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2" r:id="rId8"/>
    <p:sldId id="265" r:id="rId9"/>
    <p:sldId id="260" r:id="rId10"/>
    <p:sldId id="263" r:id="rId11"/>
    <p:sldId id="264" r:id="rId12"/>
    <p:sldId id="261" r:id="rId13"/>
    <p:sldId id="273" r:id="rId14"/>
    <p:sldId id="27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60"/>
  </p:normalViewPr>
  <p:slideViewPr>
    <p:cSldViewPr>
      <p:cViewPr varScale="1">
        <p:scale>
          <a:sx n="104" d="100"/>
          <a:sy n="104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7.wmf"/><Relationship Id="rId18" Type="http://schemas.openxmlformats.org/officeDocument/2006/relationships/image" Target="../media/image39.wmf"/><Relationship Id="rId3" Type="http://schemas.openxmlformats.org/officeDocument/2006/relationships/image" Target="../media/image5.wmf"/><Relationship Id="rId7" Type="http://schemas.openxmlformats.org/officeDocument/2006/relationships/image" Target="../media/image13.wmf"/><Relationship Id="rId12" Type="http://schemas.openxmlformats.org/officeDocument/2006/relationships/image" Target="../media/image23.wmf"/><Relationship Id="rId17" Type="http://schemas.openxmlformats.org/officeDocument/2006/relationships/image" Target="../media/image35.wmf"/><Relationship Id="rId2" Type="http://schemas.openxmlformats.org/officeDocument/2006/relationships/image" Target="../media/image2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1.wmf"/><Relationship Id="rId6" Type="http://schemas.openxmlformats.org/officeDocument/2006/relationships/image" Target="../media/image9.wmf"/><Relationship Id="rId11" Type="http://schemas.openxmlformats.org/officeDocument/2006/relationships/image" Target="../media/image22.wmf"/><Relationship Id="rId5" Type="http://schemas.openxmlformats.org/officeDocument/2006/relationships/image" Target="../media/image10.wmf"/><Relationship Id="rId15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image" Target="../media/image40.wmf"/><Relationship Id="rId4" Type="http://schemas.openxmlformats.org/officeDocument/2006/relationships/image" Target="../media/image6.wmf"/><Relationship Id="rId9" Type="http://schemas.openxmlformats.org/officeDocument/2006/relationships/image" Target="../media/image17.wmf"/><Relationship Id="rId1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D9318B-F409-4676-BAC3-C66E84CC57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5E742-4C30-44A9-BD66-AB2C917C1141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B1063-8988-4484-B7D6-8AEA03021AF1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9720E-5987-4D63-8687-E14D7801D6C7}" type="slidenum">
              <a:rPr lang="en-US"/>
              <a:pPr/>
              <a:t>11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07F9E-7D6F-4328-8B3A-B2D39B1462C1}" type="slidenum">
              <a:rPr lang="en-US"/>
              <a:pPr/>
              <a:t>12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102D3-F310-4C25-894D-6C8AD35F1E3B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The name of an ester consists of two words:  (1) the name of the ester alkyl group, and (2) the name of the </a:t>
            </a:r>
          </a:p>
          <a:p>
            <a:r>
              <a:rPr lang="en-US"/>
              <a:t>carboxylic acid with the </a:t>
            </a:r>
            <a:r>
              <a:rPr lang="en-US" b="1"/>
              <a:t>–ic acid</a:t>
            </a:r>
            <a:r>
              <a:rPr lang="en-US"/>
              <a:t> ending changed to </a:t>
            </a:r>
            <a:r>
              <a:rPr lang="en-US" b="1"/>
              <a:t>–ate</a:t>
            </a:r>
            <a:r>
              <a:rPr lang="en-US"/>
              <a:t>.  </a:t>
            </a:r>
          </a:p>
          <a:p>
            <a:r>
              <a:rPr lang="en-US"/>
              <a:t>The ester alkyl group is always the group attached to the oxygen, while the carboxylic acid portion is always</a:t>
            </a:r>
          </a:p>
          <a:p>
            <a:r>
              <a:rPr lang="en-US"/>
              <a:t> the portion containing the carbonyl group.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309E-0514-4B45-A5E7-96D95EC8C41E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665DD-C5B9-4EA1-9032-A552EACA165D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BEE70-0C4F-435D-A5AE-2ED64B64909C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9F0CE-F98B-4A58-A4CE-0133F2A19CED}" type="slidenum">
              <a:rPr lang="en-US"/>
              <a:pPr/>
              <a:t>17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B79B5-1D49-49E3-BE5D-C6B0907B53DB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E12D6-E6E5-43F3-A3C5-7AE5BE866850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3821F-867A-4A14-85C2-D58652EDEAE6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80109-D90E-40D9-8802-BF32A591AFF2}" type="slidenum">
              <a:rPr lang="en-US"/>
              <a:pPr/>
              <a:t>20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D21D6-53DF-4170-8E29-AC8CF16DB3E7}" type="slidenum">
              <a:rPr lang="en-US"/>
              <a:pPr/>
              <a:t>21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ED4A2-0CEA-4BA5-A525-2AEF130584A3}" type="slidenum">
              <a:rPr lang="en-US"/>
              <a:pPr/>
              <a:t>22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7C9C6-035B-4201-97E4-D58DE7FFF1C1}" type="slidenum">
              <a:rPr lang="en-US"/>
              <a:pPr/>
              <a:t>23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4EFC9-8A58-4E74-B7E7-B36F18B075F1}" type="slidenum">
              <a:rPr lang="en-US"/>
              <a:pPr/>
              <a:t>24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22830-3C5E-4C8C-96C1-7F171E551962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85B9E-8ECC-45B7-B17E-122AA6533F6A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F3E03-69AB-4F7B-8A54-42661AA51D56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FC75E-23C3-46A6-A5A1-3F65749FA635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382F4-2861-44B2-9278-C8C23110FFF5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8B0E-1A70-435C-8ECF-2A368E12633F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57995-DC8A-41E5-A6E6-BBF4E3ABD61B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7F150-912F-4FA5-86F4-E7C50B3FD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5710-E534-4838-9A97-04381156D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2B00C-F475-42C7-84F5-BB28B59F4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041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7" rIns="92075" bIns="46037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94CA67-1581-49AE-9AB0-131F91B6F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E8027-9F2E-4E13-8181-F8E86666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B47F-D34E-40EE-BB91-8BF8B0583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85C4-4D7D-40E0-86CE-FAFE08BF8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BEA3-3C46-4B37-8A46-16EEDA4D0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055E0-31F4-4DEF-92C8-6E0986871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17D03-A79E-43ED-A315-A71382810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F81D-9B2F-404F-8A93-AD42B3E43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E767-5573-4931-AD17-0C1FED529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6C63-3717-4347-89F4-5C2913B14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5EEAB-D60A-4B85-A69B-6094BB245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0DCA1-7177-4B4B-9DD5-86F8DDEC1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75A5-FE5E-410B-91D9-13A5111A924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A5996-9D4C-4D20-8CC7-6C9EE6FB13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ED2C7-36E4-4BB2-B991-8FE9D8079C8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9F27-0738-4429-BB8D-5899F19AB86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06F70-5607-49EC-BBB1-14AEC5C3B7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9CD3-8F93-42E1-BC49-E113ADD4582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7EC35-0246-4A42-BD1E-8B599F480AF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286E1-707E-47FE-ABF7-157170EFF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5A99-44A6-4294-B9BC-E2856826141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8E6CB-4185-47E7-BC2C-6D075A1B8AA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75BCD-92B7-4349-B65C-D30078B3554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F788-8EC2-4AA6-A175-E93D2E9A2E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7CBDE-2178-43EA-849C-AEED20727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F7191-D728-4E79-B674-5BABB9758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869AB-DC36-4D79-A943-D1F0C0EAB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F7F4D-D8A3-48B4-B4A4-5BDC0EF83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36894-C7EF-4704-B8C6-E4BDE1CEE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82BC-E57B-4126-B0DA-C7CF463C4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94F68-503D-45DA-9BE8-27E71B979E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5939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39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6156A51-86CB-455A-867B-423D67BB03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312000-8B56-4CCE-BB7A-B771ECE2B5D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notesSlide" Target="../notesSlides/notesSlide10.xml"/><Relationship Id="rId7" Type="http://schemas.openxmlformats.org/officeDocument/2006/relationships/hyperlink" Target="http://images.google.com/imgres?imgurl=http://www.goodgardenbooks.co.uk/GGB/Images/Violets.jpg&amp;imgrefurl=http://www.goodgardenbooks.co.uk/GGB/HTML/Violets.html&amp;h=225&amp;w=300&amp;sz=25&amp;hl=en&amp;start=1&amp;tbnid=kqIFvesAQrc9qM:&amp;tbnh=87&amp;tbnw=116&amp;prev=/images%3Fq%3Dviolets%26svnum%3D10%26hl%3Den%26rls%3DSUNA,SUNA:2005-50,SUNA:en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3.jpeg"/><Relationship Id="rId4" Type="http://schemas.openxmlformats.org/officeDocument/2006/relationships/slide" Target="slide10.xml"/><Relationship Id="rId9" Type="http://schemas.openxmlformats.org/officeDocument/2006/relationships/image" Target="../media/image42.jpe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jpeg"/><Relationship Id="rId18" Type="http://schemas.openxmlformats.org/officeDocument/2006/relationships/image" Target="../media/image12.jpeg"/><Relationship Id="rId26" Type="http://schemas.openxmlformats.org/officeDocument/2006/relationships/slide" Target="slide5.xml"/><Relationship Id="rId39" Type="http://schemas.openxmlformats.org/officeDocument/2006/relationships/oleObject" Target="../embeddings/oleObject34.bin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2.bin"/><Relationship Id="rId42" Type="http://schemas.openxmlformats.org/officeDocument/2006/relationships/slide" Target="slide8.xml"/><Relationship Id="rId47" Type="http://schemas.openxmlformats.org/officeDocument/2006/relationships/slide" Target="slide9.xml"/><Relationship Id="rId50" Type="http://schemas.openxmlformats.org/officeDocument/2006/relationships/image" Target="../media/image38.jpeg"/><Relationship Id="rId55" Type="http://schemas.openxmlformats.org/officeDocument/2006/relationships/image" Target="../media/image41.jpeg"/><Relationship Id="rId7" Type="http://schemas.openxmlformats.org/officeDocument/2006/relationships/hyperlink" Target="http://images.google.com/imgres?imgurl=http://hawthorn.csse.monash.edu.au/~bunny/garden/blue-hyacinth.jpg&amp;imgrefurl=http://angeliska.livejournal.com/64947.html&amp;h=709&amp;w=475&amp;sz=43&amp;hl=en&amp;start=12&amp;tbnid=frF9D4rdPP62nM:&amp;tbnh=140&amp;tbnw=94&amp;prev=/images%3Fq%3Dhyacinth%26svnum%3D10%26hl%3Den%26sa%3DG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11.jpeg"/><Relationship Id="rId25" Type="http://schemas.openxmlformats.org/officeDocument/2006/relationships/image" Target="../media/image44.jpeg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3.bin"/><Relationship Id="rId46" Type="http://schemas.openxmlformats.org/officeDocument/2006/relationships/image" Target="../media/image48.jpe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slide" Target="slide4.xml"/><Relationship Id="rId29" Type="http://schemas.openxmlformats.org/officeDocument/2006/relationships/image" Target="../media/image19.jpeg"/><Relationship Id="rId41" Type="http://schemas.openxmlformats.org/officeDocument/2006/relationships/image" Target="../media/image47.jpeg"/><Relationship Id="rId54" Type="http://schemas.openxmlformats.org/officeDocument/2006/relationships/hyperlink" Target="http://images.google.com/imgres?imgurl=http://www.goodgardenbooks.co.uk/GGB/Images/Violets.jpg&amp;imgrefurl=http://www.goodgardenbooks.co.uk/GGB/HTML/Violets.html&amp;h=225&amp;w=300&amp;sz=25&amp;hl=en&amp;start=1&amp;tbnid=kqIFvesAQrc9qM:&amp;tbnh=87&amp;tbnw=116&amp;prev=/images%3Fq%3Dviolets%26svnum%3D10%26hl%3Den%26rls%3DSUNA,SUNA:2005-50,SUNA:en" TargetMode="Externa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15.jpeg"/><Relationship Id="rId32" Type="http://schemas.openxmlformats.org/officeDocument/2006/relationships/slide" Target="slide6.xml"/><Relationship Id="rId37" Type="http://schemas.openxmlformats.org/officeDocument/2006/relationships/slide" Target="slide7.xml"/><Relationship Id="rId40" Type="http://schemas.openxmlformats.org/officeDocument/2006/relationships/image" Target="../media/image46.jpeg"/><Relationship Id="rId45" Type="http://schemas.openxmlformats.org/officeDocument/2006/relationships/image" Target="../media/image33.jpeg"/><Relationship Id="rId53" Type="http://schemas.openxmlformats.org/officeDocument/2006/relationships/oleObject" Target="../embeddings/oleObject39.bin"/><Relationship Id="rId58" Type="http://schemas.openxmlformats.org/officeDocument/2006/relationships/oleObject" Target="../embeddings/oleObject40.bin"/><Relationship Id="rId5" Type="http://schemas.openxmlformats.org/officeDocument/2006/relationships/oleObject" Target="../embeddings/oleObject21.bin"/><Relationship Id="rId15" Type="http://schemas.openxmlformats.org/officeDocument/2006/relationships/slide" Target="slide3.xml"/><Relationship Id="rId23" Type="http://schemas.openxmlformats.org/officeDocument/2006/relationships/hyperlink" Target="menthol" TargetMode="External"/><Relationship Id="rId28" Type="http://schemas.openxmlformats.org/officeDocument/2006/relationships/oleObject" Target="../embeddings/oleObject30.bin"/><Relationship Id="rId36" Type="http://schemas.openxmlformats.org/officeDocument/2006/relationships/image" Target="../media/image26.jpeg"/><Relationship Id="rId49" Type="http://schemas.openxmlformats.org/officeDocument/2006/relationships/image" Target="../media/image37.jpeg"/><Relationship Id="rId57" Type="http://schemas.openxmlformats.org/officeDocument/2006/relationships/image" Target="../media/image49.jpeg"/><Relationship Id="rId10" Type="http://schemas.openxmlformats.org/officeDocument/2006/relationships/slide" Target="slide2.xml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45.jpeg"/><Relationship Id="rId44" Type="http://schemas.openxmlformats.org/officeDocument/2006/relationships/oleObject" Target="../embeddings/oleObject36.bin"/><Relationship Id="rId52" Type="http://schemas.openxmlformats.org/officeDocument/2006/relationships/oleObject" Target="../embeddings/oleObject38.bin"/><Relationship Id="rId4" Type="http://schemas.openxmlformats.org/officeDocument/2006/relationships/slide" Target="slide1.xml"/><Relationship Id="rId9" Type="http://schemas.openxmlformats.org/officeDocument/2006/relationships/image" Target="../media/image4.jpeg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0.jpeg"/><Relationship Id="rId35" Type="http://schemas.openxmlformats.org/officeDocument/2006/relationships/image" Target="../media/image25.jpeg"/><Relationship Id="rId43" Type="http://schemas.openxmlformats.org/officeDocument/2006/relationships/oleObject" Target="../embeddings/oleObject35.bin"/><Relationship Id="rId48" Type="http://schemas.openxmlformats.org/officeDocument/2006/relationships/oleObject" Target="../embeddings/oleObject37.bin"/><Relationship Id="rId56" Type="http://schemas.openxmlformats.org/officeDocument/2006/relationships/image" Target="../media/image42.jpeg"/><Relationship Id="rId8" Type="http://schemas.openxmlformats.org/officeDocument/2006/relationships/image" Target="../media/image3.jpeg"/><Relationship Id="rId51" Type="http://schemas.openxmlformats.org/officeDocument/2006/relationships/slide" Target="slide10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1.jpeg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3" Type="http://schemas.openxmlformats.org/officeDocument/2006/relationships/slide" Target="slide7.xml"/><Relationship Id="rId7" Type="http://schemas.openxmlformats.org/officeDocument/2006/relationships/slide" Target="slide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jpeg"/><Relationship Id="rId5" Type="http://schemas.openxmlformats.org/officeDocument/2006/relationships/slide" Target="slide3.xml"/><Relationship Id="rId4" Type="http://schemas.openxmlformats.org/officeDocument/2006/relationships/image" Target="../media/image5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5.jpeg"/><Relationship Id="rId5" Type="http://schemas.openxmlformats.org/officeDocument/2006/relationships/slide" Target="slide19.xml"/><Relationship Id="rId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oleObject" Target="../embeddings/oleObject3.bin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alicylic%20Acid%20Derivatives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en.wikipedia.org/wiki/Esters" TargetMode="External"/><Relationship Id="rId4" Type="http://schemas.openxmlformats.org/officeDocument/2006/relationships/hyperlink" Target="Esters.doc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9.wmf"/><Relationship Id="rId4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4.xml"/><Relationship Id="rId7" Type="http://schemas.openxmlformats.org/officeDocument/2006/relationships/hyperlink" Target="menthol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slide" Target="slide4.xml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slide" Target="slide5.xml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notesSlide" Target="../notesSlides/notesSlide6.xml"/><Relationship Id="rId7" Type="http://schemas.openxmlformats.org/officeDocument/2006/relationships/hyperlink" Target="http://images.google.com/imgres?imgurl=http://www.3dchem.com/imagesofmolecules/Menthol.jpg&amp;imgrefurl=http://www.3dchem.com/molecules.asp%3FID%3D202&amp;h=362&amp;w=349&amp;sz=17&amp;hl=en&amp;start=9&amp;tbnid=F0es-H27HsHbxM:&amp;tbnh=121&amp;tbnw=117&amp;prev=/images%3Fq%3Dmenthol%26svnum%3D10%26hl%3Den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jpeg"/><Relationship Id="rId4" Type="http://schemas.openxmlformats.org/officeDocument/2006/relationships/slide" Target="slide6.xml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Organic Identification Activity</a:t>
            </a:r>
          </a:p>
        </p:txBody>
      </p:sp>
      <p:graphicFrame>
        <p:nvGraphicFramePr>
          <p:cNvPr id="2055" name="Object 7">
            <a:hlinkClick r:id="rId4" action="ppaction://hlinksldjump" tooltip="2-phenylpropanol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209800" y="2057400"/>
          <a:ext cx="1655763" cy="3581400"/>
        </p:xfrm>
        <a:graphic>
          <a:graphicData uri="http://schemas.openxmlformats.org/presentationml/2006/ole">
            <p:oleObj spid="_x0000_s2055" name="ISIS/Draw Sketch" r:id="rId5" imgW="523800" imgH="1133280" progId="ISISServer">
              <p:embed/>
            </p:oleObj>
          </a:graphicData>
        </a:graphic>
      </p:graphicFrame>
      <p:graphicFrame>
        <p:nvGraphicFramePr>
          <p:cNvPr id="2056" name="Object 8">
            <a:hlinkClick r:id="rId4" action="ppaction://hlinksldjump" tooltip="2-phenylethanol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486400" y="2057400"/>
          <a:ext cx="1490663" cy="3257550"/>
        </p:xfrm>
        <a:graphic>
          <a:graphicData uri="http://schemas.openxmlformats.org/presentationml/2006/ole">
            <p:oleObj spid="_x0000_s2056" name="ISIS/Draw Sketch" r:id="rId6" imgW="514080" imgH="1123920" progId="ISISServer">
              <p:embed/>
            </p:oleObj>
          </a:graphicData>
        </a:graphic>
      </p:graphicFrame>
      <p:pic>
        <p:nvPicPr>
          <p:cNvPr id="2059" name="Picture 11" descr="blue-hyacinth">
            <a:hlinkClick r:id="rId4" action="ppaction://hlinksldjump" tooltip="hyacinth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2819400"/>
            <a:ext cx="1841500" cy="2743200"/>
          </a:xfrm>
          <a:prstGeom prst="rect">
            <a:avLst/>
          </a:prstGeom>
          <a:noFill/>
        </p:spPr>
      </p:pic>
      <p:pic>
        <p:nvPicPr>
          <p:cNvPr id="2061" name="Picture 13" descr="rose-accueil">
            <a:hlinkClick r:id="rId4" action="ppaction://hlinksldjump" tooltip="ros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2743200"/>
            <a:ext cx="2663825" cy="2743200"/>
          </a:xfrm>
          <a:prstGeom prst="rect">
            <a:avLst/>
          </a:prstGeom>
          <a:noFill/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362200" y="5678488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hyacinth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775325" y="57150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roses</a:t>
            </a:r>
          </a:p>
        </p:txBody>
      </p:sp>
      <p:sp>
        <p:nvSpPr>
          <p:cNvPr id="2064" name="Document"/>
          <p:cNvSpPr>
            <a:spLocks noChangeAspect="1" noEditPoints="1" noChangeArrowheads="1"/>
          </p:cNvSpPr>
          <p:nvPr/>
        </p:nvSpPr>
        <p:spPr bwMode="auto">
          <a:xfrm>
            <a:off x="8229600" y="228600"/>
            <a:ext cx="6762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Lab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325" y="6459538"/>
            <a:ext cx="3681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2"/>
                </a:solidFill>
              </a:rPr>
              <a:t>This lab kit can be purchased from Flinn Scientific (Batavia, 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63" grpId="0"/>
      <p:bldP spid="206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>
            <a:hlinkClick r:id="rId4" action="ppaction://hlinksldjump" tooltip="benzyl acetate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762000" y="2057400"/>
          <a:ext cx="2724150" cy="2838450"/>
        </p:xfrm>
        <a:graphic>
          <a:graphicData uri="http://schemas.openxmlformats.org/presentationml/2006/ole">
            <p:oleObj spid="_x0000_s9219" name="ISIS/Draw Sketch" r:id="rId5" imgW="904680" imgH="942840" progId="ISISServer">
              <p:embed/>
            </p:oleObj>
          </a:graphicData>
        </a:graphic>
      </p:graphicFrame>
      <p:graphicFrame>
        <p:nvGraphicFramePr>
          <p:cNvPr id="9222" name="Object 6">
            <a:hlinkClick r:id="rId4" action="ppaction://hlinksldjump" tooltip="methyl ionone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410200" y="2057400"/>
          <a:ext cx="2286000" cy="2943225"/>
        </p:xfrm>
        <a:graphic>
          <a:graphicData uri="http://schemas.openxmlformats.org/presentationml/2006/ole">
            <p:oleObj spid="_x0000_s9222" name="ISIS/Draw Sketch" r:id="rId6" imgW="761760" imgH="981000" progId="ISISServer">
              <p:embed/>
            </p:oleObj>
          </a:graphicData>
        </a:graphic>
      </p:graphicFrame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838200" y="2095500"/>
            <a:ext cx="2667000" cy="2781300"/>
            <a:chOff x="528" y="1440"/>
            <a:chExt cx="1680" cy="1752"/>
          </a:xfrm>
        </p:grpSpPr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1296" y="1440"/>
              <a:ext cx="912" cy="1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26" name="Picture 10" descr="Violets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8" y="2112"/>
              <a:ext cx="1440" cy="1080"/>
            </a:xfrm>
            <a:prstGeom prst="rect">
              <a:avLst/>
            </a:prstGeom>
            <a:noFill/>
          </p:spPr>
        </p:pic>
      </p:grp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371600" y="4992688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violets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96000" y="4848225"/>
            <a:ext cx="123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jasmine</a:t>
            </a:r>
          </a:p>
        </p:txBody>
      </p: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5486400" y="2286000"/>
            <a:ext cx="2286000" cy="2511425"/>
            <a:chOff x="3456" y="1470"/>
            <a:chExt cx="1440" cy="1582"/>
          </a:xfrm>
        </p:grpSpPr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3456" y="1470"/>
              <a:ext cx="1440" cy="1582"/>
              <a:chOff x="3456" y="1632"/>
              <a:chExt cx="1440" cy="1582"/>
            </a:xfrm>
          </p:grpSpPr>
          <p:sp>
            <p:nvSpPr>
              <p:cNvPr id="9236" name="Rectangle 20"/>
              <p:cNvSpPr>
                <a:spLocks noChangeArrowheads="1"/>
              </p:cNvSpPr>
              <p:nvPr/>
            </p:nvSpPr>
            <p:spPr bwMode="auto">
              <a:xfrm>
                <a:off x="3840" y="1632"/>
                <a:ext cx="528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32" name="Picture 16" descr="Jasmine6">
                <a:hlinkClick r:id="rId4" action="ppaction://hlinksldjump" tooltip="jasmin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456" y="1948"/>
                <a:ext cx="1440" cy="1266"/>
              </a:xfrm>
              <a:prstGeom prst="rect">
                <a:avLst/>
              </a:prstGeom>
              <a:noFill/>
            </p:spPr>
          </p:pic>
        </p:grpSp>
        <p:pic>
          <p:nvPicPr>
            <p:cNvPr id="9241" name="Picture 25" descr="jasmi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56" y="1788"/>
              <a:ext cx="46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/>
      <p:bldP spid="92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80" name="Object 4">
            <a:hlinkClick r:id="rId4" action="ppaction://hlinksldjump" tooltip="2-phenylpropanol"/>
          </p:cNvPr>
          <p:cNvGraphicFramePr>
            <a:graphicFrameLocks noChangeAspect="1"/>
          </p:cNvGraphicFramePr>
          <p:nvPr/>
        </p:nvGraphicFramePr>
        <p:xfrm>
          <a:off x="609600" y="457200"/>
          <a:ext cx="414338" cy="895350"/>
        </p:xfrm>
        <a:graphic>
          <a:graphicData uri="http://schemas.openxmlformats.org/presentationml/2006/ole">
            <p:oleObj spid="_x0000_s75780" name="ISIS/Draw Sketch" r:id="rId5" imgW="523800" imgH="1133280" progId="ISISServer">
              <p:embed/>
            </p:oleObj>
          </a:graphicData>
        </a:graphic>
      </p:graphicFrame>
      <p:graphicFrame>
        <p:nvGraphicFramePr>
          <p:cNvPr id="75781" name="Object 5">
            <a:hlinkClick r:id="rId4" action="ppaction://hlinksldjump" tooltip="2-phenylethanol"/>
          </p:cNvPr>
          <p:cNvGraphicFramePr>
            <a:graphicFrameLocks noChangeAspect="1"/>
          </p:cNvGraphicFramePr>
          <p:nvPr/>
        </p:nvGraphicFramePr>
        <p:xfrm>
          <a:off x="1981200" y="457200"/>
          <a:ext cx="373063" cy="814388"/>
        </p:xfrm>
        <a:graphic>
          <a:graphicData uri="http://schemas.openxmlformats.org/presentationml/2006/ole">
            <p:oleObj spid="_x0000_s75781" name="ISIS/Draw Sketch" r:id="rId6" imgW="514080" imgH="1123920" progId="ISISServer">
              <p:embed/>
            </p:oleObj>
          </a:graphicData>
        </a:graphic>
      </p:graphicFrame>
      <p:pic>
        <p:nvPicPr>
          <p:cNvPr id="75782" name="Picture 6" descr="blue-hyacinth">
            <a:hlinkClick r:id="rId7" tooltip="Hyacinth"/>
          </p:cNvPr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609600"/>
            <a:ext cx="460375" cy="685800"/>
          </a:xfrm>
          <a:prstGeom prst="rect">
            <a:avLst/>
          </a:prstGeom>
          <a:noFill/>
        </p:spPr>
      </p:pic>
      <p:pic>
        <p:nvPicPr>
          <p:cNvPr id="75783" name="Picture 7" descr="rose-accueil">
            <a:hlinkClick r:id="rId4" action="ppaction://hlinksldjump" tooltip="rose"/>
          </p:cNvPr>
          <p:cNvPicPr preferRelativeResize="0"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609600"/>
            <a:ext cx="666750" cy="685800"/>
          </a:xfrm>
          <a:prstGeom prst="rect">
            <a:avLst/>
          </a:prstGeom>
          <a:noFill/>
        </p:spPr>
      </p:pic>
      <p:sp>
        <p:nvSpPr>
          <p:cNvPr id="75784" name="Text Box 8"/>
          <p:cNvSpPr txBox="1">
            <a:spLocks noChangeAspect="1" noChangeArrowheads="1"/>
          </p:cNvSpPr>
          <p:nvPr/>
        </p:nvSpPr>
        <p:spPr bwMode="auto">
          <a:xfrm>
            <a:off x="762000" y="1524000"/>
            <a:ext cx="3302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hyacinth</a:t>
            </a:r>
          </a:p>
        </p:txBody>
      </p:sp>
      <p:sp>
        <p:nvSpPr>
          <p:cNvPr id="75785" name="Text Box 9"/>
          <p:cNvSpPr txBox="1">
            <a:spLocks noChangeAspect="1" noChangeArrowheads="1"/>
          </p:cNvSpPr>
          <p:nvPr/>
        </p:nvSpPr>
        <p:spPr bwMode="auto">
          <a:xfrm>
            <a:off x="2209800" y="1524000"/>
            <a:ext cx="233363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roses</a:t>
            </a:r>
          </a:p>
        </p:txBody>
      </p:sp>
      <p:graphicFrame>
        <p:nvGraphicFramePr>
          <p:cNvPr id="75786" name="Object 10">
            <a:hlinkClick r:id="rId10" action="ppaction://hlinksldjump" tooltip="acetic acid, 5% "/>
          </p:cNvPr>
          <p:cNvGraphicFramePr>
            <a:graphicFrameLocks noChangeAspect="1"/>
          </p:cNvGraphicFramePr>
          <p:nvPr/>
        </p:nvGraphicFramePr>
        <p:xfrm>
          <a:off x="5486400" y="609600"/>
          <a:ext cx="436563" cy="573088"/>
        </p:xfrm>
        <a:graphic>
          <a:graphicData uri="http://schemas.openxmlformats.org/presentationml/2006/ole">
            <p:oleObj spid="_x0000_s75786" name="ISIS/Draw Sketch" r:id="rId11" imgW="580680" imgH="761760" progId="ISISServer">
              <p:embed/>
            </p:oleObj>
          </a:graphicData>
        </a:graphic>
      </p:graphicFrame>
      <p:pic>
        <p:nvPicPr>
          <p:cNvPr id="75787" name="Picture 11" descr="TOB11~Vinegar-Posters">
            <a:hlinkClick r:id="rId10" action="ppaction://hlinksldjump" tooltip="vinegar"/>
          </p:cNvPr>
          <p:cNvPicPr preferRelativeResize="0"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76950" y="609600"/>
            <a:ext cx="704850" cy="698500"/>
          </a:xfrm>
          <a:prstGeom prst="rect">
            <a:avLst/>
          </a:prstGeom>
          <a:noFill/>
        </p:spPr>
      </p:pic>
      <p:sp>
        <p:nvSpPr>
          <p:cNvPr id="75788" name="Text Box 12"/>
          <p:cNvSpPr txBox="1">
            <a:spLocks noChangeAspect="1" noChangeArrowheads="1"/>
          </p:cNvSpPr>
          <p:nvPr/>
        </p:nvSpPr>
        <p:spPr bwMode="auto">
          <a:xfrm>
            <a:off x="4267200" y="1600200"/>
            <a:ext cx="19526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mushroom</a:t>
            </a:r>
          </a:p>
        </p:txBody>
      </p:sp>
      <p:sp>
        <p:nvSpPr>
          <p:cNvPr id="75789" name="Text Box 13"/>
          <p:cNvSpPr txBox="1">
            <a:spLocks noChangeAspect="1" noChangeArrowheads="1"/>
          </p:cNvSpPr>
          <p:nvPr/>
        </p:nvSpPr>
        <p:spPr bwMode="auto">
          <a:xfrm>
            <a:off x="5867400" y="1524000"/>
            <a:ext cx="14922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vinegar</a:t>
            </a:r>
          </a:p>
        </p:txBody>
      </p:sp>
      <p:pic>
        <p:nvPicPr>
          <p:cNvPr id="75790" name="Picture 14" descr="mushroom">
            <a:hlinkClick r:id="rId10" action="ppaction://hlinksldjump" tooltip="mushroom"/>
          </p:cNvPr>
          <p:cNvPicPr preferRelativeResize="0"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19600" y="609600"/>
            <a:ext cx="544513" cy="819150"/>
          </a:xfrm>
          <a:prstGeom prst="rect">
            <a:avLst/>
          </a:prstGeom>
          <a:noFill/>
        </p:spPr>
      </p:pic>
      <p:graphicFrame>
        <p:nvGraphicFramePr>
          <p:cNvPr id="75791" name="Object 15">
            <a:hlinkClick r:id="rId10" action="ppaction://hlinksldjump" tooltip="1-octen-3-ol"/>
          </p:cNvPr>
          <p:cNvGraphicFramePr>
            <a:graphicFrameLocks noChangeAspect="1"/>
          </p:cNvGraphicFramePr>
          <p:nvPr/>
        </p:nvGraphicFramePr>
        <p:xfrm>
          <a:off x="3352800" y="685800"/>
          <a:ext cx="977900" cy="668338"/>
        </p:xfrm>
        <a:graphic>
          <a:graphicData uri="http://schemas.openxmlformats.org/presentationml/2006/ole">
            <p:oleObj spid="_x0000_s75791" name="ISIS/Draw Sketch" r:id="rId14" imgW="1295280" imgH="885600" progId="ISISServer">
              <p:embed/>
            </p:oleObj>
          </a:graphicData>
        </a:graphic>
      </p:graphicFrame>
      <p:graphicFrame>
        <p:nvGraphicFramePr>
          <p:cNvPr id="75792" name="Object 16">
            <a:hlinkClick r:id="rId15" action="ppaction://hlinksldjump" tooltip="(R)-carvone"/>
          </p:cNvPr>
          <p:cNvGraphicFramePr>
            <a:graphicFrameLocks noChangeAspect="1"/>
          </p:cNvGraphicFramePr>
          <p:nvPr/>
        </p:nvGraphicFramePr>
        <p:xfrm>
          <a:off x="457200" y="1981200"/>
          <a:ext cx="690563" cy="712788"/>
        </p:xfrm>
        <a:graphic>
          <a:graphicData uri="http://schemas.openxmlformats.org/presentationml/2006/ole">
            <p:oleObj spid="_x0000_s75792" name="ISIS/Draw Sketch" r:id="rId16" imgW="923760" imgH="952200" progId="ISISServer">
              <p:embed/>
            </p:oleObj>
          </a:graphicData>
        </a:graphic>
      </p:graphicFrame>
      <p:pic>
        <p:nvPicPr>
          <p:cNvPr id="75793" name="Picture 17" descr="caraway-seeds">
            <a:hlinkClick r:id="rId15" action="ppaction://hlinksldjump" tooltip="caraway seeds"/>
          </p:cNvPr>
          <p:cNvPicPr preferRelativeResize="0"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95400" y="1981200"/>
            <a:ext cx="749300" cy="541338"/>
          </a:xfrm>
          <a:prstGeom prst="rect">
            <a:avLst/>
          </a:prstGeom>
          <a:noFill/>
        </p:spPr>
      </p:pic>
      <p:pic>
        <p:nvPicPr>
          <p:cNvPr id="75794" name="Picture 18" descr="orange">
            <a:hlinkClick r:id="rId15" action="ppaction://hlinksldjump" tooltip="orange"/>
          </p:cNvPr>
          <p:cNvPicPr preferRelativeResize="0">
            <a:picLocks noChangeAspect="1" noChangeArrowheads="1"/>
          </p:cNvPicPr>
          <p:nvPr/>
        </p:nvPicPr>
        <p:blipFill>
          <a:blip r:embed="rId18" cstate="print"/>
          <a:srcRect l="6540" b="30435"/>
          <a:stretch>
            <a:fillRect/>
          </a:stretch>
        </p:blipFill>
        <p:spPr bwMode="auto">
          <a:xfrm>
            <a:off x="8305800" y="685800"/>
            <a:ext cx="544513" cy="533400"/>
          </a:xfrm>
          <a:prstGeom prst="rect">
            <a:avLst/>
          </a:prstGeom>
          <a:noFill/>
        </p:spPr>
      </p:pic>
      <p:sp>
        <p:nvSpPr>
          <p:cNvPr id="75795" name="Text Box 19"/>
          <p:cNvSpPr txBox="1">
            <a:spLocks noChangeAspect="1" noChangeArrowheads="1"/>
          </p:cNvSpPr>
          <p:nvPr/>
        </p:nvSpPr>
        <p:spPr bwMode="auto">
          <a:xfrm>
            <a:off x="8077200" y="1447800"/>
            <a:ext cx="14446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orange</a:t>
            </a:r>
          </a:p>
        </p:txBody>
      </p:sp>
      <p:sp>
        <p:nvSpPr>
          <p:cNvPr id="75796" name="Text Box 20"/>
          <p:cNvSpPr txBox="1">
            <a:spLocks noChangeAspect="1" noChangeArrowheads="1"/>
          </p:cNvSpPr>
          <p:nvPr/>
        </p:nvSpPr>
        <p:spPr bwMode="auto">
          <a:xfrm>
            <a:off x="1143000" y="2743200"/>
            <a:ext cx="25717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caraway</a:t>
            </a:r>
            <a:r>
              <a:rPr lang="en-US" sz="1000"/>
              <a:t> </a:t>
            </a:r>
            <a:r>
              <a:rPr lang="en-US" sz="1000" b="1"/>
              <a:t>seeds</a:t>
            </a:r>
          </a:p>
        </p:txBody>
      </p:sp>
      <p:graphicFrame>
        <p:nvGraphicFramePr>
          <p:cNvPr id="75797" name="Object 21">
            <a:hlinkClick r:id="rId15" action="ppaction://hlinksldjump" tooltip="octyl acetate"/>
          </p:cNvPr>
          <p:cNvGraphicFramePr>
            <a:graphicFrameLocks noChangeAspect="1"/>
          </p:cNvGraphicFramePr>
          <p:nvPr/>
        </p:nvGraphicFramePr>
        <p:xfrm>
          <a:off x="7010400" y="685800"/>
          <a:ext cx="1252538" cy="503238"/>
        </p:xfrm>
        <a:graphic>
          <a:graphicData uri="http://schemas.openxmlformats.org/presentationml/2006/ole">
            <p:oleObj spid="_x0000_s75797" name="ISIS/Draw Sketch" r:id="rId19" imgW="1657080" imgH="666720" progId="ISISServer">
              <p:embed/>
            </p:oleObj>
          </a:graphicData>
        </a:graphic>
      </p:graphicFrame>
      <p:graphicFrame>
        <p:nvGraphicFramePr>
          <p:cNvPr id="75798" name="Object 22">
            <a:hlinkClick r:id="rId20" action="ppaction://hlinksldjump" tooltip="(S)-Carvone"/>
          </p:cNvPr>
          <p:cNvGraphicFramePr>
            <a:graphicFrameLocks noChangeAspect="1"/>
          </p:cNvGraphicFramePr>
          <p:nvPr/>
        </p:nvGraphicFramePr>
        <p:xfrm>
          <a:off x="2819400" y="1981200"/>
          <a:ext cx="622300" cy="655638"/>
        </p:xfrm>
        <a:graphic>
          <a:graphicData uri="http://schemas.openxmlformats.org/presentationml/2006/ole">
            <p:oleObj spid="_x0000_s75798" name="ISIS/Draw Sketch" r:id="rId21" imgW="923760" imgH="971280" progId="ISISServer">
              <p:embed/>
            </p:oleObj>
          </a:graphicData>
        </a:graphic>
      </p:graphicFrame>
      <p:graphicFrame>
        <p:nvGraphicFramePr>
          <p:cNvPr id="75799" name="Object 23">
            <a:hlinkClick r:id="rId20" action="ppaction://hlinksldjump" tooltip="methyl salicylate"/>
          </p:cNvPr>
          <p:cNvGraphicFramePr>
            <a:graphicFrameLocks noChangeAspect="1"/>
          </p:cNvGraphicFramePr>
          <p:nvPr/>
        </p:nvGraphicFramePr>
        <p:xfrm>
          <a:off x="4724400" y="1981200"/>
          <a:ext cx="508000" cy="668338"/>
        </p:xfrm>
        <a:graphic>
          <a:graphicData uri="http://schemas.openxmlformats.org/presentationml/2006/ole">
            <p:oleObj spid="_x0000_s75799" name="ISIS/Draw Sketch" r:id="rId22" imgW="752400" imgH="990360" progId="ISISServer">
              <p:embed/>
            </p:oleObj>
          </a:graphicData>
        </a:graphic>
      </p:graphicFrame>
      <p:pic>
        <p:nvPicPr>
          <p:cNvPr id="75800" name="Picture 24" descr="Altoids%2520Wintergreen%252012%2520count">
            <a:hlinkClick r:id="rId23"/>
          </p:cNvPr>
          <p:cNvPicPr preferRelativeResize="0">
            <a:picLocks noChangeAspect="1" noChangeArrowheads="1"/>
          </p:cNvPicPr>
          <p:nvPr/>
        </p:nvPicPr>
        <p:blipFill>
          <a:blip r:embed="rId24" cstate="print"/>
          <a:srcRect l="7745" r="7047"/>
          <a:stretch>
            <a:fillRect/>
          </a:stretch>
        </p:blipFill>
        <p:spPr bwMode="auto">
          <a:xfrm>
            <a:off x="5486400" y="2057400"/>
            <a:ext cx="471488" cy="415925"/>
          </a:xfrm>
          <a:prstGeom prst="rect">
            <a:avLst/>
          </a:prstGeom>
          <a:noFill/>
        </p:spPr>
      </p:pic>
      <p:pic>
        <p:nvPicPr>
          <p:cNvPr id="75801" name="Picture 25" descr="0824-gum">
            <a:hlinkClick r:id="rId20" action="ppaction://hlinksldjump" tooltip="spearmint"/>
          </p:cNvPr>
          <p:cNvPicPr preferRelativeResize="0">
            <a:picLocks noChangeAspect="1" noChangeArrowheads="1"/>
          </p:cNvPicPr>
          <p:nvPr/>
        </p:nvPicPr>
        <p:blipFill>
          <a:blip r:embed="rId25" cstate="print"/>
          <a:srcRect l="1736" t="14299" r="71333" b="4167"/>
          <a:stretch>
            <a:fillRect/>
          </a:stretch>
        </p:blipFill>
        <p:spPr bwMode="auto">
          <a:xfrm>
            <a:off x="3581400" y="1981200"/>
            <a:ext cx="465138" cy="585788"/>
          </a:xfrm>
          <a:prstGeom prst="rect">
            <a:avLst/>
          </a:prstGeom>
          <a:noFill/>
        </p:spPr>
      </p:pic>
      <p:sp>
        <p:nvSpPr>
          <p:cNvPr id="75802" name="Text Box 26"/>
          <p:cNvSpPr txBox="1">
            <a:spLocks noChangeAspect="1" noChangeArrowheads="1"/>
          </p:cNvSpPr>
          <p:nvPr/>
        </p:nvSpPr>
        <p:spPr bwMode="auto">
          <a:xfrm>
            <a:off x="3124200" y="2743200"/>
            <a:ext cx="1397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spearmint</a:t>
            </a:r>
          </a:p>
        </p:txBody>
      </p:sp>
      <p:sp>
        <p:nvSpPr>
          <p:cNvPr id="75803" name="Text Box 27"/>
          <p:cNvSpPr txBox="1">
            <a:spLocks noChangeAspect="1" noChangeArrowheads="1"/>
          </p:cNvSpPr>
          <p:nvPr/>
        </p:nvSpPr>
        <p:spPr bwMode="auto">
          <a:xfrm>
            <a:off x="5099050" y="2697163"/>
            <a:ext cx="1587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/>
              <a:t>wintergreen</a:t>
            </a:r>
          </a:p>
        </p:txBody>
      </p:sp>
      <p:graphicFrame>
        <p:nvGraphicFramePr>
          <p:cNvPr id="75804" name="Object 28">
            <a:hlinkClick r:id="rId26" action="ppaction://hlinksldjump" tooltip="trans-cinnamaldehyde"/>
          </p:cNvPr>
          <p:cNvGraphicFramePr>
            <a:graphicFrameLocks noChangeAspect="1"/>
          </p:cNvGraphicFramePr>
          <p:nvPr/>
        </p:nvGraphicFramePr>
        <p:xfrm>
          <a:off x="7200900" y="1981200"/>
          <a:ext cx="482600" cy="590550"/>
        </p:xfrm>
        <a:graphic>
          <a:graphicData uri="http://schemas.openxmlformats.org/presentationml/2006/ole">
            <p:oleObj spid="_x0000_s75804" name="ISIS/Draw Sketch" r:id="rId27" imgW="761760" imgH="933120" progId="ISISServer">
              <p:embed/>
            </p:oleObj>
          </a:graphicData>
        </a:graphic>
      </p:graphicFrame>
      <p:graphicFrame>
        <p:nvGraphicFramePr>
          <p:cNvPr id="75805" name="Object 29">
            <a:hlinkClick r:id="rId26" action="ppaction://hlinksldjump" tooltip="Geraniol"/>
          </p:cNvPr>
          <p:cNvGraphicFramePr>
            <a:graphicFrameLocks noChangeAspect="1"/>
          </p:cNvGraphicFramePr>
          <p:nvPr/>
        </p:nvGraphicFramePr>
        <p:xfrm>
          <a:off x="533400" y="3429000"/>
          <a:ext cx="1143000" cy="441325"/>
        </p:xfrm>
        <a:graphic>
          <a:graphicData uri="http://schemas.openxmlformats.org/presentationml/2006/ole">
            <p:oleObj spid="_x0000_s75805" name="ISIS/Draw Sketch" r:id="rId28" imgW="2000160" imgH="771480" progId="ISISServer">
              <p:embed/>
            </p:oleObj>
          </a:graphicData>
        </a:graphic>
      </p:graphicFrame>
      <p:pic>
        <p:nvPicPr>
          <p:cNvPr id="75806" name="Picture 30" descr="ceylon-cinnamon">
            <a:hlinkClick r:id="rId26" action="ppaction://hlinksldjump" tooltip="cinnamon"/>
          </p:cNvPr>
          <p:cNvPicPr preferRelativeResize="0"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810500" y="1981200"/>
            <a:ext cx="571500" cy="381000"/>
          </a:xfrm>
          <a:prstGeom prst="rect">
            <a:avLst/>
          </a:prstGeom>
          <a:noFill/>
        </p:spPr>
      </p:pic>
      <p:pic>
        <p:nvPicPr>
          <p:cNvPr id="75807" name="Picture 31" descr="cinnamon">
            <a:hlinkClick r:id="rId26" action="ppaction://hlinksldjump" tooltip="cinnamon rolls"/>
          </p:cNvPr>
          <p:cNvPicPr preferRelativeResize="0"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962900" y="2362200"/>
            <a:ext cx="360363" cy="476250"/>
          </a:xfrm>
          <a:prstGeom prst="rect">
            <a:avLst/>
          </a:prstGeom>
          <a:noFill/>
        </p:spPr>
      </p:pic>
      <p:grpSp>
        <p:nvGrpSpPr>
          <p:cNvPr id="75808" name="Group 32"/>
          <p:cNvGrpSpPr>
            <a:grpSpLocks noChangeAspect="1"/>
          </p:cNvGrpSpPr>
          <p:nvPr/>
        </p:nvGrpSpPr>
        <p:grpSpPr bwMode="auto">
          <a:xfrm>
            <a:off x="1371600" y="3276600"/>
            <a:ext cx="1181100" cy="666750"/>
            <a:chOff x="2448" y="1632"/>
            <a:chExt cx="2976" cy="1680"/>
          </a:xfrm>
        </p:grpSpPr>
        <p:sp>
          <p:nvSpPr>
            <p:cNvPr id="75809" name="Rectangle 33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2976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10" name="Picture 34" descr="Berberian-Geraniums">
              <a:hlinkClick r:id="rId26" action="ppaction://hlinksldjump" tooltip="geranium"/>
            </p:cNvPr>
            <p:cNvPicPr preferRelativeResize="0"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3744" y="1632"/>
              <a:ext cx="1233" cy="1680"/>
            </a:xfrm>
            <a:prstGeom prst="rect">
              <a:avLst/>
            </a:prstGeom>
            <a:noFill/>
          </p:spPr>
        </p:pic>
      </p:grpSp>
      <p:sp>
        <p:nvSpPr>
          <p:cNvPr id="75811" name="Text Box 35"/>
          <p:cNvSpPr txBox="1">
            <a:spLocks noChangeAspect="1" noChangeArrowheads="1"/>
          </p:cNvSpPr>
          <p:nvPr/>
        </p:nvSpPr>
        <p:spPr bwMode="auto">
          <a:xfrm>
            <a:off x="7200900" y="2743200"/>
            <a:ext cx="1841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cinnamon</a:t>
            </a:r>
          </a:p>
        </p:txBody>
      </p:sp>
      <p:sp>
        <p:nvSpPr>
          <p:cNvPr id="75812" name="Text Box 36"/>
          <p:cNvSpPr txBox="1">
            <a:spLocks noChangeAspect="1" noChangeArrowheads="1"/>
          </p:cNvSpPr>
          <p:nvPr/>
        </p:nvSpPr>
        <p:spPr bwMode="auto">
          <a:xfrm>
            <a:off x="914400" y="4038600"/>
            <a:ext cx="1778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geranium</a:t>
            </a:r>
          </a:p>
        </p:txBody>
      </p:sp>
      <p:graphicFrame>
        <p:nvGraphicFramePr>
          <p:cNvPr id="75813" name="Object 37">
            <a:hlinkClick r:id="rId32" action="ppaction://hlinksldjump" tooltip="menthol"/>
          </p:cNvPr>
          <p:cNvGraphicFramePr>
            <a:graphicFrameLocks noChangeAspect="1"/>
          </p:cNvGraphicFramePr>
          <p:nvPr/>
        </p:nvGraphicFramePr>
        <p:xfrm>
          <a:off x="3352800" y="3124200"/>
          <a:ext cx="706438" cy="627063"/>
        </p:xfrm>
        <a:graphic>
          <a:graphicData uri="http://schemas.openxmlformats.org/presentationml/2006/ole">
            <p:oleObj spid="_x0000_s75813" name="ISIS/Draw Sketch" r:id="rId33" imgW="942840" imgH="838080" progId="ISISServer">
              <p:embed/>
            </p:oleObj>
          </a:graphicData>
        </a:graphic>
      </p:graphicFrame>
      <p:graphicFrame>
        <p:nvGraphicFramePr>
          <p:cNvPr id="75814" name="Object 38">
            <a:hlinkClick r:id="rId32" action="ppaction://hlinksldjump" tooltip="vanillin"/>
          </p:cNvPr>
          <p:cNvGraphicFramePr>
            <a:graphicFrameLocks noChangeAspect="1"/>
          </p:cNvGraphicFramePr>
          <p:nvPr/>
        </p:nvGraphicFramePr>
        <p:xfrm>
          <a:off x="5257800" y="3124200"/>
          <a:ext cx="622300" cy="814388"/>
        </p:xfrm>
        <a:graphic>
          <a:graphicData uri="http://schemas.openxmlformats.org/presentationml/2006/ole">
            <p:oleObj spid="_x0000_s75814" name="ISIS/Draw Sketch" r:id="rId34" imgW="828360" imgH="1085760" progId="ISISServer">
              <p:embed/>
            </p:oleObj>
          </a:graphicData>
        </a:graphic>
      </p:graphicFrame>
      <p:grpSp>
        <p:nvGrpSpPr>
          <p:cNvPr id="75815" name="Group 39"/>
          <p:cNvGrpSpPr>
            <a:grpSpLocks noChangeAspect="1"/>
          </p:cNvGrpSpPr>
          <p:nvPr/>
        </p:nvGrpSpPr>
        <p:grpSpPr bwMode="auto">
          <a:xfrm>
            <a:off x="4114800" y="3276600"/>
            <a:ext cx="742950" cy="495300"/>
            <a:chOff x="432" y="1920"/>
            <a:chExt cx="1872" cy="1248"/>
          </a:xfrm>
        </p:grpSpPr>
        <p:sp>
          <p:nvSpPr>
            <p:cNvPr id="75816" name="Rectangle 40"/>
            <p:cNvSpPr>
              <a:spLocks noChangeAspect="1" noChangeArrowheads="1"/>
            </p:cNvSpPr>
            <p:nvPr/>
          </p:nvSpPr>
          <p:spPr bwMode="auto">
            <a:xfrm>
              <a:off x="432" y="2208"/>
              <a:ext cx="187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17" name="Picture 41" descr="4960">
              <a:hlinkClick r:id="rId32" action="ppaction://hlinksldjump" tooltip="menthol"/>
            </p:cNvPr>
            <p:cNvPicPr preferRelativeResize="0">
              <a:picLocks noChangeAspect="1"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960" y="1920"/>
              <a:ext cx="1003" cy="1248"/>
            </a:xfrm>
            <a:prstGeom prst="rect">
              <a:avLst/>
            </a:prstGeom>
            <a:noFill/>
          </p:spPr>
        </p:pic>
      </p:grpSp>
      <p:sp>
        <p:nvSpPr>
          <p:cNvPr id="75818" name="Text Box 42"/>
          <p:cNvSpPr txBox="1">
            <a:spLocks noChangeAspect="1" noChangeArrowheads="1"/>
          </p:cNvSpPr>
          <p:nvPr/>
        </p:nvSpPr>
        <p:spPr bwMode="auto">
          <a:xfrm>
            <a:off x="3657600" y="3962400"/>
            <a:ext cx="1587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menthol</a:t>
            </a:r>
          </a:p>
        </p:txBody>
      </p:sp>
      <p:grpSp>
        <p:nvGrpSpPr>
          <p:cNvPr id="75819" name="Group 43"/>
          <p:cNvGrpSpPr>
            <a:grpSpLocks noChangeAspect="1"/>
          </p:cNvGrpSpPr>
          <p:nvPr/>
        </p:nvGrpSpPr>
        <p:grpSpPr bwMode="auto">
          <a:xfrm>
            <a:off x="6096000" y="3276600"/>
            <a:ext cx="647700" cy="685800"/>
            <a:chOff x="3168" y="1584"/>
            <a:chExt cx="1632" cy="1728"/>
          </a:xfrm>
        </p:grpSpPr>
        <p:sp>
          <p:nvSpPr>
            <p:cNvPr id="75820" name="Rectangle 44"/>
            <p:cNvSpPr>
              <a:spLocks noChangeAspect="1" noChangeArrowheads="1"/>
            </p:cNvSpPr>
            <p:nvPr/>
          </p:nvSpPr>
          <p:spPr bwMode="auto">
            <a:xfrm>
              <a:off x="4320" y="1584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21" name="Picture 45" descr="vanilla_for_a_change">
              <a:hlinkClick r:id="rId32" action="ppaction://hlinksldjump" tooltip="vanilla"/>
            </p:cNvPr>
            <p:cNvPicPr preferRelativeResize="0"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3168" y="1728"/>
              <a:ext cx="1385" cy="1584"/>
            </a:xfrm>
            <a:prstGeom prst="rect">
              <a:avLst/>
            </a:prstGeom>
            <a:noFill/>
          </p:spPr>
        </p:pic>
      </p:grpSp>
      <p:sp>
        <p:nvSpPr>
          <p:cNvPr id="75822" name="Text Box 46"/>
          <p:cNvSpPr txBox="1">
            <a:spLocks noChangeAspect="1" noChangeArrowheads="1"/>
          </p:cNvSpPr>
          <p:nvPr/>
        </p:nvSpPr>
        <p:spPr bwMode="auto">
          <a:xfrm>
            <a:off x="5791200" y="4129088"/>
            <a:ext cx="136525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vanilla</a:t>
            </a:r>
          </a:p>
        </p:txBody>
      </p:sp>
      <p:graphicFrame>
        <p:nvGraphicFramePr>
          <p:cNvPr id="75823" name="Object 47">
            <a:hlinkClick r:id="rId37" action="ppaction://hlinksldjump" tooltip="pentyl acetate"/>
          </p:cNvPr>
          <p:cNvGraphicFramePr>
            <a:graphicFrameLocks noChangeAspect="1"/>
          </p:cNvGraphicFramePr>
          <p:nvPr/>
        </p:nvGraphicFramePr>
        <p:xfrm>
          <a:off x="696913" y="4419600"/>
          <a:ext cx="903287" cy="436563"/>
        </p:xfrm>
        <a:graphic>
          <a:graphicData uri="http://schemas.openxmlformats.org/presentationml/2006/ole">
            <p:oleObj spid="_x0000_s75823" name="ISIS/Draw Sketch" r:id="rId38" imgW="1199880" imgH="580680" progId="ISISServer">
              <p:embed/>
            </p:oleObj>
          </a:graphicData>
        </a:graphic>
      </p:graphicFrame>
      <p:graphicFrame>
        <p:nvGraphicFramePr>
          <p:cNvPr id="75824" name="Object 48">
            <a:hlinkClick r:id="rId37" action="ppaction://hlinksldjump" tooltip="iso-amyl acetate"/>
          </p:cNvPr>
          <p:cNvGraphicFramePr>
            <a:graphicFrameLocks noChangeAspect="1"/>
          </p:cNvGraphicFramePr>
          <p:nvPr/>
        </p:nvGraphicFramePr>
        <p:xfrm>
          <a:off x="3549650" y="4419600"/>
          <a:ext cx="793750" cy="450850"/>
        </p:xfrm>
        <a:graphic>
          <a:graphicData uri="http://schemas.openxmlformats.org/presentationml/2006/ole">
            <p:oleObj spid="_x0000_s75824" name="ISIS/Draw Sketch" r:id="rId39" imgW="1056960" imgH="599760" progId="ISISServer">
              <p:embed/>
            </p:oleObj>
          </a:graphicData>
        </a:graphic>
      </p:graphicFrame>
      <p:grpSp>
        <p:nvGrpSpPr>
          <p:cNvPr id="75825" name="Group 49"/>
          <p:cNvGrpSpPr>
            <a:grpSpLocks noChangeAspect="1"/>
          </p:cNvGrpSpPr>
          <p:nvPr/>
        </p:nvGrpSpPr>
        <p:grpSpPr bwMode="auto">
          <a:xfrm>
            <a:off x="1600200" y="4191000"/>
            <a:ext cx="838200" cy="800100"/>
            <a:chOff x="384" y="1392"/>
            <a:chExt cx="2112" cy="2016"/>
          </a:xfrm>
        </p:grpSpPr>
        <p:sp>
          <p:nvSpPr>
            <p:cNvPr id="75826" name="Rectangle 50"/>
            <p:cNvSpPr>
              <a:spLocks noChangeAspect="1" noChangeArrowheads="1"/>
            </p:cNvSpPr>
            <p:nvPr/>
          </p:nvSpPr>
          <p:spPr bwMode="auto">
            <a:xfrm>
              <a:off x="528" y="1392"/>
              <a:ext cx="62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27" name="Picture 51" descr="fruit_banana">
              <a:hlinkClick r:id="rId37" action="ppaction://hlinksldjump" tooltip="banana"/>
            </p:cNvPr>
            <p:cNvPicPr preferRelativeResize="0">
              <a:picLocks noChangeAspect="1"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384" y="1814"/>
              <a:ext cx="2112" cy="1594"/>
            </a:xfrm>
            <a:prstGeom prst="rect">
              <a:avLst/>
            </a:prstGeom>
            <a:noFill/>
          </p:spPr>
        </p:pic>
      </p:grpSp>
      <p:sp>
        <p:nvSpPr>
          <p:cNvPr id="75828" name="Text Box 52"/>
          <p:cNvSpPr txBox="1">
            <a:spLocks noChangeAspect="1" noChangeArrowheads="1"/>
          </p:cNvSpPr>
          <p:nvPr/>
        </p:nvSpPr>
        <p:spPr bwMode="auto">
          <a:xfrm>
            <a:off x="1144588" y="5105400"/>
            <a:ext cx="150812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banana</a:t>
            </a:r>
          </a:p>
        </p:txBody>
      </p:sp>
      <p:grpSp>
        <p:nvGrpSpPr>
          <p:cNvPr id="75829" name="Group 53"/>
          <p:cNvGrpSpPr>
            <a:grpSpLocks noChangeAspect="1"/>
          </p:cNvGrpSpPr>
          <p:nvPr/>
        </p:nvGrpSpPr>
        <p:grpSpPr bwMode="auto">
          <a:xfrm>
            <a:off x="4305300" y="4267200"/>
            <a:ext cx="876300" cy="804863"/>
            <a:chOff x="2688" y="1620"/>
            <a:chExt cx="2208" cy="2028"/>
          </a:xfrm>
        </p:grpSpPr>
        <p:sp>
          <p:nvSpPr>
            <p:cNvPr id="75830" name="Rectangle 54"/>
            <p:cNvSpPr>
              <a:spLocks noChangeAspect="1" noChangeArrowheads="1"/>
            </p:cNvSpPr>
            <p:nvPr/>
          </p:nvSpPr>
          <p:spPr bwMode="auto">
            <a:xfrm>
              <a:off x="2688" y="1680"/>
              <a:ext cx="2208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31" name="Picture 55" descr="pear">
              <a:hlinkClick r:id="rId37" action="ppaction://hlinksldjump" tooltip="pear"/>
            </p:cNvPr>
            <p:cNvPicPr preferRelativeResize="0">
              <a:picLocks noChangeAspect="1" noChangeArrowheads="1"/>
            </p:cNvPicPr>
            <p:nvPr/>
          </p:nvPicPr>
          <p:blipFill>
            <a:blip r:embed="rId41" cstate="print">
              <a:lum bright="6000" contrast="12000"/>
            </a:blip>
            <a:srcRect/>
            <a:stretch>
              <a:fillRect/>
            </a:stretch>
          </p:blipFill>
          <p:spPr bwMode="auto">
            <a:xfrm>
              <a:off x="3120" y="1620"/>
              <a:ext cx="1614" cy="2028"/>
            </a:xfrm>
            <a:prstGeom prst="rect">
              <a:avLst/>
            </a:prstGeom>
            <a:noFill/>
          </p:spPr>
        </p:pic>
      </p:grpSp>
      <p:sp>
        <p:nvSpPr>
          <p:cNvPr id="75832" name="Text Box 56"/>
          <p:cNvSpPr txBox="1">
            <a:spLocks noChangeAspect="1" noChangeArrowheads="1"/>
          </p:cNvSpPr>
          <p:nvPr/>
        </p:nvSpPr>
        <p:spPr bwMode="auto">
          <a:xfrm>
            <a:off x="4114800" y="5105400"/>
            <a:ext cx="109538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pear</a:t>
            </a:r>
          </a:p>
        </p:txBody>
      </p:sp>
      <p:graphicFrame>
        <p:nvGraphicFramePr>
          <p:cNvPr id="75833" name="Object 57">
            <a:hlinkClick r:id="rId42" action="ppaction://hlinksldjump" tooltip="ethyl methylphenylglycidate"/>
          </p:cNvPr>
          <p:cNvGraphicFramePr>
            <a:graphicFrameLocks noChangeAspect="1"/>
          </p:cNvGraphicFramePr>
          <p:nvPr/>
        </p:nvGraphicFramePr>
        <p:xfrm>
          <a:off x="5781675" y="4267200"/>
          <a:ext cx="847725" cy="769938"/>
        </p:xfrm>
        <a:graphic>
          <a:graphicData uri="http://schemas.openxmlformats.org/presentationml/2006/ole">
            <p:oleObj spid="_x0000_s75833" name="ISIS/Draw Sketch" r:id="rId43" imgW="1133280" imgH="1028520" progId="ISISServer">
              <p:embed/>
            </p:oleObj>
          </a:graphicData>
        </a:graphic>
      </p:graphicFrame>
      <p:graphicFrame>
        <p:nvGraphicFramePr>
          <p:cNvPr id="75834" name="Object 58">
            <a:hlinkClick r:id="rId42" action="ppaction://hlinksldjump" tooltip="anethol (trans)"/>
          </p:cNvPr>
          <p:cNvGraphicFramePr>
            <a:graphicFrameLocks noChangeAspect="1"/>
          </p:cNvGraphicFramePr>
          <p:nvPr/>
        </p:nvGraphicFramePr>
        <p:xfrm>
          <a:off x="7239000" y="3276600"/>
          <a:ext cx="873125" cy="493713"/>
        </p:xfrm>
        <a:graphic>
          <a:graphicData uri="http://schemas.openxmlformats.org/presentationml/2006/ole">
            <p:oleObj spid="_x0000_s75834" name="ISIS/Draw Sketch" r:id="rId44" imgW="1161720" imgH="657000" progId="ISISServer">
              <p:embed/>
            </p:oleObj>
          </a:graphicData>
        </a:graphic>
      </p:graphicFrame>
      <p:grpSp>
        <p:nvGrpSpPr>
          <p:cNvPr id="75836" name="Group 60"/>
          <p:cNvGrpSpPr>
            <a:grpSpLocks noChangeAspect="1"/>
          </p:cNvGrpSpPr>
          <p:nvPr/>
        </p:nvGrpSpPr>
        <p:grpSpPr bwMode="auto">
          <a:xfrm>
            <a:off x="8077200" y="3276600"/>
            <a:ext cx="895350" cy="628650"/>
            <a:chOff x="2928" y="1680"/>
            <a:chExt cx="2256" cy="1584"/>
          </a:xfrm>
        </p:grpSpPr>
        <p:sp>
          <p:nvSpPr>
            <p:cNvPr id="75837" name="Rectangle 61"/>
            <p:cNvSpPr>
              <a:spLocks noChangeAspect="1" noChangeArrowheads="1"/>
            </p:cNvSpPr>
            <p:nvPr/>
          </p:nvSpPr>
          <p:spPr bwMode="auto">
            <a:xfrm>
              <a:off x="2928" y="1680"/>
              <a:ext cx="225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38" name="Picture 62" descr="006">
              <a:hlinkClick r:id="rId42" action="ppaction://hlinksldjump" tooltip="black licorice"/>
            </p:cNvPr>
            <p:cNvPicPr preferRelativeResize="0"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3216" y="1824"/>
              <a:ext cx="1440" cy="1440"/>
            </a:xfrm>
            <a:prstGeom prst="rect">
              <a:avLst/>
            </a:prstGeom>
            <a:noFill/>
          </p:spPr>
        </p:pic>
      </p:grpSp>
      <p:sp>
        <p:nvSpPr>
          <p:cNvPr id="75839" name="Text Box 63"/>
          <p:cNvSpPr txBox="1">
            <a:spLocks noChangeAspect="1" noChangeArrowheads="1"/>
          </p:cNvSpPr>
          <p:nvPr/>
        </p:nvSpPr>
        <p:spPr bwMode="auto">
          <a:xfrm>
            <a:off x="7543800" y="4038600"/>
            <a:ext cx="4826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black</a:t>
            </a:r>
            <a:r>
              <a:rPr lang="en-US" sz="1000"/>
              <a:t> </a:t>
            </a:r>
            <a:r>
              <a:rPr lang="en-US" sz="1000" b="1"/>
              <a:t>licorice</a:t>
            </a:r>
          </a:p>
        </p:txBody>
      </p:sp>
      <p:pic>
        <p:nvPicPr>
          <p:cNvPr id="75840" name="Picture 64" descr="strawberries">
            <a:hlinkClick r:id="rId42" action="ppaction://hlinksldjump" tooltip="Strawberries"/>
          </p:cNvPr>
          <p:cNvPicPr preferRelativeResize="0"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6762750" y="4495800"/>
            <a:ext cx="857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5841" name="Object 65">
            <a:hlinkClick r:id="rId47" action="ppaction://hlinksldjump" tooltip="octalactone gamma"/>
          </p:cNvPr>
          <p:cNvGraphicFramePr>
            <a:graphicFrameLocks noChangeAspect="1"/>
          </p:cNvGraphicFramePr>
          <p:nvPr/>
        </p:nvGraphicFramePr>
        <p:xfrm>
          <a:off x="228600" y="5486400"/>
          <a:ext cx="900113" cy="493713"/>
        </p:xfrm>
        <a:graphic>
          <a:graphicData uri="http://schemas.openxmlformats.org/presentationml/2006/ole">
            <p:oleObj spid="_x0000_s75841" name="ISIS/Draw Sketch" r:id="rId48" imgW="1199880" imgH="657000" progId="ISISServer">
              <p:embed/>
            </p:oleObj>
          </a:graphicData>
        </a:graphic>
      </p:graphicFrame>
      <p:pic>
        <p:nvPicPr>
          <p:cNvPr id="75843" name="Picture 67" descr="A coconut that has been cracked open, showing the composition of the shell, seed, and the cavity inside">
            <a:hlinkClick r:id="rId47" action="ppaction://hlinksldjump" tooltip="coconut"/>
          </p:cNvPr>
          <p:cNvPicPr preferRelativeResize="0"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1219200" y="5486400"/>
            <a:ext cx="857250" cy="619125"/>
          </a:xfrm>
          <a:prstGeom prst="rect">
            <a:avLst/>
          </a:prstGeom>
          <a:noFill/>
        </p:spPr>
      </p:pic>
      <p:sp>
        <p:nvSpPr>
          <p:cNvPr id="75844" name="Text Box 68"/>
          <p:cNvSpPr txBox="1">
            <a:spLocks noChangeAspect="1" noChangeArrowheads="1"/>
          </p:cNvSpPr>
          <p:nvPr/>
        </p:nvSpPr>
        <p:spPr bwMode="auto">
          <a:xfrm>
            <a:off x="990600" y="6400800"/>
            <a:ext cx="15716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coconut</a:t>
            </a:r>
          </a:p>
        </p:txBody>
      </p:sp>
      <p:grpSp>
        <p:nvGrpSpPr>
          <p:cNvPr id="75845" name="Group 69"/>
          <p:cNvGrpSpPr>
            <a:grpSpLocks noChangeAspect="1"/>
          </p:cNvGrpSpPr>
          <p:nvPr/>
        </p:nvGrpSpPr>
        <p:grpSpPr bwMode="auto">
          <a:xfrm>
            <a:off x="3276600" y="5486400"/>
            <a:ext cx="1162050" cy="649288"/>
            <a:chOff x="2832" y="1824"/>
            <a:chExt cx="2928" cy="1635"/>
          </a:xfrm>
        </p:grpSpPr>
        <p:sp>
          <p:nvSpPr>
            <p:cNvPr id="75846" name="Rectangle 70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2928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47" name="Picture 71" descr="av053">
              <a:hlinkClick r:id="rId47" action="ppaction://hlinksldjump" tooltip="peach"/>
            </p:cNvPr>
            <p:cNvPicPr preferRelativeResize="0">
              <a:picLocks noChangeAspect="1" noChangeArrowheads="1"/>
            </p:cNvPicPr>
            <p:nvPr/>
          </p:nvPicPr>
          <p:blipFill>
            <a:blip r:embed="rId50" cstate="print"/>
            <a:srcRect/>
            <a:stretch>
              <a:fillRect/>
            </a:stretch>
          </p:blipFill>
          <p:spPr bwMode="auto">
            <a:xfrm>
              <a:off x="3936" y="1824"/>
              <a:ext cx="958" cy="1635"/>
            </a:xfrm>
            <a:prstGeom prst="rect">
              <a:avLst/>
            </a:prstGeom>
            <a:noFill/>
          </p:spPr>
        </p:pic>
      </p:grpSp>
      <p:sp>
        <p:nvSpPr>
          <p:cNvPr id="75848" name="Text Box 72"/>
          <p:cNvSpPr txBox="1">
            <a:spLocks noChangeAspect="1" noChangeArrowheads="1"/>
          </p:cNvSpPr>
          <p:nvPr/>
        </p:nvSpPr>
        <p:spPr bwMode="auto">
          <a:xfrm>
            <a:off x="3276600" y="6324600"/>
            <a:ext cx="13176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peach</a:t>
            </a:r>
          </a:p>
        </p:txBody>
      </p:sp>
      <p:graphicFrame>
        <p:nvGraphicFramePr>
          <p:cNvPr id="75849" name="Object 73">
            <a:hlinkClick r:id="rId51" action="ppaction://hlinksldjump" tooltip="benzyl acetate"/>
          </p:cNvPr>
          <p:cNvGraphicFramePr>
            <a:graphicFrameLocks noChangeAspect="1"/>
          </p:cNvGraphicFramePr>
          <p:nvPr/>
        </p:nvGraphicFramePr>
        <p:xfrm>
          <a:off x="4724400" y="5614988"/>
          <a:ext cx="681038" cy="709612"/>
        </p:xfrm>
        <a:graphic>
          <a:graphicData uri="http://schemas.openxmlformats.org/presentationml/2006/ole">
            <p:oleObj spid="_x0000_s75849" name="ISIS/Draw Sketch" r:id="rId52" imgW="904680" imgH="942840" progId="ISISServer">
              <p:embed/>
            </p:oleObj>
          </a:graphicData>
        </a:graphic>
      </p:graphicFrame>
      <p:graphicFrame>
        <p:nvGraphicFramePr>
          <p:cNvPr id="75850" name="Object 74">
            <a:hlinkClick r:id="rId51" action="ppaction://hlinksldjump" tooltip="methyl ionone"/>
          </p:cNvPr>
          <p:cNvGraphicFramePr>
            <a:graphicFrameLocks noChangeAspect="1"/>
          </p:cNvGraphicFramePr>
          <p:nvPr/>
        </p:nvGraphicFramePr>
        <p:xfrm>
          <a:off x="7010400" y="5715000"/>
          <a:ext cx="571500" cy="736600"/>
        </p:xfrm>
        <a:graphic>
          <a:graphicData uri="http://schemas.openxmlformats.org/presentationml/2006/ole">
            <p:oleObj spid="_x0000_s75850" name="ISIS/Draw Sketch" r:id="rId53" imgW="761760" imgH="981000" progId="ISISServer">
              <p:embed/>
            </p:oleObj>
          </a:graphicData>
        </a:graphic>
      </p:graphicFrame>
      <p:grpSp>
        <p:nvGrpSpPr>
          <p:cNvPr id="75851" name="Group 75"/>
          <p:cNvGrpSpPr>
            <a:grpSpLocks noChangeAspect="1"/>
          </p:cNvGrpSpPr>
          <p:nvPr/>
        </p:nvGrpSpPr>
        <p:grpSpPr bwMode="auto">
          <a:xfrm>
            <a:off x="5562600" y="5410200"/>
            <a:ext cx="666750" cy="695325"/>
            <a:chOff x="528" y="1440"/>
            <a:chExt cx="1680" cy="1752"/>
          </a:xfrm>
        </p:grpSpPr>
        <p:sp>
          <p:nvSpPr>
            <p:cNvPr id="75852" name="Rectangle 76"/>
            <p:cNvSpPr>
              <a:spLocks noChangeAspect="1" noChangeArrowheads="1"/>
            </p:cNvSpPr>
            <p:nvPr/>
          </p:nvSpPr>
          <p:spPr bwMode="auto">
            <a:xfrm>
              <a:off x="1296" y="1440"/>
              <a:ext cx="912" cy="1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5853" name="Picture 77" descr="Violets">
              <a:hlinkClick r:id="rId54"/>
            </p:cNvPr>
            <p:cNvPicPr preferRelativeResize="0">
              <a:picLocks noChangeAspect="1" noChangeArrowheads="1"/>
            </p:cNvPicPr>
            <p:nvPr/>
          </p:nvPicPr>
          <p:blipFill>
            <a:blip r:embed="rId55" cstate="print"/>
            <a:srcRect/>
            <a:stretch>
              <a:fillRect/>
            </a:stretch>
          </p:blipFill>
          <p:spPr bwMode="auto">
            <a:xfrm>
              <a:off x="528" y="2112"/>
              <a:ext cx="1440" cy="1080"/>
            </a:xfrm>
            <a:prstGeom prst="rect">
              <a:avLst/>
            </a:prstGeom>
            <a:noFill/>
          </p:spPr>
        </p:pic>
      </p:grpSp>
      <p:sp>
        <p:nvSpPr>
          <p:cNvPr id="75854" name="Text Box 78"/>
          <p:cNvSpPr txBox="1">
            <a:spLocks noChangeAspect="1" noChangeArrowheads="1"/>
          </p:cNvSpPr>
          <p:nvPr/>
        </p:nvSpPr>
        <p:spPr bwMode="auto">
          <a:xfrm>
            <a:off x="5257800" y="6477000"/>
            <a:ext cx="13652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violets</a:t>
            </a:r>
          </a:p>
        </p:txBody>
      </p:sp>
      <p:sp>
        <p:nvSpPr>
          <p:cNvPr id="75855" name="Text Box 79"/>
          <p:cNvSpPr txBox="1">
            <a:spLocks noChangeAspect="1" noChangeArrowheads="1"/>
          </p:cNvSpPr>
          <p:nvPr/>
        </p:nvSpPr>
        <p:spPr bwMode="auto">
          <a:xfrm>
            <a:off x="7467600" y="6553200"/>
            <a:ext cx="13811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jasmine</a:t>
            </a:r>
          </a:p>
        </p:txBody>
      </p:sp>
      <p:grpSp>
        <p:nvGrpSpPr>
          <p:cNvPr id="75856" name="Group 80"/>
          <p:cNvGrpSpPr>
            <a:grpSpLocks noChangeAspect="1"/>
          </p:cNvGrpSpPr>
          <p:nvPr/>
        </p:nvGrpSpPr>
        <p:grpSpPr bwMode="auto">
          <a:xfrm>
            <a:off x="7772400" y="5715000"/>
            <a:ext cx="571500" cy="628650"/>
            <a:chOff x="3456" y="1470"/>
            <a:chExt cx="1440" cy="1582"/>
          </a:xfrm>
        </p:grpSpPr>
        <p:grpSp>
          <p:nvGrpSpPr>
            <p:cNvPr id="75857" name="Group 81"/>
            <p:cNvGrpSpPr>
              <a:grpSpLocks noChangeAspect="1"/>
            </p:cNvGrpSpPr>
            <p:nvPr/>
          </p:nvGrpSpPr>
          <p:grpSpPr bwMode="auto">
            <a:xfrm>
              <a:off x="3456" y="1470"/>
              <a:ext cx="1440" cy="1582"/>
              <a:chOff x="3456" y="1632"/>
              <a:chExt cx="1440" cy="1582"/>
            </a:xfrm>
          </p:grpSpPr>
          <p:sp>
            <p:nvSpPr>
              <p:cNvPr id="75858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3840" y="1632"/>
                <a:ext cx="528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5859" name="Picture 83" descr="Jasmine6">
                <a:hlinkClick r:id="rId51" action="ppaction://hlinksldjump" tooltip="jasmin"/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56" cstate="print"/>
              <a:srcRect/>
              <a:stretch>
                <a:fillRect/>
              </a:stretch>
            </p:blipFill>
            <p:spPr bwMode="auto">
              <a:xfrm>
                <a:off x="3456" y="1948"/>
                <a:ext cx="1440" cy="1266"/>
              </a:xfrm>
              <a:prstGeom prst="rect">
                <a:avLst/>
              </a:prstGeom>
              <a:noFill/>
            </p:spPr>
          </p:pic>
        </p:grpSp>
        <p:pic>
          <p:nvPicPr>
            <p:cNvPr id="75860" name="Picture 84" descr="jasmin"/>
            <p:cNvPicPr preferRelativeResize="0">
              <a:picLocks noChangeAspect="1" noChangeArrowheads="1"/>
            </p:cNvPicPr>
            <p:nvPr/>
          </p:nvPicPr>
          <p:blipFill>
            <a:blip r:embed="rId57" cstate="print"/>
            <a:srcRect/>
            <a:stretch>
              <a:fillRect/>
            </a:stretch>
          </p:blipFill>
          <p:spPr bwMode="auto">
            <a:xfrm>
              <a:off x="3456" y="1788"/>
              <a:ext cx="46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5842" name="Object 66">
            <a:hlinkClick r:id="rId47" action="ppaction://hlinksldjump" tooltip="undecalactone gamma"/>
          </p:cNvPr>
          <p:cNvGraphicFramePr>
            <a:graphicFrameLocks noChangeAspect="1"/>
          </p:cNvGraphicFramePr>
          <p:nvPr/>
        </p:nvGraphicFramePr>
        <p:xfrm>
          <a:off x="2438400" y="5562600"/>
          <a:ext cx="1131888" cy="493713"/>
        </p:xfrm>
        <a:graphic>
          <a:graphicData uri="http://schemas.openxmlformats.org/presentationml/2006/ole">
            <p:oleObj spid="_x0000_s75842" name="ISIS/Draw Sketch" r:id="rId58" imgW="1504800" imgH="657000" progId="ISISServer">
              <p:embed/>
            </p:oleObj>
          </a:graphicData>
        </a:graphic>
      </p:graphicFrame>
      <p:sp>
        <p:nvSpPr>
          <p:cNvPr id="75835" name="Text Box 59"/>
          <p:cNvSpPr txBox="1">
            <a:spLocks noChangeAspect="1" noChangeArrowheads="1"/>
          </p:cNvSpPr>
          <p:nvPr/>
        </p:nvSpPr>
        <p:spPr bwMode="auto">
          <a:xfrm>
            <a:off x="6227763" y="5029200"/>
            <a:ext cx="401637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000" b="1"/>
              <a:t>strawberry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0" dur="indefinite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6" dur="indefinite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5" dur="indefinite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4" dur="indefinite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2" dur="indefinite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3" dur="indefinite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1" dur="indefinite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2" dur="indefinite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5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5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0" dur="indefinite"/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1" dur="indefinite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7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9" dur="indefinite"/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0" dur="indefinite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7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" dur="indefinite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9" dur="indefinite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7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7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7" dur="indefinite"/>
                                        <p:tgtEl>
                                          <p:spTgt spid="758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8" dur="indefinite"/>
                                        <p:tgtEl>
                                          <p:spTgt spid="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7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7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7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7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6" dur="indefinite"/>
                                        <p:tgtEl>
                                          <p:spTgt spid="758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7" dur="indefinite"/>
                                        <p:tgtEl>
                                          <p:spTgt spid="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75788" grpId="0"/>
      <p:bldP spid="75789" grpId="0"/>
      <p:bldP spid="75795" grpId="0"/>
      <p:bldP spid="75796" grpId="0"/>
      <p:bldP spid="75802" grpId="0"/>
      <p:bldP spid="75803" grpId="0"/>
      <p:bldP spid="75811" grpId="0"/>
      <p:bldP spid="75812" grpId="0"/>
      <p:bldP spid="75818" grpId="0"/>
      <p:bldP spid="75822" grpId="0"/>
      <p:bldP spid="75828" grpId="0"/>
      <p:bldP spid="75832" grpId="0"/>
      <p:bldP spid="75839" grpId="0"/>
      <p:bldP spid="75844" grpId="0"/>
      <p:bldP spid="75848" grpId="0"/>
      <p:bldP spid="75854" grpId="0"/>
      <p:bldP spid="75855" grpId="0"/>
      <p:bldP spid="758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24-UnFigure-04_PHO"/>
          <p:cNvPicPr>
            <a:picLocks noChangeAspect="1" noChangeArrowheads="1"/>
          </p:cNvPicPr>
          <p:nvPr/>
        </p:nvPicPr>
        <p:blipFill>
          <a:blip r:embed="rId3" cstate="print"/>
          <a:srcRect b="2191"/>
          <a:stretch>
            <a:fillRect/>
          </a:stretch>
        </p:blipFill>
        <p:spPr bwMode="auto">
          <a:xfrm>
            <a:off x="2641600" y="392113"/>
            <a:ext cx="3859213" cy="6237287"/>
          </a:xfrm>
          <a:prstGeom prst="rect">
            <a:avLst/>
          </a:prstGeom>
          <a:noFill/>
        </p:spPr>
      </p:pic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76200" y="6554788"/>
            <a:ext cx="3289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Copyright © 2007 Pearson Benjamin Cummings. 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Esters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85800" y="5105400"/>
            <a:ext cx="455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An ester is similar to a carboxylic acid, </a:t>
            </a:r>
          </a:p>
          <a:p>
            <a:r>
              <a:rPr lang="en-US" sz="2000"/>
              <a:t>but the acidic hydrogen has been </a:t>
            </a:r>
          </a:p>
          <a:p>
            <a:r>
              <a:rPr lang="en-US" sz="2000"/>
              <a:t>replaced by an alkyl group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505200" y="2362200"/>
            <a:ext cx="838200" cy="838200"/>
          </a:xfrm>
          <a:prstGeom prst="ellipse">
            <a:avLst/>
          </a:prstGeom>
          <a:solidFill>
            <a:srgbClr val="FFEB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128963" y="1692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935038" y="32004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971800" y="25447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935038" y="25146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6002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2860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1392238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2078038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2763838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449638" y="28194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706438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rot="-5400000">
            <a:off x="2476500" y="2400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rot="-5400000">
            <a:off x="2400300" y="2400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rot="-5400000">
            <a:off x="1735138" y="2400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rot="-5400000">
            <a:off x="1049338" y="2400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rot="-5400000">
            <a:off x="1049338" y="3162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rot="-5400000">
            <a:off x="1735138" y="3162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620838" y="32004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6576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306638" y="17526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1620838" y="17526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935038" y="17827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2286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1279525" y="3897313"/>
            <a:ext cx="206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 carboxylic acid</a:t>
            </a:r>
          </a:p>
        </p:txBody>
      </p:sp>
      <p:grpSp>
        <p:nvGrpSpPr>
          <p:cNvPr id="61469" name="Group 29"/>
          <p:cNvGrpSpPr>
            <a:grpSpLocks/>
          </p:cNvGrpSpPr>
          <p:nvPr/>
        </p:nvGrpSpPr>
        <p:grpSpPr bwMode="auto">
          <a:xfrm>
            <a:off x="223838" y="1665288"/>
            <a:ext cx="4348162" cy="2601912"/>
            <a:chOff x="2928" y="2009"/>
            <a:chExt cx="2739" cy="1639"/>
          </a:xfrm>
        </p:grpSpPr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5136" y="2431"/>
              <a:ext cx="528" cy="528"/>
            </a:xfrm>
            <a:prstGeom prst="ellipse">
              <a:avLst/>
            </a:prstGeom>
            <a:solidFill>
              <a:srgbClr val="FFEB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1" name="Text Box 31"/>
            <p:cNvSpPr txBox="1">
              <a:spLocks noChangeArrowheads="1"/>
            </p:cNvSpPr>
            <p:nvPr/>
          </p:nvSpPr>
          <p:spPr bwMode="auto">
            <a:xfrm>
              <a:off x="4755" y="2009"/>
              <a:ext cx="1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3200"/>
            </a:p>
          </p:txBody>
        </p:sp>
        <p:sp>
          <p:nvSpPr>
            <p:cNvPr id="61472" name="Text Box 32"/>
            <p:cNvSpPr txBox="1">
              <a:spLocks noChangeArrowheads="1"/>
            </p:cNvSpPr>
            <p:nvPr/>
          </p:nvSpPr>
          <p:spPr bwMode="auto">
            <a:xfrm>
              <a:off x="3373" y="295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4656" y="2546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1474" name="Text Box 34"/>
            <p:cNvSpPr txBox="1">
              <a:spLocks noChangeArrowheads="1"/>
            </p:cNvSpPr>
            <p:nvPr/>
          </p:nvSpPr>
          <p:spPr bwMode="auto">
            <a:xfrm>
              <a:off x="3373" y="252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3792" y="252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4224" y="252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3661" y="271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>
              <a:off x="4093" y="271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>
              <a:off x="4525" y="271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>
              <a:off x="4957" y="271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3229" y="271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 rot="-5400000">
              <a:off x="4344" y="24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rot="-5400000">
              <a:off x="4296" y="24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 rot="-5400000">
              <a:off x="3877" y="24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rot="-5400000">
              <a:off x="3445" y="24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 rot="-5400000">
              <a:off x="3445" y="293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 rot="-5400000">
              <a:off x="3877" y="293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3805" y="295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5088" y="2527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2"/>
                  </a:solidFill>
                </a:rPr>
                <a:t>CH</a:t>
              </a:r>
              <a:r>
                <a:rPr lang="en-US" sz="32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4237" y="2047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3805" y="20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1492" name="Text Box 52"/>
            <p:cNvSpPr txBox="1">
              <a:spLocks noChangeArrowheads="1"/>
            </p:cNvSpPr>
            <p:nvPr/>
          </p:nvSpPr>
          <p:spPr bwMode="auto">
            <a:xfrm>
              <a:off x="3373" y="206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2928" y="252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3590" y="3398"/>
              <a:ext cx="6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an ester</a:t>
              </a:r>
            </a:p>
          </p:txBody>
        </p:sp>
      </p:grpSp>
      <p:sp>
        <p:nvSpPr>
          <p:cNvPr id="61495" name="Text Box 55"/>
          <p:cNvSpPr txBox="1">
            <a:spLocks noChangeArrowheads="1"/>
          </p:cNvSpPr>
          <p:nvPr/>
        </p:nvSpPr>
        <p:spPr bwMode="auto">
          <a:xfrm>
            <a:off x="5775325" y="5192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96" name="Text Box 56"/>
          <p:cNvSpPr txBox="1">
            <a:spLocks noChangeArrowheads="1"/>
          </p:cNvSpPr>
          <p:nvPr/>
        </p:nvSpPr>
        <p:spPr bwMode="auto">
          <a:xfrm>
            <a:off x="5715000" y="57753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methyl propanoate</a:t>
            </a:r>
          </a:p>
        </p:txBody>
      </p:sp>
      <p:grpSp>
        <p:nvGrpSpPr>
          <p:cNvPr id="61497" name="Group 57"/>
          <p:cNvGrpSpPr>
            <a:grpSpLocks/>
          </p:cNvGrpSpPr>
          <p:nvPr/>
        </p:nvGrpSpPr>
        <p:grpSpPr bwMode="auto">
          <a:xfrm>
            <a:off x="7467600" y="2678113"/>
            <a:ext cx="1651000" cy="1208087"/>
            <a:chOff x="4704" y="1687"/>
            <a:chExt cx="1040" cy="761"/>
          </a:xfrm>
        </p:grpSpPr>
        <p:sp>
          <p:nvSpPr>
            <p:cNvPr id="61498" name="Text Box 58"/>
            <p:cNvSpPr txBox="1">
              <a:spLocks noChangeArrowheads="1"/>
            </p:cNvSpPr>
            <p:nvPr/>
          </p:nvSpPr>
          <p:spPr bwMode="auto">
            <a:xfrm>
              <a:off x="4704" y="1687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methyl group</a:t>
              </a:r>
            </a:p>
          </p:txBody>
        </p:sp>
        <p:sp>
          <p:nvSpPr>
            <p:cNvPr id="61499" name="Line 59"/>
            <p:cNvSpPr>
              <a:spLocks noChangeShapeType="1"/>
            </p:cNvSpPr>
            <p:nvPr/>
          </p:nvSpPr>
          <p:spPr bwMode="auto">
            <a:xfrm>
              <a:off x="5184" y="1968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279525" y="4175125"/>
            <a:ext cx="183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propanoic acid</a:t>
            </a:r>
          </a:p>
        </p:txBody>
      </p:sp>
      <p:grpSp>
        <p:nvGrpSpPr>
          <p:cNvPr id="61501" name="Group 61"/>
          <p:cNvGrpSpPr>
            <a:grpSpLocks/>
          </p:cNvGrpSpPr>
          <p:nvPr/>
        </p:nvGrpSpPr>
        <p:grpSpPr bwMode="auto">
          <a:xfrm>
            <a:off x="4648200" y="2362200"/>
            <a:ext cx="2859088" cy="1143000"/>
            <a:chOff x="2928" y="1488"/>
            <a:chExt cx="1536" cy="720"/>
          </a:xfrm>
        </p:grpSpPr>
        <p:sp>
          <p:nvSpPr>
            <p:cNvPr id="61502" name="Text Box 62"/>
            <p:cNvSpPr txBox="1">
              <a:spLocks noChangeArrowheads="1"/>
            </p:cNvSpPr>
            <p:nvPr/>
          </p:nvSpPr>
          <p:spPr bwMode="auto">
            <a:xfrm>
              <a:off x="3168" y="1488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from propanoic acid</a:t>
              </a:r>
            </a:p>
          </p:txBody>
        </p:sp>
        <p:sp>
          <p:nvSpPr>
            <p:cNvPr id="61503" name="Line 63"/>
            <p:cNvSpPr>
              <a:spLocks noChangeShapeType="1"/>
            </p:cNvSpPr>
            <p:nvPr/>
          </p:nvSpPr>
          <p:spPr bwMode="auto">
            <a:xfrm>
              <a:off x="3840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04" name="AutoShape 64"/>
            <p:cNvSpPr>
              <a:spLocks/>
            </p:cNvSpPr>
            <p:nvPr/>
          </p:nvSpPr>
          <p:spPr bwMode="auto">
            <a:xfrm rot="-5400000">
              <a:off x="3624" y="1368"/>
              <a:ext cx="144" cy="1536"/>
            </a:xfrm>
            <a:prstGeom prst="rightBrace">
              <a:avLst>
                <a:gd name="adj1" fmla="val 88889"/>
                <a:gd name="adj2" fmla="val 600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05" name="Group 65"/>
          <p:cNvGrpSpPr>
            <a:grpSpLocks/>
          </p:cNvGrpSpPr>
          <p:nvPr/>
        </p:nvGrpSpPr>
        <p:grpSpPr bwMode="auto">
          <a:xfrm>
            <a:off x="6553200" y="719138"/>
            <a:ext cx="1833563" cy="804862"/>
            <a:chOff x="4128" y="374"/>
            <a:chExt cx="1155" cy="507"/>
          </a:xfrm>
        </p:grpSpPr>
        <p:sp>
          <p:nvSpPr>
            <p:cNvPr id="61506" name="Text Box 66"/>
            <p:cNvSpPr txBox="1">
              <a:spLocks noChangeArrowheads="1"/>
            </p:cNvSpPr>
            <p:nvPr/>
          </p:nvSpPr>
          <p:spPr bwMode="auto">
            <a:xfrm>
              <a:off x="4128" y="631"/>
              <a:ext cx="11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 – C – O – R’</a:t>
              </a:r>
            </a:p>
          </p:txBody>
        </p:sp>
        <p:sp>
          <p:nvSpPr>
            <p:cNvPr id="61507" name="Text Box 67"/>
            <p:cNvSpPr txBox="1">
              <a:spLocks noChangeArrowheads="1"/>
            </p:cNvSpPr>
            <p:nvPr/>
          </p:nvSpPr>
          <p:spPr bwMode="auto">
            <a:xfrm>
              <a:off x="4416" y="37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O</a:t>
              </a:r>
            </a:p>
          </p:txBody>
        </p:sp>
        <p:sp>
          <p:nvSpPr>
            <p:cNvPr id="61508" name="Line 68"/>
            <p:cNvSpPr>
              <a:spLocks noChangeShapeType="1"/>
            </p:cNvSpPr>
            <p:nvPr/>
          </p:nvSpPr>
          <p:spPr bwMode="auto">
            <a:xfrm>
              <a:off x="4512" y="5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09" name="Line 69"/>
            <p:cNvSpPr>
              <a:spLocks noChangeShapeType="1"/>
            </p:cNvSpPr>
            <p:nvPr/>
          </p:nvSpPr>
          <p:spPr bwMode="auto">
            <a:xfrm>
              <a:off x="4560" y="5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10" name="AutoShape 7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6096000"/>
            <a:ext cx="533400" cy="357188"/>
          </a:xfrm>
          <a:prstGeom prst="actionButtonBackPrevious">
            <a:avLst/>
          </a:prstGeom>
          <a:solidFill>
            <a:srgbClr val="F7F7F7">
              <a:alpha val="50000"/>
            </a:srgbClr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2803E-6 L 0.47118 0.232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36" y="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8" grpId="0"/>
      <p:bldP spid="61468" grpId="1"/>
      <p:bldP spid="61496" grpId="0"/>
      <p:bldP spid="615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Esters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82638" y="3044825"/>
            <a:ext cx="7446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Name the following ester:  </a:t>
            </a:r>
            <a:r>
              <a:rPr lang="en-US" sz="3200"/>
              <a:t>CH</a:t>
            </a:r>
            <a:r>
              <a:rPr lang="en-US" sz="3200" baseline="-25000"/>
              <a:t>3</a:t>
            </a:r>
            <a:r>
              <a:rPr lang="en-US" sz="3200"/>
              <a:t>CH</a:t>
            </a:r>
            <a:r>
              <a:rPr lang="en-US" sz="2000"/>
              <a:t>2</a:t>
            </a:r>
            <a:r>
              <a:rPr lang="en-US" sz="3200"/>
              <a:t>CH</a:t>
            </a:r>
            <a:r>
              <a:rPr lang="en-US" sz="2000"/>
              <a:t>2</a:t>
            </a:r>
            <a:r>
              <a:rPr lang="en-US" sz="3200"/>
              <a:t>COCH</a:t>
            </a:r>
            <a:r>
              <a:rPr lang="en-US" sz="2000"/>
              <a:t>2</a:t>
            </a:r>
            <a:r>
              <a:rPr lang="en-US" sz="3200"/>
              <a:t>CH</a:t>
            </a:r>
            <a:r>
              <a:rPr lang="en-US" sz="2000"/>
              <a:t>3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116638" y="2862263"/>
            <a:ext cx="152400" cy="228600"/>
            <a:chOff x="2592" y="1968"/>
            <a:chExt cx="96" cy="144"/>
          </a:xfrm>
        </p:grpSpPr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259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268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964238" y="23288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431925" y="4092575"/>
            <a:ext cx="412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Step 1)</a:t>
            </a:r>
            <a:r>
              <a:rPr lang="en-US" sz="2000"/>
              <a:t>  the ester alkyl group (R’) =</a:t>
            </a:r>
            <a:endParaRPr lang="en-US" sz="2000" i="1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527675" y="408146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ethyl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447800" y="4675188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Step 2)</a:t>
            </a:r>
            <a:r>
              <a:rPr lang="en-US" sz="2000"/>
              <a:t>  the acid (R)  =  </a:t>
            </a:r>
            <a:endParaRPr lang="en-US" sz="2000" i="1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186238" y="4614863"/>
            <a:ext cx="1681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butanoic acid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447800" y="5208588"/>
            <a:ext cx="262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Step 3)</a:t>
            </a:r>
            <a:r>
              <a:rPr lang="en-US" sz="2000"/>
              <a:t>  the name  =  </a:t>
            </a:r>
            <a:endParaRPr lang="en-US" sz="2000" i="1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883025" y="5132388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ethyl butanoate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629400" y="3090863"/>
            <a:ext cx="1524000" cy="533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3810000" y="3090863"/>
            <a:ext cx="2590800" cy="533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04" name="Group 16"/>
          <p:cNvGrpSpPr>
            <a:grpSpLocks/>
          </p:cNvGrpSpPr>
          <p:nvPr/>
        </p:nvGrpSpPr>
        <p:grpSpPr bwMode="auto">
          <a:xfrm>
            <a:off x="1371600" y="1828800"/>
            <a:ext cx="1833563" cy="804863"/>
            <a:chOff x="4128" y="374"/>
            <a:chExt cx="1155" cy="507"/>
          </a:xfrm>
        </p:grpSpPr>
        <p:sp>
          <p:nvSpPr>
            <p:cNvPr id="63505" name="Text Box 17"/>
            <p:cNvSpPr txBox="1">
              <a:spLocks noChangeArrowheads="1"/>
            </p:cNvSpPr>
            <p:nvPr/>
          </p:nvSpPr>
          <p:spPr bwMode="auto">
            <a:xfrm>
              <a:off x="4128" y="631"/>
              <a:ext cx="11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 – C – O – R’</a:t>
              </a:r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4416" y="37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O</a:t>
              </a:r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>
              <a:off x="4512" y="5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4560" y="5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4191000" y="4995863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3962400" y="552926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>
            <a:off x="5562600" y="44624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12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6096000"/>
            <a:ext cx="533400" cy="357188"/>
          </a:xfrm>
          <a:prstGeom prst="actionButtonBackPrevious">
            <a:avLst/>
          </a:prstGeom>
          <a:solidFill>
            <a:srgbClr val="F7F7F7">
              <a:alpha val="50000"/>
            </a:srgbClr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/>
      <p:bldP spid="63497" grpId="0"/>
      <p:bldP spid="63498" grpId="0"/>
      <p:bldP spid="63499" grpId="0"/>
      <p:bldP spid="63500" grpId="0"/>
      <p:bldP spid="63501" grpId="0"/>
      <p:bldP spid="63502" grpId="0" animBg="1"/>
      <p:bldP spid="63502" grpId="1" animBg="1"/>
      <p:bldP spid="63503" grpId="0" animBg="1"/>
      <p:bldP spid="63503" grpId="1" animBg="1"/>
      <p:bldP spid="63509" grpId="0" animBg="1"/>
      <p:bldP spid="63510" grpId="0" animBg="1"/>
      <p:bldP spid="635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Formation of an Ester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641725" y="14636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4478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484563" y="2316163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OH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447800" y="2286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12963" y="2286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798763" y="2286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9050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5908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32766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12192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rot="-5400000">
            <a:off x="2989263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rot="-5400000">
            <a:off x="2913063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rot="-5400000">
            <a:off x="2247900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rot="-5400000">
            <a:off x="1562100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rot="-5400000">
            <a:off x="1562100" y="2933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rot="-5400000">
            <a:off x="2247900" y="2933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21336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819400" y="15240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2133600" y="1554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1447800" y="1554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782638" y="2971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782638" y="2286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554038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 rot="-5400000">
            <a:off x="896938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 rot="-5400000">
            <a:off x="896938" y="2933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782638" y="15541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76200" y="2286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495800" y="2286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68580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6858000" y="2286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7523163" y="2286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73152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>
            <a:off x="66294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 rot="-5400000">
            <a:off x="6972300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3" name="Line 37"/>
          <p:cNvSpPr>
            <a:spLocks noChangeShapeType="1"/>
          </p:cNvSpPr>
          <p:nvPr/>
        </p:nvSpPr>
        <p:spPr bwMode="auto">
          <a:xfrm rot="-5400000">
            <a:off x="6972300" y="2933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6858000" y="1554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6192838" y="2971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6192838" y="2286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5964238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 rot="-5400000">
            <a:off x="6307138" y="217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 rot="-5400000">
            <a:off x="6307138" y="2933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6192838" y="15541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5181600" y="2286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HO</a:t>
            </a:r>
          </a:p>
        </p:txBody>
      </p:sp>
      <p:sp>
        <p:nvSpPr>
          <p:cNvPr id="65582" name="Line 46"/>
          <p:cNvSpPr>
            <a:spLocks noChangeShapeType="1"/>
          </p:cNvSpPr>
          <p:nvPr/>
        </p:nvSpPr>
        <p:spPr bwMode="auto">
          <a:xfrm>
            <a:off x="81534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5583" name="Group 47"/>
          <p:cNvGrpSpPr>
            <a:grpSpLocks/>
          </p:cNvGrpSpPr>
          <p:nvPr/>
        </p:nvGrpSpPr>
        <p:grpSpPr bwMode="auto">
          <a:xfrm>
            <a:off x="76200" y="1447800"/>
            <a:ext cx="3908425" cy="2087563"/>
            <a:chOff x="48" y="2429"/>
            <a:chExt cx="2462" cy="1315"/>
          </a:xfrm>
        </p:grpSpPr>
        <p:sp>
          <p:nvSpPr>
            <p:cNvPr id="65584" name="Text Box 48"/>
            <p:cNvSpPr txBox="1">
              <a:spLocks noChangeArrowheads="1"/>
            </p:cNvSpPr>
            <p:nvPr/>
          </p:nvSpPr>
          <p:spPr bwMode="auto">
            <a:xfrm>
              <a:off x="2294" y="2429"/>
              <a:ext cx="1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3200"/>
            </a:p>
          </p:txBody>
        </p:sp>
        <p:sp>
          <p:nvSpPr>
            <p:cNvPr id="65585" name="Text Box 49"/>
            <p:cNvSpPr txBox="1">
              <a:spLocks noChangeArrowheads="1"/>
            </p:cNvSpPr>
            <p:nvPr/>
          </p:nvSpPr>
          <p:spPr bwMode="auto">
            <a:xfrm>
              <a:off x="912" y="337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586" name="Text Box 50"/>
            <p:cNvSpPr txBox="1">
              <a:spLocks noChangeArrowheads="1"/>
            </p:cNvSpPr>
            <p:nvPr/>
          </p:nvSpPr>
          <p:spPr bwMode="auto">
            <a:xfrm>
              <a:off x="2195" y="2966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5587" name="Text Box 51"/>
            <p:cNvSpPr txBox="1">
              <a:spLocks noChangeArrowheads="1"/>
            </p:cNvSpPr>
            <p:nvPr/>
          </p:nvSpPr>
          <p:spPr bwMode="auto">
            <a:xfrm>
              <a:off x="912" y="29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588" name="Text Box 52"/>
            <p:cNvSpPr txBox="1">
              <a:spLocks noChangeArrowheads="1"/>
            </p:cNvSpPr>
            <p:nvPr/>
          </p:nvSpPr>
          <p:spPr bwMode="auto">
            <a:xfrm>
              <a:off x="1331" y="29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589" name="Text Box 53"/>
            <p:cNvSpPr txBox="1">
              <a:spLocks noChangeArrowheads="1"/>
            </p:cNvSpPr>
            <p:nvPr/>
          </p:nvSpPr>
          <p:spPr bwMode="auto">
            <a:xfrm>
              <a:off x="1763" y="29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590" name="Line 54"/>
            <p:cNvSpPr>
              <a:spLocks noChangeShapeType="1"/>
            </p:cNvSpPr>
            <p:nvPr/>
          </p:nvSpPr>
          <p:spPr bwMode="auto">
            <a:xfrm>
              <a:off x="1200" y="31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1" name="Line 55"/>
            <p:cNvSpPr>
              <a:spLocks noChangeShapeType="1"/>
            </p:cNvSpPr>
            <p:nvPr/>
          </p:nvSpPr>
          <p:spPr bwMode="auto">
            <a:xfrm>
              <a:off x="1632" y="31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2" name="Line 56"/>
            <p:cNvSpPr>
              <a:spLocks noChangeShapeType="1"/>
            </p:cNvSpPr>
            <p:nvPr/>
          </p:nvSpPr>
          <p:spPr bwMode="auto">
            <a:xfrm>
              <a:off x="2064" y="31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3" name="Line 57"/>
            <p:cNvSpPr>
              <a:spLocks noChangeShapeType="1"/>
            </p:cNvSpPr>
            <p:nvPr/>
          </p:nvSpPr>
          <p:spPr bwMode="auto">
            <a:xfrm>
              <a:off x="768" y="31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4" name="Line 58"/>
            <p:cNvSpPr>
              <a:spLocks noChangeShapeType="1"/>
            </p:cNvSpPr>
            <p:nvPr/>
          </p:nvSpPr>
          <p:spPr bwMode="auto">
            <a:xfrm rot="-5400000">
              <a:off x="1883" y="287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5" name="Line 59"/>
            <p:cNvSpPr>
              <a:spLocks noChangeShapeType="1"/>
            </p:cNvSpPr>
            <p:nvPr/>
          </p:nvSpPr>
          <p:spPr bwMode="auto">
            <a:xfrm rot="-5400000">
              <a:off x="1835" y="287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6" name="Line 60"/>
            <p:cNvSpPr>
              <a:spLocks noChangeShapeType="1"/>
            </p:cNvSpPr>
            <p:nvPr/>
          </p:nvSpPr>
          <p:spPr bwMode="auto">
            <a:xfrm rot="-5400000">
              <a:off x="1416" y="287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7" name="Line 61"/>
            <p:cNvSpPr>
              <a:spLocks noChangeShapeType="1"/>
            </p:cNvSpPr>
            <p:nvPr/>
          </p:nvSpPr>
          <p:spPr bwMode="auto">
            <a:xfrm rot="-5400000">
              <a:off x="984" y="287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8" name="Line 62"/>
            <p:cNvSpPr>
              <a:spLocks noChangeShapeType="1"/>
            </p:cNvSpPr>
            <p:nvPr/>
          </p:nvSpPr>
          <p:spPr bwMode="auto">
            <a:xfrm rot="-5400000">
              <a:off x="984" y="33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99" name="Line 63"/>
            <p:cNvSpPr>
              <a:spLocks noChangeShapeType="1"/>
            </p:cNvSpPr>
            <p:nvPr/>
          </p:nvSpPr>
          <p:spPr bwMode="auto">
            <a:xfrm rot="-5400000">
              <a:off x="1416" y="33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0" name="Text Box 64"/>
            <p:cNvSpPr txBox="1">
              <a:spLocks noChangeArrowheads="1"/>
            </p:cNvSpPr>
            <p:nvPr/>
          </p:nvSpPr>
          <p:spPr bwMode="auto">
            <a:xfrm>
              <a:off x="1344" y="337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01" name="Text Box 65"/>
            <p:cNvSpPr txBox="1">
              <a:spLocks noChangeArrowheads="1"/>
            </p:cNvSpPr>
            <p:nvPr/>
          </p:nvSpPr>
          <p:spPr bwMode="auto">
            <a:xfrm>
              <a:off x="1776" y="2467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5602" name="Text Box 66"/>
            <p:cNvSpPr txBox="1">
              <a:spLocks noChangeArrowheads="1"/>
            </p:cNvSpPr>
            <p:nvPr/>
          </p:nvSpPr>
          <p:spPr bwMode="auto">
            <a:xfrm>
              <a:off x="1344" y="248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03" name="Text Box 67"/>
            <p:cNvSpPr txBox="1">
              <a:spLocks noChangeArrowheads="1"/>
            </p:cNvSpPr>
            <p:nvPr/>
          </p:nvSpPr>
          <p:spPr bwMode="auto">
            <a:xfrm>
              <a:off x="912" y="248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04" name="Text Box 68"/>
            <p:cNvSpPr txBox="1">
              <a:spLocks noChangeArrowheads="1"/>
            </p:cNvSpPr>
            <p:nvPr/>
          </p:nvSpPr>
          <p:spPr bwMode="auto">
            <a:xfrm>
              <a:off x="493" y="337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05" name="Text Box 69"/>
            <p:cNvSpPr txBox="1">
              <a:spLocks noChangeArrowheads="1"/>
            </p:cNvSpPr>
            <p:nvPr/>
          </p:nvSpPr>
          <p:spPr bwMode="auto">
            <a:xfrm>
              <a:off x="493" y="29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606" name="Line 70"/>
            <p:cNvSpPr>
              <a:spLocks noChangeShapeType="1"/>
            </p:cNvSpPr>
            <p:nvPr/>
          </p:nvSpPr>
          <p:spPr bwMode="auto">
            <a:xfrm>
              <a:off x="349" y="31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7" name="Line 71"/>
            <p:cNvSpPr>
              <a:spLocks noChangeShapeType="1"/>
            </p:cNvSpPr>
            <p:nvPr/>
          </p:nvSpPr>
          <p:spPr bwMode="auto">
            <a:xfrm rot="-5400000">
              <a:off x="565" y="287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8" name="Line 72"/>
            <p:cNvSpPr>
              <a:spLocks noChangeShapeType="1"/>
            </p:cNvSpPr>
            <p:nvPr/>
          </p:nvSpPr>
          <p:spPr bwMode="auto">
            <a:xfrm rot="-5400000">
              <a:off x="565" y="33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09" name="Text Box 73"/>
            <p:cNvSpPr txBox="1">
              <a:spLocks noChangeArrowheads="1"/>
            </p:cNvSpPr>
            <p:nvPr/>
          </p:nvSpPr>
          <p:spPr bwMode="auto">
            <a:xfrm>
              <a:off x="493" y="248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10" name="Text Box 74"/>
            <p:cNvSpPr txBox="1">
              <a:spLocks noChangeArrowheads="1"/>
            </p:cNvSpPr>
            <p:nvPr/>
          </p:nvSpPr>
          <p:spPr bwMode="auto">
            <a:xfrm>
              <a:off x="48" y="294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</p:grpSp>
      <p:sp>
        <p:nvSpPr>
          <p:cNvPr id="65611" name="Text Box 75"/>
          <p:cNvSpPr txBox="1">
            <a:spLocks noChangeArrowheads="1"/>
          </p:cNvSpPr>
          <p:nvPr/>
        </p:nvSpPr>
        <p:spPr bwMode="auto">
          <a:xfrm>
            <a:off x="6324600" y="47244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grpSp>
        <p:nvGrpSpPr>
          <p:cNvPr id="65612" name="Group 76"/>
          <p:cNvGrpSpPr>
            <a:grpSpLocks/>
          </p:cNvGrpSpPr>
          <p:nvPr/>
        </p:nvGrpSpPr>
        <p:grpSpPr bwMode="auto">
          <a:xfrm>
            <a:off x="5964238" y="1524000"/>
            <a:ext cx="2036762" cy="1997075"/>
            <a:chOff x="2893" y="2496"/>
            <a:chExt cx="1283" cy="1258"/>
          </a:xfrm>
        </p:grpSpPr>
        <p:sp>
          <p:nvSpPr>
            <p:cNvPr id="65613" name="Text Box 77"/>
            <p:cNvSpPr txBox="1">
              <a:spLocks noChangeArrowheads="1"/>
            </p:cNvSpPr>
            <p:nvPr/>
          </p:nvSpPr>
          <p:spPr bwMode="auto">
            <a:xfrm>
              <a:off x="3456" y="338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14" name="Text Box 78"/>
            <p:cNvSpPr txBox="1">
              <a:spLocks noChangeArrowheads="1"/>
            </p:cNvSpPr>
            <p:nvPr/>
          </p:nvSpPr>
          <p:spPr bwMode="auto">
            <a:xfrm>
              <a:off x="3456" y="295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615" name="Text Box 79"/>
            <p:cNvSpPr txBox="1">
              <a:spLocks noChangeArrowheads="1"/>
            </p:cNvSpPr>
            <p:nvPr/>
          </p:nvSpPr>
          <p:spPr bwMode="auto">
            <a:xfrm>
              <a:off x="3875" y="295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16" name="Line 80"/>
            <p:cNvSpPr>
              <a:spLocks noChangeShapeType="1"/>
            </p:cNvSpPr>
            <p:nvPr/>
          </p:nvSpPr>
          <p:spPr bwMode="auto">
            <a:xfrm>
              <a:off x="3744" y="314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17" name="Line 81"/>
            <p:cNvSpPr>
              <a:spLocks noChangeShapeType="1"/>
            </p:cNvSpPr>
            <p:nvPr/>
          </p:nvSpPr>
          <p:spPr bwMode="auto">
            <a:xfrm>
              <a:off x="3312" y="314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18" name="Line 82"/>
            <p:cNvSpPr>
              <a:spLocks noChangeShapeType="1"/>
            </p:cNvSpPr>
            <p:nvPr/>
          </p:nvSpPr>
          <p:spPr bwMode="auto">
            <a:xfrm rot="-5400000">
              <a:off x="3528" y="288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19" name="Line 83"/>
            <p:cNvSpPr>
              <a:spLocks noChangeShapeType="1"/>
            </p:cNvSpPr>
            <p:nvPr/>
          </p:nvSpPr>
          <p:spPr bwMode="auto">
            <a:xfrm rot="-5400000">
              <a:off x="3528" y="336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0" name="Text Box 84"/>
            <p:cNvSpPr txBox="1">
              <a:spLocks noChangeArrowheads="1"/>
            </p:cNvSpPr>
            <p:nvPr/>
          </p:nvSpPr>
          <p:spPr bwMode="auto">
            <a:xfrm>
              <a:off x="3456" y="249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21" name="Text Box 85"/>
            <p:cNvSpPr txBox="1">
              <a:spLocks noChangeArrowheads="1"/>
            </p:cNvSpPr>
            <p:nvPr/>
          </p:nvSpPr>
          <p:spPr bwMode="auto">
            <a:xfrm>
              <a:off x="3037" y="338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5622" name="Text Box 86"/>
            <p:cNvSpPr txBox="1">
              <a:spLocks noChangeArrowheads="1"/>
            </p:cNvSpPr>
            <p:nvPr/>
          </p:nvSpPr>
          <p:spPr bwMode="auto">
            <a:xfrm>
              <a:off x="3037" y="295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5623" name="Line 87"/>
            <p:cNvSpPr>
              <a:spLocks noChangeShapeType="1"/>
            </p:cNvSpPr>
            <p:nvPr/>
          </p:nvSpPr>
          <p:spPr bwMode="auto">
            <a:xfrm>
              <a:off x="2893" y="314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4" name="Line 88"/>
            <p:cNvSpPr>
              <a:spLocks noChangeShapeType="1"/>
            </p:cNvSpPr>
            <p:nvPr/>
          </p:nvSpPr>
          <p:spPr bwMode="auto">
            <a:xfrm rot="-5400000">
              <a:off x="3109" y="288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5" name="Line 89"/>
            <p:cNvSpPr>
              <a:spLocks noChangeShapeType="1"/>
            </p:cNvSpPr>
            <p:nvPr/>
          </p:nvSpPr>
          <p:spPr bwMode="auto">
            <a:xfrm rot="-5400000">
              <a:off x="3109" y="336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6" name="Text Box 90"/>
            <p:cNvSpPr txBox="1">
              <a:spLocks noChangeArrowheads="1"/>
            </p:cNvSpPr>
            <p:nvPr/>
          </p:nvSpPr>
          <p:spPr bwMode="auto">
            <a:xfrm>
              <a:off x="3037" y="249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</p:grp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5181600" y="2286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hlink"/>
                </a:solidFill>
              </a:rPr>
              <a:t>HO</a:t>
            </a:r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3789363" y="23161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762000" y="3516313"/>
            <a:ext cx="320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butyric acid (butanoic acid)</a:t>
            </a:r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5867400" y="3505200"/>
            <a:ext cx="159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ethyl alcohol</a:t>
            </a:r>
          </a:p>
        </p:txBody>
      </p:sp>
      <p:sp>
        <p:nvSpPr>
          <p:cNvPr id="65631" name="Text Box 95"/>
          <p:cNvSpPr txBox="1">
            <a:spLocks noChangeArrowheads="1"/>
          </p:cNvSpPr>
          <p:nvPr/>
        </p:nvSpPr>
        <p:spPr bwMode="auto">
          <a:xfrm>
            <a:off x="717550" y="6248400"/>
            <a:ext cx="553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ethyl butyrate (tastes and smells like pineapple)</a:t>
            </a:r>
          </a:p>
        </p:txBody>
      </p:sp>
      <p:sp>
        <p:nvSpPr>
          <p:cNvPr id="65632" name="Text Box 96"/>
          <p:cNvSpPr txBox="1">
            <a:spLocks noChangeArrowheads="1"/>
          </p:cNvSpPr>
          <p:nvPr/>
        </p:nvSpPr>
        <p:spPr bwMode="auto">
          <a:xfrm>
            <a:off x="8366125" y="25987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</a:p>
        </p:txBody>
      </p:sp>
      <p:sp>
        <p:nvSpPr>
          <p:cNvPr id="65633" name="Text Box 97"/>
          <p:cNvSpPr txBox="1">
            <a:spLocks noChangeArrowheads="1"/>
          </p:cNvSpPr>
          <p:nvPr/>
        </p:nvSpPr>
        <p:spPr bwMode="auto">
          <a:xfrm>
            <a:off x="7467600" y="5334000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water</a:t>
            </a:r>
          </a:p>
        </p:txBody>
      </p:sp>
      <p:sp>
        <p:nvSpPr>
          <p:cNvPr id="65634" name="AutoShape 9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6096000"/>
            <a:ext cx="533400" cy="357188"/>
          </a:xfrm>
          <a:prstGeom prst="actionButtonBackPrevious">
            <a:avLst/>
          </a:prstGeom>
          <a:solidFill>
            <a:srgbClr val="F7F7F7">
              <a:alpha val="50000"/>
            </a:srgbClr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635" name="Picture 99" descr="enb07470s_pineapple">
            <a:hlinkClick r:id="rId4" action="ppaction://hlinksldjump" tooltip="pineapp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5715000"/>
            <a:ext cx="5953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-1.11111E-6 L 0.45122 0.353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62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26" y="177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6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-2.96296E-6 L 0.2316 0.357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6" y="179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22187 0.365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56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0538 0.3590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558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3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7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11" grpId="0"/>
      <p:bldP spid="65627" grpId="0"/>
      <p:bldP spid="65627" grpId="1"/>
      <p:bldP spid="65628" grpId="0"/>
      <p:bldP spid="65628" grpId="1"/>
      <p:bldP spid="65631" grpId="0"/>
      <p:bldP spid="656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938213" y="1027113"/>
            <a:ext cx="4551362" cy="2081212"/>
            <a:chOff x="591" y="647"/>
            <a:chExt cx="2867" cy="1311"/>
          </a:xfrm>
        </p:grpSpPr>
        <p:sp>
          <p:nvSpPr>
            <p:cNvPr id="67587" name="Text Box 3"/>
            <p:cNvSpPr txBox="1">
              <a:spLocks noChangeArrowheads="1"/>
            </p:cNvSpPr>
            <p:nvPr/>
          </p:nvSpPr>
          <p:spPr bwMode="auto">
            <a:xfrm>
              <a:off x="2306" y="159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2306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2725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590" name="Text Box 6"/>
            <p:cNvSpPr txBox="1">
              <a:spLocks noChangeArrowheads="1"/>
            </p:cNvSpPr>
            <p:nvPr/>
          </p:nvSpPr>
          <p:spPr bwMode="auto">
            <a:xfrm>
              <a:off x="3157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>
              <a:off x="2594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>
              <a:off x="3026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>
              <a:off x="2162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 rot="-5400000">
              <a:off x="2810" y="11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 rot="-5400000">
              <a:off x="2378" y="11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 rot="-5400000">
              <a:off x="2378" y="158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 rot="-5400000">
              <a:off x="2810" y="158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Text Box 14"/>
            <p:cNvSpPr txBox="1">
              <a:spLocks noChangeArrowheads="1"/>
            </p:cNvSpPr>
            <p:nvPr/>
          </p:nvSpPr>
          <p:spPr bwMode="auto">
            <a:xfrm>
              <a:off x="2738" y="159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599" name="Text Box 15"/>
            <p:cNvSpPr txBox="1">
              <a:spLocks noChangeArrowheads="1"/>
            </p:cNvSpPr>
            <p:nvPr/>
          </p:nvSpPr>
          <p:spPr bwMode="auto">
            <a:xfrm>
              <a:off x="2738" y="69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00" name="Text Box 16"/>
            <p:cNvSpPr txBox="1">
              <a:spLocks noChangeArrowheads="1"/>
            </p:cNvSpPr>
            <p:nvPr/>
          </p:nvSpPr>
          <p:spPr bwMode="auto">
            <a:xfrm>
              <a:off x="2306" y="70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1973" y="647"/>
              <a:ext cx="1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3200"/>
            </a:p>
          </p:txBody>
        </p:sp>
        <p:sp>
          <p:nvSpPr>
            <p:cNvPr id="67602" name="Text Box 18"/>
            <p:cNvSpPr txBox="1">
              <a:spLocks noChangeArrowheads="1"/>
            </p:cNvSpPr>
            <p:nvPr/>
          </p:nvSpPr>
          <p:spPr bwMode="auto">
            <a:xfrm>
              <a:off x="591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03" name="Text Box 19"/>
            <p:cNvSpPr txBox="1">
              <a:spLocks noChangeArrowheads="1"/>
            </p:cNvSpPr>
            <p:nvPr/>
          </p:nvSpPr>
          <p:spPr bwMode="auto">
            <a:xfrm>
              <a:off x="1874" y="118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604" name="Text Box 20"/>
            <p:cNvSpPr txBox="1">
              <a:spLocks noChangeArrowheads="1"/>
            </p:cNvSpPr>
            <p:nvPr/>
          </p:nvSpPr>
          <p:spPr bwMode="auto">
            <a:xfrm>
              <a:off x="1010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605" name="Text Box 21"/>
            <p:cNvSpPr txBox="1">
              <a:spLocks noChangeArrowheads="1"/>
            </p:cNvSpPr>
            <p:nvPr/>
          </p:nvSpPr>
          <p:spPr bwMode="auto">
            <a:xfrm>
              <a:off x="1442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879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1311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>
              <a:off x="1743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auto">
            <a:xfrm rot="-5400000">
              <a:off x="1946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 rot="-5400000">
              <a:off x="1513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 rot="-5400000">
              <a:off x="1095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 rot="-5400000">
              <a:off x="1095" y="157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auto">
            <a:xfrm rot="-5400000">
              <a:off x="1959" y="157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4" name="Text Box 30"/>
            <p:cNvSpPr txBox="1">
              <a:spLocks noChangeArrowheads="1"/>
            </p:cNvSpPr>
            <p:nvPr/>
          </p:nvSpPr>
          <p:spPr bwMode="auto">
            <a:xfrm>
              <a:off x="1023" y="15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1880" y="15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1860" y="68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17" name="Text Box 33"/>
            <p:cNvSpPr txBox="1">
              <a:spLocks noChangeArrowheads="1"/>
            </p:cNvSpPr>
            <p:nvPr/>
          </p:nvSpPr>
          <p:spPr bwMode="auto">
            <a:xfrm>
              <a:off x="1455" y="685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7618" name="Text Box 34"/>
            <p:cNvSpPr txBox="1">
              <a:spLocks noChangeArrowheads="1"/>
            </p:cNvSpPr>
            <p:nvPr/>
          </p:nvSpPr>
          <p:spPr bwMode="auto">
            <a:xfrm>
              <a:off x="1023" y="68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7619" name="Line 35"/>
            <p:cNvSpPr>
              <a:spLocks noChangeShapeType="1"/>
            </p:cNvSpPr>
            <p:nvPr/>
          </p:nvSpPr>
          <p:spPr bwMode="auto">
            <a:xfrm rot="-5400000">
              <a:off x="1560" y="109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2222500" y="3746500"/>
            <a:ext cx="189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2-pentanone</a:t>
            </a:r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6918325" y="5384800"/>
            <a:ext cx="102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  <a:r>
              <a:rPr lang="en-US" sz="2000" baseline="-25000"/>
              <a:t>5</a:t>
            </a:r>
            <a:r>
              <a:rPr lang="en-US" sz="2000"/>
              <a:t>H</a:t>
            </a:r>
            <a:r>
              <a:rPr lang="en-US" sz="2000" baseline="-25000"/>
              <a:t>10</a:t>
            </a:r>
            <a:r>
              <a:rPr lang="en-US" sz="2000"/>
              <a:t>O</a:t>
            </a:r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7178675" y="439738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Ketone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8137525" y="1303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6686550" y="1001713"/>
            <a:ext cx="1927225" cy="1371600"/>
            <a:chOff x="4163" y="859"/>
            <a:chExt cx="1214" cy="864"/>
          </a:xfrm>
        </p:grpSpPr>
        <p:sp>
          <p:nvSpPr>
            <p:cNvPr id="67625" name="Text Box 41"/>
            <p:cNvSpPr txBox="1">
              <a:spLocks noChangeArrowheads="1"/>
            </p:cNvSpPr>
            <p:nvPr/>
          </p:nvSpPr>
          <p:spPr bwMode="auto">
            <a:xfrm>
              <a:off x="5027" y="1358"/>
              <a:ext cx="3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R'</a:t>
              </a:r>
            </a:p>
          </p:txBody>
        </p:sp>
        <p:sp>
          <p:nvSpPr>
            <p:cNvPr id="67626" name="Text Box 42"/>
            <p:cNvSpPr txBox="1">
              <a:spLocks noChangeArrowheads="1"/>
            </p:cNvSpPr>
            <p:nvPr/>
          </p:nvSpPr>
          <p:spPr bwMode="auto">
            <a:xfrm>
              <a:off x="4163" y="133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67627" name="Text Box 43"/>
            <p:cNvSpPr txBox="1">
              <a:spLocks noChangeArrowheads="1"/>
            </p:cNvSpPr>
            <p:nvPr/>
          </p:nvSpPr>
          <p:spPr bwMode="auto">
            <a:xfrm>
              <a:off x="4595" y="133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7628" name="Line 44"/>
            <p:cNvSpPr>
              <a:spLocks noChangeShapeType="1"/>
            </p:cNvSpPr>
            <p:nvPr/>
          </p:nvSpPr>
          <p:spPr bwMode="auto">
            <a:xfrm>
              <a:off x="4464" y="153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auto">
            <a:xfrm rot="-5400000">
              <a:off x="4666" y="12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30" name="Text Box 46"/>
            <p:cNvSpPr txBox="1">
              <a:spLocks noChangeArrowheads="1"/>
            </p:cNvSpPr>
            <p:nvPr/>
          </p:nvSpPr>
          <p:spPr bwMode="auto">
            <a:xfrm>
              <a:off x="4608" y="859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 rot="-5400000">
              <a:off x="4713" y="126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4889" y="152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33" name="Rectangle 49"/>
          <p:cNvSpPr>
            <a:spLocks noChangeArrowheads="1"/>
          </p:cNvSpPr>
          <p:nvPr/>
        </p:nvSpPr>
        <p:spPr bwMode="auto">
          <a:xfrm>
            <a:off x="1606550" y="1882775"/>
            <a:ext cx="3222625" cy="558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634" name="Group 50"/>
          <p:cNvGrpSpPr>
            <a:grpSpLocks/>
          </p:cNvGrpSpPr>
          <p:nvPr/>
        </p:nvGrpSpPr>
        <p:grpSpPr bwMode="auto">
          <a:xfrm>
            <a:off x="1903413" y="2178050"/>
            <a:ext cx="2981325" cy="228600"/>
            <a:chOff x="1199" y="1372"/>
            <a:chExt cx="1878" cy="144"/>
          </a:xfrm>
        </p:grpSpPr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1199" y="1372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1631" y="1372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2</a:t>
              </a:r>
            </a:p>
          </p:txBody>
        </p:sp>
        <p:sp>
          <p:nvSpPr>
            <p:cNvPr id="67637" name="Text Box 53"/>
            <p:cNvSpPr txBox="1">
              <a:spLocks noChangeArrowheads="1"/>
            </p:cNvSpPr>
            <p:nvPr/>
          </p:nvSpPr>
          <p:spPr bwMode="auto">
            <a:xfrm>
              <a:off x="2069" y="1372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3</a:t>
              </a:r>
            </a:p>
          </p:txBody>
        </p:sp>
        <p:sp>
          <p:nvSpPr>
            <p:cNvPr id="67638" name="Text Box 54"/>
            <p:cNvSpPr txBox="1">
              <a:spLocks noChangeArrowheads="1"/>
            </p:cNvSpPr>
            <p:nvPr/>
          </p:nvSpPr>
          <p:spPr bwMode="auto">
            <a:xfrm>
              <a:off x="2501" y="1372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4</a:t>
              </a:r>
            </a:p>
          </p:txBody>
        </p:sp>
        <p:sp>
          <p:nvSpPr>
            <p:cNvPr id="67639" name="Text Box 55"/>
            <p:cNvSpPr txBox="1">
              <a:spLocks noChangeArrowheads="1"/>
            </p:cNvSpPr>
            <p:nvPr/>
          </p:nvSpPr>
          <p:spPr bwMode="auto">
            <a:xfrm>
              <a:off x="2921" y="1372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0" grpId="0"/>
      <p:bldP spid="67621" grpId="0"/>
      <p:bldP spid="67622" grpId="0"/>
      <p:bldP spid="67633" grpId="0" animBg="1"/>
      <p:bldP spid="676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222500" y="3746500"/>
            <a:ext cx="271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methyl propanoate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918325" y="5384800"/>
            <a:ext cx="102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  <a:r>
              <a:rPr lang="en-US" sz="2000" baseline="-25000"/>
              <a:t>4</a:t>
            </a:r>
            <a:r>
              <a:rPr lang="en-US" sz="2000"/>
              <a:t>H</a:t>
            </a:r>
            <a:r>
              <a:rPr lang="en-US" sz="2000" baseline="-25000"/>
              <a:t>8</a:t>
            </a:r>
            <a:r>
              <a:rPr lang="en-US" sz="2000"/>
              <a:t>O</a:t>
            </a:r>
            <a:r>
              <a:rPr lang="en-US" sz="2000" baseline="-25000"/>
              <a:t>2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178675" y="439738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Ester</a:t>
            </a:r>
          </a:p>
        </p:txBody>
      </p:sp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811213" y="1084263"/>
            <a:ext cx="4537075" cy="2024062"/>
            <a:chOff x="168" y="683"/>
            <a:chExt cx="2858" cy="1275"/>
          </a:xfrm>
        </p:grpSpPr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2306" y="159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2306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9640" name="Text Box 8"/>
            <p:cNvSpPr txBox="1">
              <a:spLocks noChangeArrowheads="1"/>
            </p:cNvSpPr>
            <p:nvPr/>
          </p:nvSpPr>
          <p:spPr bwMode="auto">
            <a:xfrm>
              <a:off x="2725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2594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>
              <a:off x="2162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 rot="-5400000">
              <a:off x="2378" y="11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 rot="-5400000">
              <a:off x="2378" y="158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2306" y="70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591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1874" y="1184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1010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9649" name="Text Box 17"/>
            <p:cNvSpPr txBox="1">
              <a:spLocks noChangeArrowheads="1"/>
            </p:cNvSpPr>
            <p:nvPr/>
          </p:nvSpPr>
          <p:spPr bwMode="auto">
            <a:xfrm>
              <a:off x="1442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879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1311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1743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 rot="-5400000">
              <a:off x="1513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 rot="-5400000">
              <a:off x="1095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 rot="-5400000">
              <a:off x="1095" y="157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Text Box 24"/>
            <p:cNvSpPr txBox="1">
              <a:spLocks noChangeArrowheads="1"/>
            </p:cNvSpPr>
            <p:nvPr/>
          </p:nvSpPr>
          <p:spPr bwMode="auto">
            <a:xfrm>
              <a:off x="1023" y="15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57" name="Text Box 25"/>
            <p:cNvSpPr txBox="1">
              <a:spLocks noChangeArrowheads="1"/>
            </p:cNvSpPr>
            <p:nvPr/>
          </p:nvSpPr>
          <p:spPr bwMode="auto">
            <a:xfrm>
              <a:off x="1455" y="685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1023" y="68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 rot="-5400000">
              <a:off x="1560" y="109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Line 28"/>
            <p:cNvSpPr>
              <a:spLocks noChangeShapeType="1"/>
            </p:cNvSpPr>
            <p:nvPr/>
          </p:nvSpPr>
          <p:spPr bwMode="auto">
            <a:xfrm>
              <a:off x="450" y="135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 rot="-5400000">
              <a:off x="666" y="109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 rot="-5400000">
              <a:off x="666" y="157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Text Box 31"/>
            <p:cNvSpPr txBox="1">
              <a:spLocks noChangeArrowheads="1"/>
            </p:cNvSpPr>
            <p:nvPr/>
          </p:nvSpPr>
          <p:spPr bwMode="auto">
            <a:xfrm>
              <a:off x="594" y="158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64" name="Text Box 32"/>
            <p:cNvSpPr txBox="1">
              <a:spLocks noChangeArrowheads="1"/>
            </p:cNvSpPr>
            <p:nvPr/>
          </p:nvSpPr>
          <p:spPr bwMode="auto">
            <a:xfrm>
              <a:off x="594" y="68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69665" name="Text Box 33"/>
            <p:cNvSpPr txBox="1">
              <a:spLocks noChangeArrowheads="1"/>
            </p:cNvSpPr>
            <p:nvPr/>
          </p:nvSpPr>
          <p:spPr bwMode="auto">
            <a:xfrm>
              <a:off x="168" y="117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</p:grp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6408738" y="1001713"/>
            <a:ext cx="2624137" cy="1371600"/>
            <a:chOff x="4037" y="631"/>
            <a:chExt cx="1653" cy="864"/>
          </a:xfrm>
        </p:grpSpPr>
        <p:sp>
          <p:nvSpPr>
            <p:cNvPr id="69667" name="Text Box 35"/>
            <p:cNvSpPr txBox="1">
              <a:spLocks noChangeArrowheads="1"/>
            </p:cNvSpPr>
            <p:nvPr/>
          </p:nvSpPr>
          <p:spPr bwMode="auto">
            <a:xfrm>
              <a:off x="4901" y="1130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9668" name="Text Box 36"/>
            <p:cNvSpPr txBox="1">
              <a:spLocks noChangeArrowheads="1"/>
            </p:cNvSpPr>
            <p:nvPr/>
          </p:nvSpPr>
          <p:spPr bwMode="auto">
            <a:xfrm>
              <a:off x="4037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69669" name="Text Box 37"/>
            <p:cNvSpPr txBox="1">
              <a:spLocks noChangeArrowheads="1"/>
            </p:cNvSpPr>
            <p:nvPr/>
          </p:nvSpPr>
          <p:spPr bwMode="auto">
            <a:xfrm>
              <a:off x="4469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69670" name="Line 38"/>
            <p:cNvSpPr>
              <a:spLocks noChangeShapeType="1"/>
            </p:cNvSpPr>
            <p:nvPr/>
          </p:nvSpPr>
          <p:spPr bwMode="auto">
            <a:xfrm>
              <a:off x="4338" y="13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Line 39"/>
            <p:cNvSpPr>
              <a:spLocks noChangeShapeType="1"/>
            </p:cNvSpPr>
            <p:nvPr/>
          </p:nvSpPr>
          <p:spPr bwMode="auto">
            <a:xfrm rot="-5400000">
              <a:off x="4540" y="10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2" name="Text Box 40"/>
            <p:cNvSpPr txBox="1">
              <a:spLocks noChangeArrowheads="1"/>
            </p:cNvSpPr>
            <p:nvPr/>
          </p:nvSpPr>
          <p:spPr bwMode="auto">
            <a:xfrm>
              <a:off x="4482" y="631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69673" name="Line 41"/>
            <p:cNvSpPr>
              <a:spLocks noChangeShapeType="1"/>
            </p:cNvSpPr>
            <p:nvPr/>
          </p:nvSpPr>
          <p:spPr bwMode="auto">
            <a:xfrm rot="-5400000">
              <a:off x="4587" y="103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>
              <a:off x="4763" y="130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Text Box 43"/>
            <p:cNvSpPr txBox="1">
              <a:spLocks noChangeArrowheads="1"/>
            </p:cNvSpPr>
            <p:nvPr/>
          </p:nvSpPr>
          <p:spPr bwMode="auto">
            <a:xfrm>
              <a:off x="5340" y="1128"/>
              <a:ext cx="3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R'</a:t>
              </a:r>
            </a:p>
          </p:txBody>
        </p:sp>
        <p:sp>
          <p:nvSpPr>
            <p:cNvPr id="69676" name="Line 44"/>
            <p:cNvSpPr>
              <a:spLocks noChangeShapeType="1"/>
            </p:cNvSpPr>
            <p:nvPr/>
          </p:nvSpPr>
          <p:spPr bwMode="auto">
            <a:xfrm>
              <a:off x="5202" y="129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77" name="AutoShape 45"/>
          <p:cNvSpPr>
            <a:spLocks/>
          </p:cNvSpPr>
          <p:nvPr/>
        </p:nvSpPr>
        <p:spPr bwMode="auto">
          <a:xfrm rot="5400000">
            <a:off x="4633119" y="2610644"/>
            <a:ext cx="88900" cy="1109662"/>
          </a:xfrm>
          <a:prstGeom prst="rightBrace">
            <a:avLst>
              <a:gd name="adj1" fmla="val 1040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8" name="AutoShape 46"/>
          <p:cNvSpPr>
            <a:spLocks/>
          </p:cNvSpPr>
          <p:nvPr/>
        </p:nvSpPr>
        <p:spPr bwMode="auto">
          <a:xfrm rot="5400000">
            <a:off x="1967707" y="2002631"/>
            <a:ext cx="88900" cy="2325687"/>
          </a:xfrm>
          <a:prstGeom prst="rightBrace">
            <a:avLst>
              <a:gd name="adj1" fmla="val 2180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4438650" y="3222625"/>
            <a:ext cx="41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R'</a:t>
            </a:r>
          </a:p>
        </p:txBody>
      </p:sp>
      <p:grpSp>
        <p:nvGrpSpPr>
          <p:cNvPr id="69680" name="Group 48"/>
          <p:cNvGrpSpPr>
            <a:grpSpLocks/>
          </p:cNvGrpSpPr>
          <p:nvPr/>
        </p:nvGrpSpPr>
        <p:grpSpPr bwMode="auto">
          <a:xfrm>
            <a:off x="1787525" y="2190750"/>
            <a:ext cx="1584325" cy="217488"/>
            <a:chOff x="1126" y="1380"/>
            <a:chExt cx="998" cy="137"/>
          </a:xfrm>
        </p:grpSpPr>
        <p:sp>
          <p:nvSpPr>
            <p:cNvPr id="69681" name="Text Box 49"/>
            <p:cNvSpPr txBox="1">
              <a:spLocks noChangeArrowheads="1"/>
            </p:cNvSpPr>
            <p:nvPr/>
          </p:nvSpPr>
          <p:spPr bwMode="auto">
            <a:xfrm>
              <a:off x="1972" y="1381"/>
              <a:ext cx="15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sp>
          <p:nvSpPr>
            <p:cNvPr id="69682" name="Text Box 50"/>
            <p:cNvSpPr txBox="1">
              <a:spLocks noChangeArrowheads="1"/>
            </p:cNvSpPr>
            <p:nvPr/>
          </p:nvSpPr>
          <p:spPr bwMode="auto">
            <a:xfrm>
              <a:off x="1556" y="1380"/>
              <a:ext cx="15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00"/>
                <a:t>2</a:t>
              </a:r>
            </a:p>
          </p:txBody>
        </p:sp>
        <p:sp>
          <p:nvSpPr>
            <p:cNvPr id="69683" name="Text Box 51"/>
            <p:cNvSpPr txBox="1">
              <a:spLocks noChangeArrowheads="1"/>
            </p:cNvSpPr>
            <p:nvPr/>
          </p:nvSpPr>
          <p:spPr bwMode="auto">
            <a:xfrm>
              <a:off x="1126" y="1382"/>
              <a:ext cx="15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00"/>
                <a:t>3</a:t>
              </a:r>
            </a:p>
          </p:txBody>
        </p:sp>
      </p:grpSp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779463" y="3168650"/>
            <a:ext cx="251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 carbons = propane</a:t>
            </a:r>
          </a:p>
        </p:txBody>
      </p:sp>
      <p:sp>
        <p:nvSpPr>
          <p:cNvPr id="69685" name="Text Box 53"/>
          <p:cNvSpPr txBox="1">
            <a:spLocks noChangeArrowheads="1"/>
          </p:cNvSpPr>
          <p:nvPr/>
        </p:nvSpPr>
        <p:spPr bwMode="auto">
          <a:xfrm>
            <a:off x="911225" y="4633913"/>
            <a:ext cx="44307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1)  Name the R' first</a:t>
            </a:r>
          </a:p>
          <a:p>
            <a:r>
              <a:rPr lang="en-US" sz="2000"/>
              <a:t>2)  Find carbon chain and include the </a:t>
            </a:r>
          </a:p>
          <a:p>
            <a:r>
              <a:rPr lang="en-US" sz="2000"/>
              <a:t>     carbonyl carbon.</a:t>
            </a:r>
          </a:p>
          <a:p>
            <a:r>
              <a:rPr lang="en-US" sz="2000"/>
              <a:t>3)  Drop the ending and add -</a:t>
            </a:r>
            <a:r>
              <a:rPr lang="en-US" sz="2000" i="1"/>
              <a:t>yl</a:t>
            </a:r>
          </a:p>
          <a:p>
            <a:endParaRPr lang="en-US" sz="2000"/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3376613" y="4610100"/>
            <a:ext cx="162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(R' = methyl)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4" grpId="1"/>
      <p:bldP spid="69635" grpId="0"/>
      <p:bldP spid="69636" grpId="0"/>
      <p:bldP spid="69677" grpId="0" animBg="1"/>
      <p:bldP spid="69678" grpId="0" animBg="1"/>
      <p:bldP spid="69679" grpId="0"/>
      <p:bldP spid="69684" grpId="0"/>
      <p:bldP spid="696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289800" y="177800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Ester</a:t>
            </a: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376238" y="117475"/>
            <a:ext cx="3641725" cy="2020888"/>
            <a:chOff x="1353" y="685"/>
            <a:chExt cx="2294" cy="1273"/>
          </a:xfrm>
        </p:grpSpPr>
        <p:sp>
          <p:nvSpPr>
            <p:cNvPr id="71684" name="Text Box 4"/>
            <p:cNvSpPr txBox="1">
              <a:spLocks noChangeArrowheads="1"/>
            </p:cNvSpPr>
            <p:nvPr/>
          </p:nvSpPr>
          <p:spPr bwMode="auto">
            <a:xfrm>
              <a:off x="2649" y="159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2649" y="117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3068" y="1175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3</a:t>
              </a:r>
            </a:p>
          </p:txBody>
        </p:sp>
        <p:sp>
          <p:nvSpPr>
            <p:cNvPr id="71687" name="Line 7"/>
            <p:cNvSpPr>
              <a:spLocks noChangeShapeType="1"/>
            </p:cNvSpPr>
            <p:nvPr/>
          </p:nvSpPr>
          <p:spPr bwMode="auto">
            <a:xfrm>
              <a:off x="2937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>
              <a:off x="2505" y="136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rot="-5400000">
              <a:off x="2721" y="11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 rot="-5400000">
              <a:off x="2721" y="158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2649" y="700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3</a:t>
              </a: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2217" y="1184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1353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1785" y="116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>
              <a:off x="1654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>
              <a:off x="2086" y="135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 rot="-5400000">
              <a:off x="1856" y="10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auto">
            <a:xfrm>
              <a:off x="1798" y="685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 rot="-5400000">
              <a:off x="1903" y="109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00" name="Group 20"/>
          <p:cNvGrpSpPr>
            <a:grpSpLocks/>
          </p:cNvGrpSpPr>
          <p:nvPr/>
        </p:nvGrpSpPr>
        <p:grpSpPr bwMode="auto">
          <a:xfrm>
            <a:off x="6519863" y="739775"/>
            <a:ext cx="2624137" cy="1371600"/>
            <a:chOff x="4037" y="631"/>
            <a:chExt cx="1653" cy="864"/>
          </a:xfrm>
        </p:grpSpPr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4901" y="1130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702" name="Text Box 22"/>
            <p:cNvSpPr txBox="1">
              <a:spLocks noChangeArrowheads="1"/>
            </p:cNvSpPr>
            <p:nvPr/>
          </p:nvSpPr>
          <p:spPr bwMode="auto">
            <a:xfrm>
              <a:off x="4037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auto">
            <a:xfrm>
              <a:off x="4469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4338" y="13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25"/>
            <p:cNvSpPr>
              <a:spLocks noChangeShapeType="1"/>
            </p:cNvSpPr>
            <p:nvPr/>
          </p:nvSpPr>
          <p:spPr bwMode="auto">
            <a:xfrm rot="-5400000">
              <a:off x="4540" y="10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26"/>
            <p:cNvSpPr txBox="1">
              <a:spLocks noChangeArrowheads="1"/>
            </p:cNvSpPr>
            <p:nvPr/>
          </p:nvSpPr>
          <p:spPr bwMode="auto">
            <a:xfrm>
              <a:off x="4482" y="631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707" name="Line 27"/>
            <p:cNvSpPr>
              <a:spLocks noChangeShapeType="1"/>
            </p:cNvSpPr>
            <p:nvPr/>
          </p:nvSpPr>
          <p:spPr bwMode="auto">
            <a:xfrm rot="-5400000">
              <a:off x="4587" y="103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28"/>
            <p:cNvSpPr>
              <a:spLocks noChangeShapeType="1"/>
            </p:cNvSpPr>
            <p:nvPr/>
          </p:nvSpPr>
          <p:spPr bwMode="auto">
            <a:xfrm>
              <a:off x="4763" y="130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9" name="Text Box 29"/>
            <p:cNvSpPr txBox="1">
              <a:spLocks noChangeArrowheads="1"/>
            </p:cNvSpPr>
            <p:nvPr/>
          </p:nvSpPr>
          <p:spPr bwMode="auto">
            <a:xfrm>
              <a:off x="5340" y="1128"/>
              <a:ext cx="3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R'</a:t>
              </a:r>
            </a:p>
          </p:txBody>
        </p:sp>
        <p:sp>
          <p:nvSpPr>
            <p:cNvPr id="71710" name="Line 30"/>
            <p:cNvSpPr>
              <a:spLocks noChangeShapeType="1"/>
            </p:cNvSpPr>
            <p:nvPr/>
          </p:nvSpPr>
          <p:spPr bwMode="auto">
            <a:xfrm>
              <a:off x="5202" y="129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46113" y="17748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Raspberry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3165475" y="3109913"/>
            <a:ext cx="919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2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4156075" y="3109913"/>
            <a:ext cx="919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2</a:t>
            </a:r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3979863" y="3414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>
            <a:off x="2936875" y="3414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442913" y="31099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2479675" y="31242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1108075" y="30940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1793875" y="30940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900113" y="33988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>
            <a:off x="1585913" y="33988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>
            <a:off x="2271713" y="33988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 rot="-5400000">
            <a:off x="1906588" y="29797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4" name="Line 44"/>
          <p:cNvSpPr>
            <a:spLocks noChangeShapeType="1"/>
          </p:cNvSpPr>
          <p:nvPr/>
        </p:nvSpPr>
        <p:spPr bwMode="auto">
          <a:xfrm rot="-5400000">
            <a:off x="1243013" y="29797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5" name="Line 45"/>
          <p:cNvSpPr>
            <a:spLocks noChangeShapeType="1"/>
          </p:cNvSpPr>
          <p:nvPr/>
        </p:nvSpPr>
        <p:spPr bwMode="auto">
          <a:xfrm rot="-5400000">
            <a:off x="1243013" y="37417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6" name="Text Box 46"/>
          <p:cNvSpPr txBox="1">
            <a:spLocks noChangeArrowheads="1"/>
          </p:cNvSpPr>
          <p:nvPr/>
        </p:nvSpPr>
        <p:spPr bwMode="auto">
          <a:xfrm>
            <a:off x="1128713" y="37687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1814513" y="23320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1128713" y="2332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1729" name="Line 49"/>
          <p:cNvSpPr>
            <a:spLocks noChangeShapeType="1"/>
          </p:cNvSpPr>
          <p:nvPr/>
        </p:nvSpPr>
        <p:spPr bwMode="auto">
          <a:xfrm rot="-5400000">
            <a:off x="1981200" y="2976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5165725" y="31115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endParaRPr lang="en-US" sz="3200" baseline="-25000"/>
          </a:p>
        </p:txBody>
      </p:sp>
      <p:sp>
        <p:nvSpPr>
          <p:cNvPr id="71731" name="Line 51"/>
          <p:cNvSpPr>
            <a:spLocks noChangeShapeType="1"/>
          </p:cNvSpPr>
          <p:nvPr/>
        </p:nvSpPr>
        <p:spPr bwMode="auto">
          <a:xfrm>
            <a:off x="4989513" y="3416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3163888" y="3968750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Banana</a:t>
            </a:r>
          </a:p>
        </p:txBody>
      </p:sp>
      <p:grpSp>
        <p:nvGrpSpPr>
          <p:cNvPr id="71733" name="Group 53"/>
          <p:cNvGrpSpPr>
            <a:grpSpLocks/>
          </p:cNvGrpSpPr>
          <p:nvPr/>
        </p:nvGrpSpPr>
        <p:grpSpPr bwMode="auto">
          <a:xfrm>
            <a:off x="442913" y="4581525"/>
            <a:ext cx="6062662" cy="2016125"/>
            <a:chOff x="279" y="2886"/>
            <a:chExt cx="3819" cy="1270"/>
          </a:xfrm>
        </p:grpSpPr>
        <p:sp>
          <p:nvSpPr>
            <p:cNvPr id="71734" name="Text Box 54"/>
            <p:cNvSpPr txBox="1">
              <a:spLocks noChangeArrowheads="1"/>
            </p:cNvSpPr>
            <p:nvPr/>
          </p:nvSpPr>
          <p:spPr bwMode="auto">
            <a:xfrm>
              <a:off x="1994" y="3376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2</a:t>
              </a:r>
            </a:p>
          </p:txBody>
        </p:sp>
        <p:sp>
          <p:nvSpPr>
            <p:cNvPr id="71735" name="Text Box 55"/>
            <p:cNvSpPr txBox="1">
              <a:spLocks noChangeArrowheads="1"/>
            </p:cNvSpPr>
            <p:nvPr/>
          </p:nvSpPr>
          <p:spPr bwMode="auto">
            <a:xfrm>
              <a:off x="2618" y="3376"/>
              <a:ext cx="8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(CH</a:t>
              </a:r>
              <a:r>
                <a:rPr lang="en-US" sz="3200" baseline="-25000"/>
                <a:t>2</a:t>
              </a:r>
              <a:r>
                <a:rPr lang="en-US" sz="3200"/>
                <a:t>)</a:t>
              </a:r>
              <a:r>
                <a:rPr lang="en-US" sz="3200" baseline="-25000"/>
                <a:t>6</a:t>
              </a:r>
            </a:p>
          </p:txBody>
        </p:sp>
        <p:sp>
          <p:nvSpPr>
            <p:cNvPr id="71736" name="Line 56"/>
            <p:cNvSpPr>
              <a:spLocks noChangeShapeType="1"/>
            </p:cNvSpPr>
            <p:nvPr/>
          </p:nvSpPr>
          <p:spPr bwMode="auto">
            <a:xfrm>
              <a:off x="2507" y="35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37" name="Line 57"/>
            <p:cNvSpPr>
              <a:spLocks noChangeShapeType="1"/>
            </p:cNvSpPr>
            <p:nvPr/>
          </p:nvSpPr>
          <p:spPr bwMode="auto">
            <a:xfrm>
              <a:off x="1850" y="35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38" name="Text Box 58"/>
            <p:cNvSpPr txBox="1">
              <a:spLocks noChangeArrowheads="1"/>
            </p:cNvSpPr>
            <p:nvPr/>
          </p:nvSpPr>
          <p:spPr bwMode="auto">
            <a:xfrm>
              <a:off x="279" y="337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1739" name="Text Box 59"/>
            <p:cNvSpPr txBox="1">
              <a:spLocks noChangeArrowheads="1"/>
            </p:cNvSpPr>
            <p:nvPr/>
          </p:nvSpPr>
          <p:spPr bwMode="auto">
            <a:xfrm>
              <a:off x="1562" y="3385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740" name="Text Box 60"/>
            <p:cNvSpPr txBox="1">
              <a:spLocks noChangeArrowheads="1"/>
            </p:cNvSpPr>
            <p:nvPr/>
          </p:nvSpPr>
          <p:spPr bwMode="auto">
            <a:xfrm>
              <a:off x="698" y="336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1741" name="Text Box 61"/>
            <p:cNvSpPr txBox="1">
              <a:spLocks noChangeArrowheads="1"/>
            </p:cNvSpPr>
            <p:nvPr/>
          </p:nvSpPr>
          <p:spPr bwMode="auto">
            <a:xfrm>
              <a:off x="1130" y="336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1742" name="Line 62"/>
            <p:cNvSpPr>
              <a:spLocks noChangeShapeType="1"/>
            </p:cNvSpPr>
            <p:nvPr/>
          </p:nvSpPr>
          <p:spPr bwMode="auto">
            <a:xfrm>
              <a:off x="567" y="355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Line 63"/>
            <p:cNvSpPr>
              <a:spLocks noChangeShapeType="1"/>
            </p:cNvSpPr>
            <p:nvPr/>
          </p:nvSpPr>
          <p:spPr bwMode="auto">
            <a:xfrm>
              <a:off x="999" y="355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4" name="Line 64"/>
            <p:cNvSpPr>
              <a:spLocks noChangeShapeType="1"/>
            </p:cNvSpPr>
            <p:nvPr/>
          </p:nvSpPr>
          <p:spPr bwMode="auto">
            <a:xfrm>
              <a:off x="1431" y="355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5" name="Line 65"/>
            <p:cNvSpPr>
              <a:spLocks noChangeShapeType="1"/>
            </p:cNvSpPr>
            <p:nvPr/>
          </p:nvSpPr>
          <p:spPr bwMode="auto">
            <a:xfrm rot="-5400000">
              <a:off x="1201" y="329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6" name="Line 66"/>
            <p:cNvSpPr>
              <a:spLocks noChangeShapeType="1"/>
            </p:cNvSpPr>
            <p:nvPr/>
          </p:nvSpPr>
          <p:spPr bwMode="auto">
            <a:xfrm rot="-5400000">
              <a:off x="783" y="329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7" name="Line 67"/>
            <p:cNvSpPr>
              <a:spLocks noChangeShapeType="1"/>
            </p:cNvSpPr>
            <p:nvPr/>
          </p:nvSpPr>
          <p:spPr bwMode="auto">
            <a:xfrm rot="-5400000">
              <a:off x="783" y="377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8" name="Text Box 68"/>
            <p:cNvSpPr txBox="1">
              <a:spLocks noChangeArrowheads="1"/>
            </p:cNvSpPr>
            <p:nvPr/>
          </p:nvSpPr>
          <p:spPr bwMode="auto">
            <a:xfrm>
              <a:off x="711" y="379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1749" name="Text Box 69"/>
            <p:cNvSpPr txBox="1">
              <a:spLocks noChangeArrowheads="1"/>
            </p:cNvSpPr>
            <p:nvPr/>
          </p:nvSpPr>
          <p:spPr bwMode="auto">
            <a:xfrm>
              <a:off x="1143" y="2886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1750" name="Text Box 70"/>
            <p:cNvSpPr txBox="1">
              <a:spLocks noChangeArrowheads="1"/>
            </p:cNvSpPr>
            <p:nvPr/>
          </p:nvSpPr>
          <p:spPr bwMode="auto">
            <a:xfrm>
              <a:off x="711" y="288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1751" name="Line 71"/>
            <p:cNvSpPr>
              <a:spLocks noChangeShapeType="1"/>
            </p:cNvSpPr>
            <p:nvPr/>
          </p:nvSpPr>
          <p:spPr bwMode="auto">
            <a:xfrm rot="-5400000">
              <a:off x="1248" y="32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52" name="Text Box 72"/>
            <p:cNvSpPr txBox="1">
              <a:spLocks noChangeArrowheads="1"/>
            </p:cNvSpPr>
            <p:nvPr/>
          </p:nvSpPr>
          <p:spPr bwMode="auto">
            <a:xfrm>
              <a:off x="3519" y="3377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3</a:t>
              </a:r>
            </a:p>
          </p:txBody>
        </p:sp>
        <p:sp>
          <p:nvSpPr>
            <p:cNvPr id="71753" name="Line 73"/>
            <p:cNvSpPr>
              <a:spLocks noChangeShapeType="1"/>
            </p:cNvSpPr>
            <p:nvPr/>
          </p:nvSpPr>
          <p:spPr bwMode="auto">
            <a:xfrm>
              <a:off x="3408" y="356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4" name="Text Box 74"/>
          <p:cNvSpPr txBox="1">
            <a:spLocks noChangeArrowheads="1"/>
          </p:cNvSpPr>
          <p:nvPr/>
        </p:nvSpPr>
        <p:spPr bwMode="auto">
          <a:xfrm>
            <a:off x="4133850" y="630555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Orange</a:t>
            </a:r>
          </a:p>
        </p:txBody>
      </p:sp>
      <p:sp>
        <p:nvSpPr>
          <p:cNvPr id="71755" name="Text Box 75"/>
          <p:cNvSpPr txBox="1">
            <a:spLocks noChangeArrowheads="1"/>
          </p:cNvSpPr>
          <p:nvPr/>
        </p:nvSpPr>
        <p:spPr bwMode="auto">
          <a:xfrm>
            <a:off x="6072188" y="3113088"/>
            <a:ext cx="919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3</a:t>
            </a:r>
          </a:p>
        </p:txBody>
      </p:sp>
      <p:sp>
        <p:nvSpPr>
          <p:cNvPr id="71756" name="Line 76"/>
          <p:cNvSpPr>
            <a:spLocks noChangeShapeType="1"/>
          </p:cNvSpPr>
          <p:nvPr/>
        </p:nvSpPr>
        <p:spPr bwMode="auto">
          <a:xfrm>
            <a:off x="5895975" y="34178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7" name="Line 77"/>
          <p:cNvSpPr>
            <a:spLocks noChangeShapeType="1"/>
          </p:cNvSpPr>
          <p:nvPr/>
        </p:nvSpPr>
        <p:spPr bwMode="auto">
          <a:xfrm rot="-5400000">
            <a:off x="5308600" y="29892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8" name="Line 78"/>
          <p:cNvSpPr>
            <a:spLocks noChangeShapeType="1"/>
          </p:cNvSpPr>
          <p:nvPr/>
        </p:nvSpPr>
        <p:spPr bwMode="auto">
          <a:xfrm rot="-5400000">
            <a:off x="5308600" y="37512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9" name="Text Box 79"/>
          <p:cNvSpPr txBox="1">
            <a:spLocks noChangeArrowheads="1"/>
          </p:cNvSpPr>
          <p:nvPr/>
        </p:nvSpPr>
        <p:spPr bwMode="auto">
          <a:xfrm>
            <a:off x="5194300" y="3778250"/>
            <a:ext cx="919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3</a:t>
            </a:r>
          </a:p>
        </p:txBody>
      </p:sp>
      <p:sp>
        <p:nvSpPr>
          <p:cNvPr id="71760" name="Text Box 80"/>
          <p:cNvSpPr txBox="1">
            <a:spLocks noChangeArrowheads="1"/>
          </p:cNvSpPr>
          <p:nvPr/>
        </p:nvSpPr>
        <p:spPr bwMode="auto">
          <a:xfrm>
            <a:off x="5194300" y="2341563"/>
            <a:ext cx="919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3</a:t>
            </a:r>
          </a:p>
        </p:txBody>
      </p:sp>
      <p:pic>
        <p:nvPicPr>
          <p:cNvPr id="71763" name="Picture 83" descr="fruit_banana">
            <a:hlinkClick r:id="rId3" action="ppaction://hlinksldjump" tooltip="banan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971800"/>
            <a:ext cx="1524000" cy="1150938"/>
          </a:xfrm>
          <a:prstGeom prst="rect">
            <a:avLst/>
          </a:prstGeom>
          <a:noFill/>
        </p:spPr>
      </p:pic>
      <p:pic>
        <p:nvPicPr>
          <p:cNvPr id="71764" name="Picture 84" descr="orange">
            <a:hlinkClick r:id="rId5" action="ppaction://hlinksldjump" tooltip="orange"/>
          </p:cNvPr>
          <p:cNvPicPr>
            <a:picLocks noChangeAspect="1" noChangeArrowheads="1"/>
          </p:cNvPicPr>
          <p:nvPr/>
        </p:nvPicPr>
        <p:blipFill>
          <a:blip r:embed="rId6" cstate="print"/>
          <a:srcRect l="6540" b="30435"/>
          <a:stretch>
            <a:fillRect/>
          </a:stretch>
        </p:blipFill>
        <p:spPr bwMode="auto">
          <a:xfrm>
            <a:off x="7010400" y="5486400"/>
            <a:ext cx="990600" cy="969963"/>
          </a:xfrm>
          <a:prstGeom prst="rect">
            <a:avLst/>
          </a:prstGeom>
          <a:noFill/>
        </p:spPr>
      </p:pic>
      <p:pic>
        <p:nvPicPr>
          <p:cNvPr id="71765" name="Picture 85" descr="43278291">
            <a:hlinkClick r:id="rId7" action="ppaction://hlinksldjump" tooltip="raspberry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914400"/>
            <a:ext cx="685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7067550" y="25241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Ester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6297613" y="814388"/>
            <a:ext cx="2624137" cy="1371600"/>
            <a:chOff x="4037" y="631"/>
            <a:chExt cx="1653" cy="864"/>
          </a:xfrm>
        </p:grpSpPr>
        <p:sp>
          <p:nvSpPr>
            <p:cNvPr id="73732" name="Text Box 4"/>
            <p:cNvSpPr txBox="1">
              <a:spLocks noChangeArrowheads="1"/>
            </p:cNvSpPr>
            <p:nvPr/>
          </p:nvSpPr>
          <p:spPr bwMode="auto">
            <a:xfrm>
              <a:off x="4901" y="1130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3733" name="Text Box 5"/>
            <p:cNvSpPr txBox="1">
              <a:spLocks noChangeArrowheads="1"/>
            </p:cNvSpPr>
            <p:nvPr/>
          </p:nvSpPr>
          <p:spPr bwMode="auto">
            <a:xfrm>
              <a:off x="4037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4469" y="111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>
              <a:off x="4338" y="130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 rot="-5400000">
              <a:off x="4540" y="10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4482" y="631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rot="-5400000">
              <a:off x="4587" y="103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>
              <a:off x="4763" y="130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5340" y="1128"/>
              <a:ext cx="3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R'</a:t>
              </a:r>
            </a:p>
          </p:txBody>
        </p:sp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5202" y="129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742" name="Group 14"/>
          <p:cNvGrpSpPr>
            <a:grpSpLocks/>
          </p:cNvGrpSpPr>
          <p:nvPr/>
        </p:nvGrpSpPr>
        <p:grpSpPr bwMode="auto">
          <a:xfrm>
            <a:off x="198438" y="319088"/>
            <a:ext cx="5641975" cy="2016125"/>
            <a:chOff x="183" y="1710"/>
            <a:chExt cx="3554" cy="1270"/>
          </a:xfrm>
        </p:grpSpPr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1898" y="2200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2</a:t>
              </a:r>
            </a:p>
          </p:txBody>
        </p:sp>
        <p:sp>
          <p:nvSpPr>
            <p:cNvPr id="73744" name="Text Box 16"/>
            <p:cNvSpPr txBox="1">
              <a:spLocks noChangeArrowheads="1"/>
            </p:cNvSpPr>
            <p:nvPr/>
          </p:nvSpPr>
          <p:spPr bwMode="auto">
            <a:xfrm>
              <a:off x="2522" y="2200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2</a:t>
              </a:r>
            </a:p>
          </p:txBody>
        </p: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>
              <a:off x="2411" y="2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>
              <a:off x="1754" y="2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183" y="220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1466" y="2209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602" y="21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3750" name="Text Box 22"/>
            <p:cNvSpPr txBox="1">
              <a:spLocks noChangeArrowheads="1"/>
            </p:cNvSpPr>
            <p:nvPr/>
          </p:nvSpPr>
          <p:spPr bwMode="auto">
            <a:xfrm>
              <a:off x="1034" y="21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471" y="238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903" y="238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335" y="238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 rot="-5400000">
              <a:off x="1105" y="211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27"/>
            <p:cNvSpPr>
              <a:spLocks noChangeShapeType="1"/>
            </p:cNvSpPr>
            <p:nvPr/>
          </p:nvSpPr>
          <p:spPr bwMode="auto">
            <a:xfrm rot="-5400000">
              <a:off x="687" y="211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28"/>
            <p:cNvSpPr>
              <a:spLocks noChangeShapeType="1"/>
            </p:cNvSpPr>
            <p:nvPr/>
          </p:nvSpPr>
          <p:spPr bwMode="auto">
            <a:xfrm rot="-5400000">
              <a:off x="687" y="259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615" y="261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1047" y="1710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O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615" y="171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</a:p>
          </p:txBody>
        </p:sp>
        <p:sp>
          <p:nvSpPr>
            <p:cNvPr id="73760" name="Line 32"/>
            <p:cNvSpPr>
              <a:spLocks noChangeShapeType="1"/>
            </p:cNvSpPr>
            <p:nvPr/>
          </p:nvSpPr>
          <p:spPr bwMode="auto">
            <a:xfrm rot="-5400000">
              <a:off x="1152" y="21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61" name="Text Box 33"/>
            <p:cNvSpPr txBox="1">
              <a:spLocks noChangeArrowheads="1"/>
            </p:cNvSpPr>
            <p:nvPr/>
          </p:nvSpPr>
          <p:spPr bwMode="auto">
            <a:xfrm>
              <a:off x="3158" y="2201"/>
              <a:ext cx="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CH</a:t>
              </a:r>
              <a:r>
                <a:rPr lang="en-US" sz="3200" baseline="-25000"/>
                <a:t>3</a:t>
              </a:r>
            </a:p>
          </p:txBody>
        </p:sp>
        <p:sp>
          <p:nvSpPr>
            <p:cNvPr id="73762" name="Line 34"/>
            <p:cNvSpPr>
              <a:spLocks noChangeShapeType="1"/>
            </p:cNvSpPr>
            <p:nvPr/>
          </p:nvSpPr>
          <p:spPr bwMode="auto">
            <a:xfrm>
              <a:off x="3047" y="239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251075" y="1843088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Pear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2994025" y="531336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Peach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3379788" y="4300538"/>
            <a:ext cx="919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</a:t>
            </a:r>
            <a:r>
              <a:rPr lang="en-US" sz="3200" baseline="-25000"/>
              <a:t>2</a:t>
            </a:r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4194175" y="46053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3151188" y="46053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657225" y="43005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2693988" y="43148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1322388" y="42846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2008188" y="42846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72" name="Line 44"/>
          <p:cNvSpPr>
            <a:spLocks noChangeShapeType="1"/>
          </p:cNvSpPr>
          <p:nvPr/>
        </p:nvSpPr>
        <p:spPr bwMode="auto">
          <a:xfrm>
            <a:off x="1114425" y="45894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/>
        </p:nvSpPr>
        <p:spPr bwMode="auto">
          <a:xfrm>
            <a:off x="1800225" y="45894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>
            <a:off x="2486025" y="45894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/>
        </p:nvSpPr>
        <p:spPr bwMode="auto">
          <a:xfrm rot="-5400000">
            <a:off x="2120900" y="41703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6" name="Line 48"/>
          <p:cNvSpPr>
            <a:spLocks noChangeShapeType="1"/>
          </p:cNvSpPr>
          <p:nvPr/>
        </p:nvSpPr>
        <p:spPr bwMode="auto">
          <a:xfrm rot="-5400000">
            <a:off x="1457325" y="41703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7" name="Line 49"/>
          <p:cNvSpPr>
            <a:spLocks noChangeShapeType="1"/>
          </p:cNvSpPr>
          <p:nvPr/>
        </p:nvSpPr>
        <p:spPr bwMode="auto">
          <a:xfrm rot="-5400000">
            <a:off x="1457325" y="49323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1343025" y="4959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2028825" y="35226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1343025" y="35226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81" name="Line 53"/>
          <p:cNvSpPr>
            <a:spLocks noChangeShapeType="1"/>
          </p:cNvSpPr>
          <p:nvPr/>
        </p:nvSpPr>
        <p:spPr bwMode="auto">
          <a:xfrm rot="-5400000">
            <a:off x="2195513" y="4167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5060950" y="33242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3" name="Text Box 55"/>
          <p:cNvSpPr txBox="1">
            <a:spLocks noChangeArrowheads="1"/>
          </p:cNvSpPr>
          <p:nvPr/>
        </p:nvSpPr>
        <p:spPr bwMode="auto">
          <a:xfrm>
            <a:off x="6175375" y="3314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4994275" y="5286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5" name="Text Box 57"/>
          <p:cNvSpPr txBox="1">
            <a:spLocks noChangeArrowheads="1"/>
          </p:cNvSpPr>
          <p:nvPr/>
        </p:nvSpPr>
        <p:spPr bwMode="auto">
          <a:xfrm>
            <a:off x="6184900" y="5286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6" name="Text Box 58"/>
          <p:cNvSpPr txBox="1">
            <a:spLocks noChangeArrowheads="1"/>
          </p:cNvSpPr>
          <p:nvPr/>
        </p:nvSpPr>
        <p:spPr bwMode="auto">
          <a:xfrm>
            <a:off x="4403725" y="4324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6813550" y="4324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73788" name="Text Box 60"/>
          <p:cNvSpPr txBox="1">
            <a:spLocks noChangeArrowheads="1"/>
          </p:cNvSpPr>
          <p:nvPr/>
        </p:nvSpPr>
        <p:spPr bwMode="auto">
          <a:xfrm>
            <a:off x="4699000" y="26479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89" name="Text Box 61"/>
          <p:cNvSpPr txBox="1">
            <a:spLocks noChangeArrowheads="1"/>
          </p:cNvSpPr>
          <p:nvPr/>
        </p:nvSpPr>
        <p:spPr bwMode="auto">
          <a:xfrm>
            <a:off x="6575425" y="26384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endParaRPr lang="en-US" sz="3200" baseline="-25000"/>
          </a:p>
        </p:txBody>
      </p:sp>
      <p:sp>
        <p:nvSpPr>
          <p:cNvPr id="73790" name="Text Box 62"/>
          <p:cNvSpPr txBox="1">
            <a:spLocks noChangeArrowheads="1"/>
          </p:cNvSpPr>
          <p:nvPr/>
        </p:nvSpPr>
        <p:spPr bwMode="auto">
          <a:xfrm>
            <a:off x="4754563" y="5961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6478588" y="59705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7500938" y="43084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endParaRPr lang="en-US" sz="3200" baseline="-25000"/>
          </a:p>
        </p:txBody>
      </p:sp>
      <p:sp>
        <p:nvSpPr>
          <p:cNvPr id="73793" name="Line 65"/>
          <p:cNvSpPr>
            <a:spLocks noChangeShapeType="1"/>
          </p:cNvSpPr>
          <p:nvPr/>
        </p:nvSpPr>
        <p:spPr bwMode="auto">
          <a:xfrm>
            <a:off x="4757738" y="4789488"/>
            <a:ext cx="361950" cy="623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4" name="Line 66"/>
          <p:cNvSpPr>
            <a:spLocks noChangeShapeType="1"/>
          </p:cNvSpPr>
          <p:nvPr/>
        </p:nvSpPr>
        <p:spPr bwMode="auto">
          <a:xfrm flipV="1">
            <a:off x="5457825" y="5622925"/>
            <a:ext cx="790575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5" name="Line 67"/>
          <p:cNvSpPr>
            <a:spLocks noChangeShapeType="1"/>
          </p:cNvSpPr>
          <p:nvPr/>
        </p:nvSpPr>
        <p:spPr bwMode="auto">
          <a:xfrm flipH="1">
            <a:off x="4995863" y="5789613"/>
            <a:ext cx="152400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6" name="Line 68"/>
          <p:cNvSpPr>
            <a:spLocks noChangeShapeType="1"/>
          </p:cNvSpPr>
          <p:nvPr/>
        </p:nvSpPr>
        <p:spPr bwMode="auto">
          <a:xfrm flipH="1">
            <a:off x="4772025" y="3746500"/>
            <a:ext cx="381000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7" name="Line 69"/>
          <p:cNvSpPr>
            <a:spLocks noChangeShapeType="1"/>
          </p:cNvSpPr>
          <p:nvPr/>
        </p:nvSpPr>
        <p:spPr bwMode="auto">
          <a:xfrm>
            <a:off x="4986338" y="3122613"/>
            <a:ext cx="17145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8" name="Line 70"/>
          <p:cNvSpPr>
            <a:spLocks noChangeShapeType="1"/>
          </p:cNvSpPr>
          <p:nvPr/>
        </p:nvSpPr>
        <p:spPr bwMode="auto">
          <a:xfrm>
            <a:off x="5505450" y="3575050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99" name="Line 71"/>
          <p:cNvSpPr>
            <a:spLocks noChangeShapeType="1"/>
          </p:cNvSpPr>
          <p:nvPr/>
        </p:nvSpPr>
        <p:spPr bwMode="auto">
          <a:xfrm flipH="1">
            <a:off x="6524625" y="3127375"/>
            <a:ext cx="180975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800" name="Line 72"/>
          <p:cNvSpPr>
            <a:spLocks noChangeShapeType="1"/>
          </p:cNvSpPr>
          <p:nvPr/>
        </p:nvSpPr>
        <p:spPr bwMode="auto">
          <a:xfrm>
            <a:off x="6553200" y="3756025"/>
            <a:ext cx="371475" cy="642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801" name="Line 73"/>
          <p:cNvSpPr>
            <a:spLocks noChangeShapeType="1"/>
          </p:cNvSpPr>
          <p:nvPr/>
        </p:nvSpPr>
        <p:spPr bwMode="auto">
          <a:xfrm>
            <a:off x="7239000" y="4608513"/>
            <a:ext cx="290513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802" name="Line 74"/>
          <p:cNvSpPr>
            <a:spLocks noChangeShapeType="1"/>
          </p:cNvSpPr>
          <p:nvPr/>
        </p:nvSpPr>
        <p:spPr bwMode="auto">
          <a:xfrm>
            <a:off x="6538913" y="5799138"/>
            <a:ext cx="161925" cy="271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803" name="Line 75"/>
          <p:cNvSpPr>
            <a:spLocks noChangeShapeType="1"/>
          </p:cNvSpPr>
          <p:nvPr/>
        </p:nvSpPr>
        <p:spPr bwMode="auto">
          <a:xfrm flipH="1">
            <a:off x="6696075" y="4841875"/>
            <a:ext cx="357188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804" name="Oval 76"/>
          <p:cNvSpPr>
            <a:spLocks noChangeArrowheads="1"/>
          </p:cNvSpPr>
          <p:nvPr/>
        </p:nvSpPr>
        <p:spPr bwMode="auto">
          <a:xfrm>
            <a:off x="5057775" y="3790950"/>
            <a:ext cx="1625600" cy="162560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3807" name="Picture 79" descr="pear">
            <a:hlinkClick r:id="rId3" action="ppaction://hlinksldjump" tooltip="pear"/>
          </p:cNvPr>
          <p:cNvPicPr>
            <a:picLocks noChangeAspect="1" noChangeArrowheads="1"/>
          </p:cNvPicPr>
          <p:nvPr/>
        </p:nvPicPr>
        <p:blipFill>
          <a:blip r:embed="rId4" cstate="print">
            <a:lum bright="6000" contrast="12000"/>
          </a:blip>
          <a:srcRect/>
          <a:stretch>
            <a:fillRect/>
          </a:stretch>
        </p:blipFill>
        <p:spPr bwMode="auto">
          <a:xfrm>
            <a:off x="3200400" y="1752600"/>
            <a:ext cx="969963" cy="1219200"/>
          </a:xfrm>
          <a:prstGeom prst="rect">
            <a:avLst/>
          </a:prstGeom>
          <a:noFill/>
        </p:spPr>
      </p:pic>
      <p:pic>
        <p:nvPicPr>
          <p:cNvPr id="73808" name="Picture 80" descr="peacha">
            <a:hlinkClick r:id="rId5" action="ppaction://hlinksldjump" tooltip="peach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>
            <a:hlinkClick r:id="rId4" action="ppaction://hlinksldjump" tooltip="acetic acid, 5% 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867400" y="2057400"/>
          <a:ext cx="1746250" cy="2290763"/>
        </p:xfrm>
        <a:graphic>
          <a:graphicData uri="http://schemas.openxmlformats.org/presentationml/2006/ole">
            <p:oleObj spid="_x0000_s5126" name="ISIS/Draw Sketch" r:id="rId5" imgW="580680" imgH="761760" progId="ISISServer">
              <p:embed/>
            </p:oleObj>
          </a:graphicData>
        </a:graphic>
      </p:graphicFrame>
      <p:pic>
        <p:nvPicPr>
          <p:cNvPr id="5132" name="Picture 12" descr="TOB11~Vinegar-Posters">
            <a:hlinkClick r:id="rId4" action="ppaction://hlinksldjump" tooltip="vinegar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743200"/>
            <a:ext cx="2819400" cy="2795588"/>
          </a:xfrm>
          <a:prstGeom prst="rect">
            <a:avLst/>
          </a:prstGeom>
          <a:noFill/>
        </p:spPr>
      </p:pic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905000" y="5983288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mushroom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867400" y="5715000"/>
            <a:ext cx="118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vinegar</a:t>
            </a:r>
          </a:p>
        </p:txBody>
      </p:sp>
      <p:graphicFrame>
        <p:nvGraphicFramePr>
          <p:cNvPr id="5123" name="Object 3">
            <a:hlinkClick r:id="rId4" action="ppaction://hlinksldjump" tooltip="1-octen-3-ol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762000" y="2057400"/>
          <a:ext cx="3894138" cy="2662238"/>
        </p:xfrm>
        <a:graphic>
          <a:graphicData uri="http://schemas.openxmlformats.org/presentationml/2006/ole">
            <p:oleObj spid="_x0000_s5123" name="ISIS/Draw Sketch" r:id="rId7" imgW="1295280" imgH="885600" progId="ISISServer">
              <p:embed/>
            </p:oleObj>
          </a:graphicData>
        </a:graphic>
      </p:graphicFrame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57200" y="2971800"/>
            <a:ext cx="44196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34" name="Picture 14" descr="mushroom">
            <a:hlinkClick r:id="rId4" action="ppaction://hlinksldjump" tooltip="mushroom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09738" y="2667000"/>
            <a:ext cx="2176462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7" grpId="0"/>
      <p:bldP spid="5135" grpId="0" animBg="1"/>
      <p:bldP spid="513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Esters Labs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69925" y="2017713"/>
            <a:ext cx="340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file"/>
              </a:rPr>
              <a:t>Derivatives of Salicylic Acid Lab</a:t>
            </a:r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258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4" action="ppaction://hlinkfile"/>
              </a:rPr>
              <a:t>Synthesis of Esters Lab</a:t>
            </a:r>
            <a:endParaRPr lang="en-US"/>
          </a:p>
        </p:txBody>
      </p:sp>
      <p:sp>
        <p:nvSpPr>
          <p:cNvPr id="76807" name="Rectangle 7">
            <a:hlinkClick r:id="rId5" tooltip="Wikipedia -  E S T E R S"/>
          </p:cNvPr>
          <p:cNvSpPr>
            <a:spLocks noChangeArrowheads="1"/>
          </p:cNvSpPr>
          <p:nvPr/>
        </p:nvSpPr>
        <p:spPr bwMode="auto">
          <a:xfrm>
            <a:off x="2971800" y="8382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CA"/>
              <a:t>1) salicylic acid + methanol </a:t>
            </a:r>
            <a:r>
              <a:rPr lang="en-CA">
                <a:sym typeface="Symbol" pitchFamily="18" charset="2"/>
              </a:rPr>
              <a:t> methyl salicylate</a:t>
            </a:r>
            <a:endParaRPr lang="en-CA"/>
          </a:p>
        </p:txBody>
      </p:sp>
      <p:pic>
        <p:nvPicPr>
          <p:cNvPr id="84995" name="Picture 3" descr="1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308225"/>
            <a:ext cx="3581400" cy="2416175"/>
          </a:xfrm>
          <a:prstGeom prst="rect">
            <a:avLst/>
          </a:prstGeom>
          <a:noFill/>
        </p:spPr>
      </p:pic>
      <p:pic>
        <p:nvPicPr>
          <p:cNvPr id="84996" name="Picture 4" descr="1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32025"/>
            <a:ext cx="3200400" cy="2425700"/>
          </a:xfrm>
          <a:prstGeom prst="rect">
            <a:avLst/>
          </a:prstGeom>
          <a:noFill/>
        </p:spPr>
      </p:pic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403600" y="3551238"/>
            <a:ext cx="177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 HOCH</a:t>
            </a:r>
            <a:r>
              <a:rPr lang="en-CA" sz="3200" baseline="-25000"/>
              <a:t>3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286000" y="3170238"/>
            <a:ext cx="1778000" cy="838200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4267200" y="3094038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7848600" y="2636838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 H</a:t>
            </a:r>
            <a:r>
              <a:rPr lang="en-CA" sz="3200" baseline="-25000"/>
              <a:t>2</a:t>
            </a:r>
            <a:r>
              <a:rPr lang="en-CA" sz="3200"/>
              <a:t>O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4038600" y="248443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H</a:t>
            </a:r>
            <a:r>
              <a:rPr lang="en-CA" sz="3200" baseline="30000"/>
              <a:t>+</a:t>
            </a:r>
            <a:r>
              <a:rPr lang="en-CA" sz="3200"/>
              <a:t>, heat</a:t>
            </a:r>
          </a:p>
        </p:txBody>
      </p:sp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457200"/>
          </a:xfrm>
          <a:noFill/>
          <a:ln/>
        </p:spPr>
        <p:txBody>
          <a:bodyPr/>
          <a:lstStyle/>
          <a:p>
            <a:r>
              <a:rPr lang="en-US" sz="4000"/>
              <a:t>Esterification reactions</a:t>
            </a:r>
            <a:endParaRPr lang="en-CA" sz="4000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228600" y="51054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CA" sz="3200"/>
              <a:t>Note that many of these names have been left as common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  <p:bldP spid="84997" grpId="0" autoUpdateAnimBg="0"/>
      <p:bldP spid="84998" grpId="0" animBg="1"/>
      <p:bldP spid="84999" grpId="0" animBg="1"/>
      <p:bldP spid="85000" grpId="0" autoUpdateAnimBg="0"/>
      <p:bldP spid="85001" grpId="0" autoUpdateAnimBg="0"/>
      <p:bldP spid="850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2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86200"/>
            <a:ext cx="5486400" cy="2563813"/>
          </a:xfrm>
          <a:prstGeom prst="rect">
            <a:avLst/>
          </a:prstGeom>
          <a:noFill/>
        </p:spPr>
      </p:pic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8392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CA"/>
              <a:t>2) salicylic acid + isoamyl alcohol </a:t>
            </a:r>
          </a:p>
          <a:p>
            <a:pPr>
              <a:buFontTx/>
              <a:buNone/>
            </a:pPr>
            <a:r>
              <a:rPr lang="en-CA">
                <a:sym typeface="Symbol" pitchFamily="18" charset="2"/>
              </a:rPr>
              <a:t>						 isoamyl salicylate</a:t>
            </a:r>
            <a:endParaRPr lang="en-CA"/>
          </a:p>
        </p:txBody>
      </p:sp>
      <p:pic>
        <p:nvPicPr>
          <p:cNvPr id="86020" name="Picture 4" descr="1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027113"/>
            <a:ext cx="3352800" cy="2541587"/>
          </a:xfrm>
          <a:prstGeom prst="rect">
            <a:avLst/>
          </a:prstGeom>
          <a:noFill/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165600" y="2298700"/>
            <a:ext cx="482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</a:t>
            </a:r>
            <a:endParaRPr lang="en-CA" sz="3200" baseline="-25000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048000" y="2057400"/>
            <a:ext cx="1752600" cy="838200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57200" y="5029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7848600" y="4824413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 H</a:t>
            </a:r>
            <a:r>
              <a:rPr lang="en-CA" sz="3200" baseline="-25000"/>
              <a:t>2</a:t>
            </a:r>
            <a:r>
              <a:rPr lang="en-CA" sz="3200"/>
              <a:t>O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228600" y="4343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H</a:t>
            </a:r>
            <a:r>
              <a:rPr lang="en-CA" sz="3200" baseline="30000"/>
              <a:t>+</a:t>
            </a:r>
            <a:r>
              <a:rPr lang="en-CA" sz="3200"/>
              <a:t>, heat</a:t>
            </a:r>
          </a:p>
        </p:txBody>
      </p:sp>
      <p:pic>
        <p:nvPicPr>
          <p:cNvPr id="86026" name="Picture 10" descr="2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398713"/>
            <a:ext cx="3429000" cy="156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1" grpId="0" autoUpdateAnimBg="0"/>
      <p:bldP spid="86022" grpId="0" animBg="1"/>
      <p:bldP spid="86023" grpId="0" animBg="1"/>
      <p:bldP spid="86024" grpId="0" autoUpdateAnimBg="0"/>
      <p:bldP spid="8602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CA"/>
              <a:t>3) acetic acid + isoamyl alcohol </a:t>
            </a:r>
          </a:p>
          <a:p>
            <a:pPr>
              <a:buFontTx/>
              <a:buNone/>
            </a:pPr>
            <a:r>
              <a:rPr lang="en-CA"/>
              <a:t>						</a:t>
            </a:r>
            <a:r>
              <a:rPr lang="en-CA">
                <a:sym typeface="Symbol" pitchFamily="18" charset="2"/>
              </a:rPr>
              <a:t> isoamyl acetate</a:t>
            </a:r>
            <a:endParaRPr lang="en-CA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057400" y="2093913"/>
            <a:ext cx="1219200" cy="609600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1600200" y="5029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696200" y="47244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 H</a:t>
            </a:r>
            <a:r>
              <a:rPr lang="en-CA" sz="3200" baseline="-25000"/>
              <a:t>2</a:t>
            </a:r>
            <a:r>
              <a:rPr lang="en-CA" sz="3200"/>
              <a:t>O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3716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H</a:t>
            </a:r>
            <a:r>
              <a:rPr lang="en-CA" sz="3200" baseline="30000"/>
              <a:t>+</a:t>
            </a:r>
            <a:r>
              <a:rPr lang="en-CA" sz="3200"/>
              <a:t>, heat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717800" y="2170113"/>
            <a:ext cx="4826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</a:t>
            </a:r>
            <a:endParaRPr lang="en-CA" sz="3200" baseline="-25000"/>
          </a:p>
        </p:txBody>
      </p:sp>
      <p:pic>
        <p:nvPicPr>
          <p:cNvPr id="87048" name="Picture 8" descr="2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11388"/>
            <a:ext cx="3505200" cy="1598612"/>
          </a:xfrm>
          <a:prstGeom prst="rect">
            <a:avLst/>
          </a:prstGeom>
          <a:noFill/>
        </p:spPr>
      </p:pic>
      <p:pic>
        <p:nvPicPr>
          <p:cNvPr id="87049" name="Picture 9" descr="3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175125"/>
            <a:ext cx="5181600" cy="1692275"/>
          </a:xfrm>
          <a:prstGeom prst="rect">
            <a:avLst/>
          </a:prstGeom>
          <a:noFill/>
        </p:spPr>
      </p:pic>
      <p:pic>
        <p:nvPicPr>
          <p:cNvPr id="87050" name="Picture 10" descr="3r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993775"/>
            <a:ext cx="2438400" cy="174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nimBg="1"/>
      <p:bldP spid="87044" grpId="0" animBg="1"/>
      <p:bldP spid="87045" grpId="0" autoUpdateAnimBg="0"/>
      <p:bldP spid="87046" grpId="0" autoUpdateAnimBg="0"/>
      <p:bldP spid="8704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CA"/>
              <a:t>4) propanoic acid + isobutyl alcohol </a:t>
            </a:r>
          </a:p>
          <a:p>
            <a:pPr>
              <a:buFontTx/>
              <a:buNone/>
            </a:pPr>
            <a:r>
              <a:rPr lang="en-CA"/>
              <a:t>						</a:t>
            </a:r>
            <a:r>
              <a:rPr lang="en-CA">
                <a:sym typeface="Symbol" pitchFamily="18" charset="2"/>
              </a:rPr>
              <a:t> isobutyl propionate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819400" y="2438400"/>
            <a:ext cx="1219200" cy="609600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1143000" y="5029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772400" y="4800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 H</a:t>
            </a:r>
            <a:r>
              <a:rPr lang="en-CA" sz="3200" baseline="-25000"/>
              <a:t>2</a:t>
            </a:r>
            <a:r>
              <a:rPr lang="en-CA" sz="3200"/>
              <a:t>O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9144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H</a:t>
            </a:r>
            <a:r>
              <a:rPr lang="en-CA" sz="3200" baseline="30000"/>
              <a:t>+</a:t>
            </a:r>
            <a:r>
              <a:rPr lang="en-CA" sz="3200"/>
              <a:t>, heat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3479800" y="2514600"/>
            <a:ext cx="482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CA" sz="3200"/>
              <a:t>+</a:t>
            </a:r>
            <a:endParaRPr lang="en-CA" sz="3200" baseline="-25000"/>
          </a:p>
        </p:txBody>
      </p:sp>
      <p:pic>
        <p:nvPicPr>
          <p:cNvPr id="88072" name="Picture 8" descr="4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88" y="1371600"/>
            <a:ext cx="3097212" cy="1654175"/>
          </a:xfrm>
          <a:prstGeom prst="rect">
            <a:avLst/>
          </a:prstGeom>
          <a:noFill/>
        </p:spPr>
      </p:pic>
      <p:pic>
        <p:nvPicPr>
          <p:cNvPr id="88073" name="Picture 9" descr="4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192338"/>
            <a:ext cx="2895600" cy="1617662"/>
          </a:xfrm>
          <a:prstGeom prst="rect">
            <a:avLst/>
          </a:prstGeom>
          <a:noFill/>
        </p:spPr>
      </p:pic>
      <p:pic>
        <p:nvPicPr>
          <p:cNvPr id="88074" name="Picture 10" descr="4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038600"/>
            <a:ext cx="5029200" cy="239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nimBg="1"/>
      <p:bldP spid="88068" grpId="0" animBg="1"/>
      <p:bldP spid="88069" grpId="0" autoUpdateAnimBg="0"/>
      <p:bldP spid="88070" grpId="0" autoUpdateAnimBg="0"/>
      <p:bldP spid="880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>
            <a:hlinkClick r:id="rId4" action="ppaction://hlinksldjump" tooltip="octyl acetate"/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2093913"/>
          <a:ext cx="4972050" cy="2000250"/>
        </p:xfrm>
        <a:graphic>
          <a:graphicData uri="http://schemas.openxmlformats.org/presentationml/2006/ole">
            <p:oleObj spid="_x0000_s6147" name="ISIS/Draw Sketch" r:id="rId5" imgW="1657080" imgH="666720" progId="ISISServer">
              <p:embed/>
            </p:oleObj>
          </a:graphicData>
        </a:graphic>
      </p:graphicFrame>
      <p:graphicFrame>
        <p:nvGraphicFramePr>
          <p:cNvPr id="6153" name="Object 9">
            <a:hlinkClick r:id="rId4" action="ppaction://hlinksldjump" tooltip="(R)-carvone"/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5029200" y="2133600"/>
          <a:ext cx="2760663" cy="2847975"/>
        </p:xfrm>
        <a:graphic>
          <a:graphicData uri="http://schemas.openxmlformats.org/presentationml/2006/ole">
            <p:oleObj spid="_x0000_s6153" name="ISIS/Draw Sketch" r:id="rId6" imgW="923760" imgH="952200" progId="ISISServer">
              <p:embed/>
            </p:oleObj>
          </a:graphicData>
        </a:graphic>
      </p:graphicFrame>
      <p:pic>
        <p:nvPicPr>
          <p:cNvPr id="6157" name="Picture 13" descr="caraway-seeds">
            <a:hlinkClick r:id="rId4" action="ppaction://hlinksldjump" tooltip="caraway seeds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8413" y="2743200"/>
            <a:ext cx="2998787" cy="216535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-76200" y="2819400"/>
            <a:ext cx="51054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5" name="Picture 11" descr="orange">
            <a:hlinkClick r:id="rId4" action="ppaction://hlinksldjump" tooltip="orange"/>
          </p:cNvPr>
          <p:cNvPicPr>
            <a:picLocks noChangeAspect="1" noChangeArrowheads="1"/>
          </p:cNvPicPr>
          <p:nvPr/>
        </p:nvPicPr>
        <p:blipFill>
          <a:blip r:embed="rId8" cstate="print"/>
          <a:srcRect l="6540" b="30435"/>
          <a:stretch>
            <a:fillRect/>
          </a:stretch>
        </p:blipFill>
        <p:spPr bwMode="auto">
          <a:xfrm>
            <a:off x="1524000" y="2743200"/>
            <a:ext cx="2178050" cy="2133600"/>
          </a:xfrm>
          <a:prstGeom prst="rect">
            <a:avLst/>
          </a:prstGeom>
          <a:noFill/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065338" y="5257800"/>
            <a:ext cx="1135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orange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562600" y="5181600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caraway seeds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8" grpId="1" animBg="1"/>
      <p:bldP spid="6159" grpId="0"/>
      <p:bldP spid="6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>
            <a:hlinkClick r:id="rId4" action="ppaction://hlinksldjump" tooltip="(S)-Carvone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963613" y="2057400"/>
          <a:ext cx="2770187" cy="2913063"/>
        </p:xfrm>
        <a:graphic>
          <a:graphicData uri="http://schemas.openxmlformats.org/presentationml/2006/ole">
            <p:oleObj spid="_x0000_s7174" name="ISIS/Draw Sketch" r:id="rId5" imgW="923760" imgH="971280" progId="ISISServer">
              <p:embed/>
            </p:oleObj>
          </a:graphicData>
        </a:graphic>
      </p:graphicFrame>
      <p:graphicFrame>
        <p:nvGraphicFramePr>
          <p:cNvPr id="7175" name="Object 7">
            <a:hlinkClick r:id="rId4" action="ppaction://hlinksldjump" tooltip="methyl salicylate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591175" y="2058988"/>
          <a:ext cx="2257425" cy="2970212"/>
        </p:xfrm>
        <a:graphic>
          <a:graphicData uri="http://schemas.openxmlformats.org/presentationml/2006/ole">
            <p:oleObj spid="_x0000_s7175" name="ISIS/Draw Sketch" r:id="rId6" imgW="752400" imgH="990360" progId="ISISServer">
              <p:embed/>
            </p:oleObj>
          </a:graphicData>
        </a:graphic>
      </p:graphicFrame>
      <p:pic>
        <p:nvPicPr>
          <p:cNvPr id="7181" name="Picture 13" descr="Altoids%2520Wintergreen%252012%2520count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/>
          <a:srcRect l="7745" r="7047"/>
          <a:stretch>
            <a:fillRect/>
          </a:stretch>
        </p:blipFill>
        <p:spPr bwMode="auto">
          <a:xfrm>
            <a:off x="5486400" y="2895600"/>
            <a:ext cx="2514600" cy="2214563"/>
          </a:xfrm>
          <a:prstGeom prst="rect">
            <a:avLst/>
          </a:prstGeom>
          <a:noFill/>
        </p:spPr>
      </p:pic>
      <p:pic>
        <p:nvPicPr>
          <p:cNvPr id="7187" name="Picture 19" descr="0824-gum">
            <a:hlinkClick r:id="rId4" action="ppaction://hlinksldjump" tooltip="spearmint"/>
          </p:cNvPr>
          <p:cNvPicPr>
            <a:picLocks noChangeAspect="1" noChangeArrowheads="1"/>
          </p:cNvPicPr>
          <p:nvPr/>
        </p:nvPicPr>
        <p:blipFill>
          <a:blip r:embed="rId9" cstate="print"/>
          <a:srcRect l="1736" t="14299" r="71333" b="4167"/>
          <a:stretch>
            <a:fillRect/>
          </a:stretch>
        </p:blipFill>
        <p:spPr bwMode="auto">
          <a:xfrm>
            <a:off x="1066800" y="2590800"/>
            <a:ext cx="2476500" cy="3124200"/>
          </a:xfrm>
          <a:prstGeom prst="rect">
            <a:avLst/>
          </a:prstGeom>
          <a:noFill/>
        </p:spPr>
      </p:pic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431925" y="579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spearmint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992813" y="5257800"/>
            <a:ext cx="177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wintergreen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/>
      <p:bldP spid="71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>
            <a:hlinkClick r:id="rId4" action="ppaction://hlinksldjump" tooltip="trans-cinnamaldehyde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685800" y="1981200"/>
          <a:ext cx="1928813" cy="2362200"/>
        </p:xfrm>
        <a:graphic>
          <a:graphicData uri="http://schemas.openxmlformats.org/presentationml/2006/ole">
            <p:oleObj spid="_x0000_s10243" name="ISIS/Draw Sketch" r:id="rId5" imgW="761760" imgH="933120" progId="ISISServer">
              <p:embed/>
            </p:oleObj>
          </a:graphicData>
        </a:graphic>
      </p:graphicFrame>
      <p:graphicFrame>
        <p:nvGraphicFramePr>
          <p:cNvPr id="10246" name="Object 6">
            <a:hlinkClick r:id="rId4" action="ppaction://hlinksldjump" tooltip="Geraniol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886200" y="2133600"/>
          <a:ext cx="4572000" cy="1763713"/>
        </p:xfrm>
        <a:graphic>
          <a:graphicData uri="http://schemas.openxmlformats.org/presentationml/2006/ole">
            <p:oleObj spid="_x0000_s10246" name="ISIS/Draw Sketch" r:id="rId6" imgW="2000160" imgH="771480" progId="ISISServer">
              <p:embed/>
            </p:oleObj>
          </a:graphicData>
        </a:graphic>
      </p:graphicFrame>
      <p:pic>
        <p:nvPicPr>
          <p:cNvPr id="10262" name="Picture 22" descr="ceylon-cinnamon">
            <a:hlinkClick r:id="rId4" action="ppaction://hlinksldjump" tooltip="cinnamon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667000"/>
            <a:ext cx="2286000" cy="1524000"/>
          </a:xfrm>
          <a:prstGeom prst="rect">
            <a:avLst/>
          </a:prstGeom>
          <a:noFill/>
        </p:spPr>
      </p:pic>
      <p:pic>
        <p:nvPicPr>
          <p:cNvPr id="10264" name="Picture 24" descr="cinnamon">
            <a:hlinkClick r:id="rId4" action="ppaction://hlinksldjump" tooltip="cinnamon rolls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1066800"/>
            <a:ext cx="1436688" cy="1905000"/>
          </a:xfrm>
          <a:prstGeom prst="rect">
            <a:avLst/>
          </a:prstGeom>
          <a:noFill/>
        </p:spPr>
      </p:pic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3657600" y="2667000"/>
            <a:ext cx="4724400" cy="2667000"/>
            <a:chOff x="2448" y="1632"/>
            <a:chExt cx="2976" cy="1680"/>
          </a:xfrm>
        </p:grpSpPr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2448" y="1632"/>
              <a:ext cx="2976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60" name="Picture 20" descr="Berberian-Geraniums">
              <a:hlinkClick r:id="rId4" action="ppaction://hlinksldjump" tooltip="geranium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44" y="1632"/>
              <a:ext cx="1233" cy="1680"/>
            </a:xfrm>
            <a:prstGeom prst="rect">
              <a:avLst/>
            </a:prstGeom>
            <a:noFill/>
          </p:spPr>
        </p:pic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050925" y="4535488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cinnamon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791200" y="5410200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geranium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/>
      <p:bldP spid="10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3">
            <a:hlinkClick r:id="rId4" action="ppaction://hlinksldjump" tooltip="menthol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838200" y="2057400"/>
          <a:ext cx="2824163" cy="2509838"/>
        </p:xfrm>
        <a:graphic>
          <a:graphicData uri="http://schemas.openxmlformats.org/presentationml/2006/ole">
            <p:oleObj spid="_x0000_s13315" name="ISIS/Draw Sketch" r:id="rId5" imgW="942840" imgH="838080" progId="ISISServer">
              <p:embed/>
            </p:oleObj>
          </a:graphicData>
        </a:graphic>
      </p:graphicFrame>
      <p:graphicFrame>
        <p:nvGraphicFramePr>
          <p:cNvPr id="13318" name="Object 6">
            <a:hlinkClick r:id="rId4" action="ppaction://hlinksldjump" tooltip="vanillin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953000" y="2057400"/>
          <a:ext cx="2486025" cy="3259138"/>
        </p:xfrm>
        <a:graphic>
          <a:graphicData uri="http://schemas.openxmlformats.org/presentationml/2006/ole">
            <p:oleObj spid="_x0000_s13318" name="ISIS/Draw Sketch" r:id="rId6" imgW="828360" imgH="1085760" progId="ISISServer">
              <p:embed/>
            </p:oleObj>
          </a:graphicData>
        </a:graphic>
      </p:graphicFrame>
      <p:pic>
        <p:nvPicPr>
          <p:cNvPr id="13326" name="Picture 14" descr="Mentho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381000"/>
            <a:ext cx="1600200" cy="1547813"/>
          </a:xfrm>
          <a:prstGeom prst="rect">
            <a:avLst/>
          </a:prstGeom>
          <a:noFill/>
        </p:spPr>
      </p:pic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685800" y="2743200"/>
            <a:ext cx="2971800" cy="1981200"/>
            <a:chOff x="432" y="1920"/>
            <a:chExt cx="1872" cy="1248"/>
          </a:xfrm>
        </p:grpSpPr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432" y="2208"/>
              <a:ext cx="187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322" name="Picture 10" descr="4960">
              <a:hlinkClick r:id="rId4" action="ppaction://hlinksldjump" tooltip="menthol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60" y="1920"/>
              <a:ext cx="1003" cy="1248"/>
            </a:xfrm>
            <a:prstGeom prst="rect">
              <a:avLst/>
            </a:prstGeom>
            <a:noFill/>
          </p:spPr>
        </p:pic>
      </p:grp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25600" y="49530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menthol</a:t>
            </a:r>
          </a:p>
        </p:txBody>
      </p: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5029200" y="2514600"/>
            <a:ext cx="2590800" cy="2743200"/>
            <a:chOff x="3168" y="1584"/>
            <a:chExt cx="1632" cy="1728"/>
          </a:xfrm>
        </p:grpSpPr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4320" y="1584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324" name="Picture 12" descr="vanilla_for_a_change">
              <a:hlinkClick r:id="rId4" action="ppaction://hlinksldjump" tooltip="vanilla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68" y="1728"/>
              <a:ext cx="1385" cy="1584"/>
            </a:xfrm>
            <a:prstGeom prst="rect">
              <a:avLst/>
            </a:prstGeom>
            <a:noFill/>
          </p:spPr>
        </p:pic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654675" y="53340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vanilla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>
            <a:hlinkClick r:id="rId4" action="ppaction://hlinksldjump" tooltip="pentyl acetate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533400" y="2133600"/>
          <a:ext cx="3609975" cy="1746250"/>
        </p:xfrm>
        <a:graphic>
          <a:graphicData uri="http://schemas.openxmlformats.org/presentationml/2006/ole">
            <p:oleObj spid="_x0000_s8195" name="ISIS/Draw Sketch" r:id="rId5" imgW="1199880" imgH="580680" progId="ISISServer">
              <p:embed/>
            </p:oleObj>
          </a:graphicData>
        </a:graphic>
      </p:graphicFrame>
      <p:graphicFrame>
        <p:nvGraphicFramePr>
          <p:cNvPr id="8198" name="Object 6">
            <a:hlinkClick r:id="rId4" action="ppaction://hlinksldjump" tooltip="iso-amyl acetate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419600" y="2057400"/>
          <a:ext cx="3171825" cy="1800225"/>
        </p:xfrm>
        <a:graphic>
          <a:graphicData uri="http://schemas.openxmlformats.org/presentationml/2006/ole">
            <p:oleObj spid="_x0000_s8198" name="ISIS/Draw Sketch" r:id="rId6" imgW="1056960" imgH="599760" progId="ISISServer">
              <p:embed/>
            </p:oleObj>
          </a:graphicData>
        </a:graphic>
      </p:graphicFrame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685800" y="2209800"/>
            <a:ext cx="3352800" cy="3200400"/>
            <a:chOff x="384" y="1392"/>
            <a:chExt cx="2112" cy="2016"/>
          </a:xfrm>
        </p:grpSpPr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528" y="1392"/>
              <a:ext cx="62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6" name="Picture 14" descr="fruit_banana">
              <a:hlinkClick r:id="rId4" action="ppaction://hlinksldjump" tooltip="banana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" y="1814"/>
              <a:ext cx="2112" cy="1594"/>
            </a:xfrm>
            <a:prstGeom prst="rect">
              <a:avLst/>
            </a:prstGeom>
            <a:noFill/>
          </p:spPr>
        </p:pic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279525" y="5602288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banana</a:t>
            </a:r>
          </a:p>
        </p:txBody>
      </p: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4267200" y="2514600"/>
            <a:ext cx="3505200" cy="3219450"/>
            <a:chOff x="2688" y="1620"/>
            <a:chExt cx="2208" cy="2028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688" y="1680"/>
              <a:ext cx="2208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8" name="Picture 16" descr="pear">
              <a:hlinkClick r:id="rId4" action="ppaction://hlinksldjump" tooltip="pear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lum bright="6000" contrast="12000"/>
            </a:blip>
            <a:srcRect/>
            <a:stretch>
              <a:fillRect/>
            </a:stretch>
          </p:blipFill>
          <p:spPr bwMode="auto">
            <a:xfrm>
              <a:off x="3120" y="1620"/>
              <a:ext cx="1614" cy="2028"/>
            </a:xfrm>
            <a:prstGeom prst="rect">
              <a:avLst/>
            </a:prstGeom>
            <a:noFill/>
          </p:spPr>
        </p:pic>
      </p:grp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757863" y="57912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3">
            <a:hlinkClick r:id="rId4" action="ppaction://hlinksldjump" tooltip="ethyl methylphenylglycidate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81000" y="2057400"/>
          <a:ext cx="3390900" cy="3076575"/>
        </p:xfrm>
        <a:graphic>
          <a:graphicData uri="http://schemas.openxmlformats.org/presentationml/2006/ole">
            <p:oleObj spid="_x0000_s11267" name="ISIS/Draw Sketch" r:id="rId5" imgW="1133280" imgH="1028520" progId="ISISServer">
              <p:embed/>
            </p:oleObj>
          </a:graphicData>
        </a:graphic>
      </p:graphicFrame>
      <p:graphicFrame>
        <p:nvGraphicFramePr>
          <p:cNvPr id="11270" name="Object 6">
            <a:hlinkClick r:id="rId4" action="ppaction://hlinksldjump" tooltip="anethol (trans)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724400" y="2093913"/>
          <a:ext cx="3492500" cy="1976437"/>
        </p:xfrm>
        <a:graphic>
          <a:graphicData uri="http://schemas.openxmlformats.org/presentationml/2006/ole">
            <p:oleObj spid="_x0000_s11270" name="ISIS/Draw Sketch" r:id="rId6" imgW="1161720" imgH="657000" progId="ISISServer">
              <p:embed/>
            </p:oleObj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431925" y="5554663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strawberry</a:t>
            </a:r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4495800" y="2895600"/>
            <a:ext cx="3581400" cy="2514600"/>
            <a:chOff x="2928" y="1680"/>
            <a:chExt cx="2256" cy="1584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28" y="1680"/>
              <a:ext cx="225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280" name="Picture 16" descr="006">
              <a:hlinkClick r:id="rId4" action="ppaction://hlinksldjump" tooltip="black licorice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216" y="1824"/>
              <a:ext cx="1440" cy="1440"/>
            </a:xfrm>
            <a:prstGeom prst="rect">
              <a:avLst/>
            </a:prstGeom>
            <a:noFill/>
          </p:spPr>
        </p:pic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410200" y="5599113"/>
            <a:ext cx="193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black licorice</a:t>
            </a:r>
          </a:p>
        </p:txBody>
      </p:sp>
      <p:pic>
        <p:nvPicPr>
          <p:cNvPr id="11288" name="Picture 24" descr="strawberries">
            <a:hlinkClick r:id="rId4" action="ppaction://hlinksldjump" tooltip="Strawberries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" y="2835275"/>
            <a:ext cx="34290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>
            <a:hlinkClick r:id="rId4" action="ppaction://hlinksldjump" tooltip="octalactone gamma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609600" y="2057400"/>
          <a:ext cx="3602038" cy="1971675"/>
        </p:xfrm>
        <a:graphic>
          <a:graphicData uri="http://schemas.openxmlformats.org/presentationml/2006/ole">
            <p:oleObj spid="_x0000_s12291" name="ISIS/Draw Sketch" r:id="rId5" imgW="1199880" imgH="657000" progId="ISISServer">
              <p:embed/>
            </p:oleObj>
          </a:graphicData>
        </a:graphic>
      </p:graphicFrame>
      <p:graphicFrame>
        <p:nvGraphicFramePr>
          <p:cNvPr id="12294" name="Object 6">
            <a:hlinkClick r:id="rId4" action="ppaction://hlinksldjump" tooltip="undecalactone gamma"/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419600" y="2063750"/>
          <a:ext cx="4524375" cy="1974850"/>
        </p:xfrm>
        <a:graphic>
          <a:graphicData uri="http://schemas.openxmlformats.org/presentationml/2006/ole">
            <p:oleObj spid="_x0000_s12294" name="ISIS/Draw Sketch" r:id="rId6" imgW="1504800" imgH="657000" progId="ISISServer">
              <p:embed/>
            </p:oleObj>
          </a:graphicData>
        </a:graphic>
      </p:graphicFrame>
      <p:pic>
        <p:nvPicPr>
          <p:cNvPr id="12304" name="Picture 16" descr="A coconut that has been cracked open, showing the composition of the shell, seed, and the cavity inside">
            <a:hlinkClick r:id="rId4" action="ppaction://hlinksldjump" tooltip="coconu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2781300"/>
            <a:ext cx="3429000" cy="2476500"/>
          </a:xfrm>
          <a:prstGeom prst="rect">
            <a:avLst/>
          </a:prstGeom>
          <a:noFill/>
        </p:spPr>
      </p:pic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55725" y="5221288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coconut</a:t>
            </a: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4495800" y="2743200"/>
            <a:ext cx="4648200" cy="2595563"/>
            <a:chOff x="2832" y="1824"/>
            <a:chExt cx="2928" cy="1635"/>
          </a:xfrm>
        </p:grpSpPr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832" y="1824"/>
              <a:ext cx="2928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02" name="Picture 14" descr="av053">
              <a:hlinkClick r:id="rId4" action="ppaction://hlinksldjump" tooltip="peach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36" y="1824"/>
              <a:ext cx="958" cy="1635"/>
            </a:xfrm>
            <a:prstGeom prst="rect">
              <a:avLst/>
            </a:prstGeom>
            <a:noFill/>
          </p:spPr>
        </p:pic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477000" y="54102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peach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606</Words>
  <Application>Microsoft Office PowerPoint</Application>
  <PresentationFormat>On-screen Show (4:3)</PresentationFormat>
  <Paragraphs>329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Wingdings</vt:lpstr>
      <vt:lpstr>Symbol</vt:lpstr>
      <vt:lpstr>Default Design</vt:lpstr>
      <vt:lpstr>Soaring</vt:lpstr>
      <vt:lpstr>1_Default Design</vt:lpstr>
      <vt:lpstr>ISIS/Draw Sketch</vt:lpstr>
      <vt:lpstr>Organic Identification Activity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Esters</vt:lpstr>
      <vt:lpstr>Naming Esters</vt:lpstr>
      <vt:lpstr>Formation of an Ester</vt:lpstr>
      <vt:lpstr>Slide 16</vt:lpstr>
      <vt:lpstr>Slide 17</vt:lpstr>
      <vt:lpstr>Slide 18</vt:lpstr>
      <vt:lpstr>Slide 19</vt:lpstr>
      <vt:lpstr>Esters Labs</vt:lpstr>
      <vt:lpstr>Esterification reactions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Identification Activity</dc:title>
  <dc:subject>Organic Chemistry</dc:subject>
  <dc:creator>Jeff Christopherson</dc:creator>
  <cp:keywords>esters</cp:keywords>
  <cp:lastModifiedBy>UNIT55</cp:lastModifiedBy>
  <cp:revision>33</cp:revision>
  <dcterms:created xsi:type="dcterms:W3CDTF">2007-02-02T01:31:00Z</dcterms:created>
  <dcterms:modified xsi:type="dcterms:W3CDTF">2009-07-06T15:30:50Z</dcterms:modified>
</cp:coreProperties>
</file>