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heme/themeOverride7.xml" ContentType="application/vnd.openxmlformats-officedocument.themeOverr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8.xml" ContentType="application/vnd.openxmlformats-officedocument.themeOverr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heme/themeOverride4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8" r:id="rId3"/>
    <p:sldId id="260" r:id="rId4"/>
    <p:sldId id="261" r:id="rId5"/>
    <p:sldId id="263" r:id="rId6"/>
    <p:sldId id="262" r:id="rId7"/>
    <p:sldId id="265" r:id="rId8"/>
    <p:sldId id="266" r:id="rId9"/>
    <p:sldId id="267" r:id="rId10"/>
    <p:sldId id="268" r:id="rId11"/>
    <p:sldId id="269" r:id="rId12"/>
    <p:sldId id="270" r:id="rId13"/>
    <p:sldId id="272" r:id="rId14"/>
    <p:sldId id="264" r:id="rId15"/>
    <p:sldId id="271" r:id="rId16"/>
    <p:sldId id="259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inimized">
    <p:restoredLeft sz="12770" autoAdjust="0"/>
    <p:restoredTop sz="90084" autoAdjust="0"/>
  </p:normalViewPr>
  <p:slideViewPr>
    <p:cSldViewPr snapToGrid="0">
      <p:cViewPr varScale="1">
        <p:scale>
          <a:sx n="100" d="100"/>
          <a:sy n="100" d="100"/>
        </p:scale>
        <p:origin x="-8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BFF843F-09D7-41C7-BCB8-D862B1F8703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13220F-7A5E-4F3C-AA72-804B5024C155}" type="slidenum">
              <a:rPr lang="en-US"/>
              <a:pPr/>
              <a:t>1</a:t>
            </a:fld>
            <a:endParaRPr lang="en-US"/>
          </a:p>
        </p:txBody>
      </p:sp>
      <p:sp>
        <p:nvSpPr>
          <p:cNvPr id="61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870045-5106-4092-A8E4-A2B7F7031967}" type="slidenum">
              <a:rPr lang="en-US"/>
              <a:pPr/>
              <a:t>10</a:t>
            </a:fld>
            <a:endParaRPr lang="en-US"/>
          </a:p>
        </p:txBody>
      </p:sp>
      <p:sp>
        <p:nvSpPr>
          <p:cNvPr id="522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EFEAE8-D7E3-455B-B73B-592B70BE6B97}" type="slidenum">
              <a:rPr lang="en-US"/>
              <a:pPr/>
              <a:t>11</a:t>
            </a:fld>
            <a:endParaRPr lang="en-US"/>
          </a:p>
        </p:txBody>
      </p:sp>
      <p:sp>
        <p:nvSpPr>
          <p:cNvPr id="532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9867A5-D6B2-4ADD-95F8-85A03E115C5B}" type="slidenum">
              <a:rPr lang="en-US"/>
              <a:pPr/>
              <a:t>12</a:t>
            </a:fld>
            <a:endParaRPr lang="en-US"/>
          </a:p>
        </p:txBody>
      </p:sp>
      <p:sp>
        <p:nvSpPr>
          <p:cNvPr id="512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US"/>
              <a:t>Linus Pauling (1901 - 1994) awarded Nobel Prize in chemistry in 1954 for his 1939 text, </a:t>
            </a:r>
            <a:r>
              <a:rPr lang="en-US" i="1"/>
              <a:t>The Nature of the Chemical Bond</a:t>
            </a:r>
            <a:r>
              <a:rPr lang="en-US"/>
              <a:t>, </a:t>
            </a:r>
          </a:p>
          <a:p>
            <a:r>
              <a:rPr lang="en-US"/>
              <a:t>and also won the Nobel Peace Prize in 1962 for his fight to control nuclear weapons.</a:t>
            </a:r>
          </a:p>
          <a:p>
            <a:endParaRPr lang="en-US"/>
          </a:p>
          <a:p>
            <a:r>
              <a:rPr lang="en-US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The greater the electronegativity of an atom in a molecule, the more strongly it attracts the electrons in a covalent bond.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3D355C-5371-4D4B-B33D-9706CF1E1833}" type="slidenum">
              <a:rPr lang="en-US"/>
              <a:pPr/>
              <a:t>13</a:t>
            </a:fld>
            <a:endParaRPr lang="en-US"/>
          </a:p>
        </p:txBody>
      </p:sp>
      <p:sp>
        <p:nvSpPr>
          <p:cNvPr id="604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2A4193-49D6-4991-89EB-A0A1C638198C}" type="slidenum">
              <a:rPr lang="en-US"/>
              <a:pPr/>
              <a:t>14</a:t>
            </a:fld>
            <a:endParaRPr lang="en-US"/>
          </a:p>
        </p:txBody>
      </p:sp>
      <p:sp>
        <p:nvSpPr>
          <p:cNvPr id="307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482E7A-C6C9-40BB-9FD8-4FF01656D347}" type="slidenum">
              <a:rPr lang="en-US"/>
              <a:pPr/>
              <a:t>15</a:t>
            </a:fld>
            <a:endParaRPr lang="en-US"/>
          </a:p>
        </p:txBody>
      </p:sp>
      <p:sp>
        <p:nvSpPr>
          <p:cNvPr id="573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3F0C38-4596-4BCA-886E-6C4A5D3746B7}" type="slidenum">
              <a:rPr lang="en-US"/>
              <a:pPr/>
              <a:t>16</a:t>
            </a:fld>
            <a:endParaRPr lang="en-US"/>
          </a:p>
        </p:txBody>
      </p:sp>
      <p:sp>
        <p:nvSpPr>
          <p:cNvPr id="133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EA1F67-6AD1-4EE7-A02F-42A7409D6AEF}" type="slidenum">
              <a:rPr lang="en-US"/>
              <a:pPr/>
              <a:t>2</a:t>
            </a:fld>
            <a:endParaRPr lang="en-US"/>
          </a:p>
        </p:txBody>
      </p:sp>
      <p:sp>
        <p:nvSpPr>
          <p:cNvPr id="102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380397-141A-40F1-BED8-B996086C6A66}" type="slidenum">
              <a:rPr lang="en-US"/>
              <a:pPr/>
              <a:t>3</a:t>
            </a:fld>
            <a:endParaRPr lang="en-US"/>
          </a:p>
        </p:txBody>
      </p:sp>
      <p:sp>
        <p:nvSpPr>
          <p:cNvPr id="143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0461DB-E018-4C04-BA7B-A96AF1FCD98D}" type="slidenum">
              <a:rPr lang="en-US"/>
              <a:pPr/>
              <a:t>4</a:t>
            </a:fld>
            <a:endParaRPr lang="en-US"/>
          </a:p>
        </p:txBody>
      </p:sp>
      <p:sp>
        <p:nvSpPr>
          <p:cNvPr id="194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Flinn Scientific Inc.  </a:t>
            </a:r>
          </a:p>
          <a:p>
            <a:r>
              <a:rPr lang="en-US"/>
              <a:t>PO Box 219</a:t>
            </a:r>
          </a:p>
          <a:p>
            <a:r>
              <a:rPr lang="en-US"/>
              <a:t>Batavia, IL  60510</a:t>
            </a:r>
          </a:p>
          <a:p>
            <a:r>
              <a:rPr lang="en-US"/>
              <a:t>1-800-452-1261</a:t>
            </a:r>
          </a:p>
          <a:p>
            <a:r>
              <a:rPr lang="en-US"/>
              <a:t>flinn@flinnsci.com</a:t>
            </a:r>
          </a:p>
          <a:p>
            <a:r>
              <a:rPr lang="en-US"/>
              <a:t>www.flinnscie.com</a:t>
            </a:r>
          </a:p>
          <a:p>
            <a:r>
              <a:rPr lang="en-US"/>
              <a:t>Publication No. 10480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ED08EB-2BF2-4173-917E-023A5405A78E}" type="slidenum">
              <a:rPr lang="en-US"/>
              <a:pPr/>
              <a:t>5</a:t>
            </a:fld>
            <a:endParaRPr lang="en-US"/>
          </a:p>
        </p:txBody>
      </p:sp>
      <p:sp>
        <p:nvSpPr>
          <p:cNvPr id="256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4FFC98-F5C3-4994-A3DC-14114E33938A}" type="slidenum">
              <a:rPr lang="en-US"/>
              <a:pPr/>
              <a:t>6</a:t>
            </a:fld>
            <a:endParaRPr lang="en-US"/>
          </a:p>
        </p:txBody>
      </p:sp>
      <p:sp>
        <p:nvSpPr>
          <p:cNvPr id="235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A62674-C48D-4BE9-BDC9-50E718D22B02}" type="slidenum">
              <a:rPr lang="en-US"/>
              <a:pPr/>
              <a:t>7</a:t>
            </a:fld>
            <a:endParaRPr lang="en-US"/>
          </a:p>
        </p:txBody>
      </p:sp>
      <p:sp>
        <p:nvSpPr>
          <p:cNvPr id="348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5B6015-8BB8-4542-A313-9446519D7A99}" type="slidenum">
              <a:rPr lang="en-US"/>
              <a:pPr/>
              <a:t>8</a:t>
            </a:fld>
            <a:endParaRPr lang="en-US"/>
          </a:p>
        </p:txBody>
      </p:sp>
      <p:sp>
        <p:nvSpPr>
          <p:cNvPr id="389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Element        Year Discovered      Density (g/cm</a:t>
            </a:r>
            <a:r>
              <a:rPr lang="en-US" b="1" baseline="30000"/>
              <a:t>3</a:t>
            </a:r>
            <a:r>
              <a:rPr lang="en-US" b="1"/>
              <a:t>)</a:t>
            </a:r>
          </a:p>
          <a:p>
            <a:r>
              <a:rPr lang="en-US"/>
              <a:t>Osmium		1804			  22.59</a:t>
            </a:r>
          </a:p>
          <a:p>
            <a:r>
              <a:rPr lang="en-US"/>
              <a:t>Iridium		1804			  22.56</a:t>
            </a:r>
          </a:p>
          <a:p>
            <a:r>
              <a:rPr lang="en-US"/>
              <a:t>Platinum		1784			  21.45</a:t>
            </a:r>
          </a:p>
          <a:p>
            <a:r>
              <a:rPr lang="en-US"/>
              <a:t>Rhenium		1925			  21.01</a:t>
            </a:r>
          </a:p>
          <a:p>
            <a:r>
              <a:rPr lang="en-US"/>
              <a:t>Neptunium		1940			  20.47</a:t>
            </a:r>
          </a:p>
          <a:p>
            <a:r>
              <a:rPr lang="en-US"/>
              <a:t>Plutonium		1940			  20.26</a:t>
            </a:r>
          </a:p>
          <a:p>
            <a:r>
              <a:rPr lang="en-US"/>
              <a:t>Gold			prehistoric		  19.32</a:t>
            </a:r>
          </a:p>
          <a:p>
            <a:r>
              <a:rPr lang="en-US"/>
              <a:t>Tungsten		1783			  19.26</a:t>
            </a:r>
          </a:p>
          <a:p>
            <a:r>
              <a:rPr lang="en-US"/>
              <a:t>Uranium		1789			  19.05</a:t>
            </a:r>
          </a:p>
          <a:p>
            <a:r>
              <a:rPr lang="en-US"/>
              <a:t>Tantalum		1802			  16.67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0DDD60-BBA6-4A09-8420-974F2455ABCD}" type="slidenum">
              <a:rPr lang="en-US"/>
              <a:pPr/>
              <a:t>9</a:t>
            </a:fld>
            <a:endParaRPr lang="en-US"/>
          </a:p>
        </p:txBody>
      </p:sp>
      <p:sp>
        <p:nvSpPr>
          <p:cNvPr id="430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US"/>
              <a:t>Linus Pauling (1901 - 1994) awarded Nobel Prize in chemistry in 1954 for his 1939 text, </a:t>
            </a:r>
            <a:r>
              <a:rPr lang="en-US" i="1"/>
              <a:t>The Nature of the Chemical Bond</a:t>
            </a:r>
            <a:r>
              <a:rPr lang="en-US"/>
              <a:t>, </a:t>
            </a:r>
          </a:p>
          <a:p>
            <a:r>
              <a:rPr lang="en-US"/>
              <a:t>and also won the Nobel Peace Prize in 1962 for his fight to control nuclear weapons.</a:t>
            </a:r>
          </a:p>
          <a:p>
            <a:endParaRPr lang="en-US"/>
          </a:p>
          <a:p>
            <a:r>
              <a:rPr lang="en-US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The greater the electronegativity of an atom in a molecule, the more strongly it attracts the electrons in a covalent bond.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61823B-E50B-4507-97B1-755582774B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7A4146-23FE-41D5-BCEE-2AC8BC7506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6EC231-3379-476A-9426-D00B7ED559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BFFCB2-FB72-48CE-B7C8-CDF59932F6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061F4E-65D4-4443-BB65-5F1C7C90F7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1CA50D-25DB-4E83-A091-8673CE8A53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DE2EBD-49D4-404B-9C9E-B710FDB93C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E44B49-7CC0-4785-B99C-EDEB484639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B88B64-F07D-4AC9-A599-056B64850B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8B348D-AAC1-4C73-9159-EDF7EDBC4D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350C56-8614-4215-94BF-ACA4227F2D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D4CF03CA-D514-453E-AAC6-B52EF5F237F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4" Type="http://schemas.openxmlformats.org/officeDocument/2006/relationships/slide" Target="slid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4" Type="http://schemas.openxmlformats.org/officeDocument/2006/relationships/slide" Target="slid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6.xml"/><Relationship Id="rId4" Type="http://schemas.openxmlformats.org/officeDocument/2006/relationships/slide" Target="slid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7.xml"/><Relationship Id="rId4" Type="http://schemas.openxmlformats.org/officeDocument/2006/relationships/slide" Target="slid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8.xml"/><Relationship Id="rId4" Type="http://schemas.openxmlformats.org/officeDocument/2006/relationships/slide" Target="slid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9.xml"/><Relationship Id="rId5" Type="http://schemas.openxmlformats.org/officeDocument/2006/relationships/slide" Target="slide2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ebelements.com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../../periodic%20table.ppt" TargetMode="External"/><Relationship Id="rId5" Type="http://schemas.openxmlformats.org/officeDocument/2006/relationships/hyperlink" Target="PhysicalData.doc" TargetMode="External"/><Relationship Id="rId4" Type="http://schemas.openxmlformats.org/officeDocument/2006/relationships/hyperlink" Target="Trend.doc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.xml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3.xml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17" name="Group 221"/>
          <p:cNvGrpSpPr>
            <a:grpSpLocks/>
          </p:cNvGrpSpPr>
          <p:nvPr/>
        </p:nvGrpSpPr>
        <p:grpSpPr bwMode="auto">
          <a:xfrm>
            <a:off x="5305425" y="823913"/>
            <a:ext cx="3348038" cy="2605087"/>
            <a:chOff x="3342" y="519"/>
            <a:chExt cx="2109" cy="1641"/>
          </a:xfrm>
        </p:grpSpPr>
        <p:sp>
          <p:nvSpPr>
            <p:cNvPr id="4309" name="Rectangle 213"/>
            <p:cNvSpPr>
              <a:spLocks noChangeArrowheads="1"/>
            </p:cNvSpPr>
            <p:nvPr/>
          </p:nvSpPr>
          <p:spPr bwMode="auto">
            <a:xfrm>
              <a:off x="3345" y="519"/>
              <a:ext cx="159" cy="237"/>
            </a:xfrm>
            <a:prstGeom prst="rect">
              <a:avLst/>
            </a:prstGeom>
            <a:solidFill>
              <a:srgbClr val="99CC00">
                <a:alpha val="23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10" name="Rectangle 214"/>
            <p:cNvSpPr>
              <a:spLocks noChangeArrowheads="1"/>
            </p:cNvSpPr>
            <p:nvPr/>
          </p:nvSpPr>
          <p:spPr bwMode="auto">
            <a:xfrm>
              <a:off x="3342" y="756"/>
              <a:ext cx="327" cy="1404"/>
            </a:xfrm>
            <a:prstGeom prst="rect">
              <a:avLst/>
            </a:prstGeom>
            <a:solidFill>
              <a:srgbClr val="99CC00">
                <a:alpha val="23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11" name="Rectangle 215"/>
            <p:cNvSpPr>
              <a:spLocks noChangeArrowheads="1"/>
            </p:cNvSpPr>
            <p:nvPr/>
          </p:nvSpPr>
          <p:spPr bwMode="auto">
            <a:xfrm>
              <a:off x="5289" y="522"/>
              <a:ext cx="162" cy="231"/>
            </a:xfrm>
            <a:prstGeom prst="rect">
              <a:avLst/>
            </a:prstGeom>
            <a:solidFill>
              <a:srgbClr val="99CC00">
                <a:alpha val="23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16" name="Rectangle 220"/>
            <p:cNvSpPr>
              <a:spLocks noChangeArrowheads="1"/>
            </p:cNvSpPr>
            <p:nvPr/>
          </p:nvSpPr>
          <p:spPr bwMode="auto">
            <a:xfrm>
              <a:off x="4452" y="756"/>
              <a:ext cx="999" cy="1170"/>
            </a:xfrm>
            <a:prstGeom prst="rect">
              <a:avLst/>
            </a:prstGeom>
            <a:solidFill>
              <a:srgbClr val="99CC00">
                <a:alpha val="23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4103" name="Picture 7" descr="elisa"/>
          <p:cNvPicPr>
            <a:picLocks noChangeAspect="1" noChangeArrowheads="1"/>
          </p:cNvPicPr>
          <p:nvPr/>
        </p:nvPicPr>
        <p:blipFill>
          <a:blip r:embed="rId3" cstate="print"/>
          <a:srcRect l="3165" t="4893" r="5075"/>
          <a:stretch>
            <a:fillRect/>
          </a:stretch>
        </p:blipFill>
        <p:spPr bwMode="auto">
          <a:xfrm>
            <a:off x="523875" y="533400"/>
            <a:ext cx="4419600" cy="2962275"/>
          </a:xfrm>
          <a:prstGeom prst="rect">
            <a:avLst/>
          </a:prstGeom>
          <a:noFill/>
        </p:spPr>
      </p:pic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361950" y="5486400"/>
            <a:ext cx="8459788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r>
              <a:rPr lang="en-US" sz="1400">
                <a:ea typeface="Times New Roman" pitchFamily="18" charset="0"/>
                <a:cs typeface="Arial" charset="0"/>
              </a:rPr>
              <a:t>Instructions:  </a:t>
            </a:r>
          </a:p>
          <a:p>
            <a:pPr eaLnBrk="1" hangingPunct="1"/>
            <a:r>
              <a:rPr lang="en-US" sz="1400">
                <a:ea typeface="Times New Roman" pitchFamily="18" charset="0"/>
                <a:cs typeface="Arial" charset="0"/>
              </a:rPr>
              <a:t>In this activity, you will need to create a 3-dimensional periodic table showing a trend of the periodic table.</a:t>
            </a:r>
          </a:p>
          <a:p>
            <a:pPr eaLnBrk="1" hangingPunct="1"/>
            <a:endParaRPr lang="en-US" sz="1400">
              <a:ea typeface="Times New Roman" pitchFamily="18" charset="0"/>
              <a:cs typeface="Arial" charset="0"/>
            </a:endParaRPr>
          </a:p>
          <a:p>
            <a:r>
              <a:rPr lang="en-US" sz="1400">
                <a:ea typeface="Times New Roman" pitchFamily="18" charset="0"/>
                <a:cs typeface="Arial" charset="0"/>
              </a:rPr>
              <a:t>Examples of trends:  atomic radius, ionic radius, electronegativity, electron affinity, </a:t>
            </a:r>
          </a:p>
          <a:p>
            <a:r>
              <a:rPr lang="en-US" sz="1400">
                <a:ea typeface="Times New Roman" pitchFamily="18" charset="0"/>
                <a:cs typeface="Arial" charset="0"/>
              </a:rPr>
              <a:t>density, melting point, boiling point, atomic mass, 1</a:t>
            </a:r>
            <a:r>
              <a:rPr lang="en-US" sz="1400" baseline="30000">
                <a:ea typeface="Times New Roman" pitchFamily="18" charset="0"/>
                <a:cs typeface="Arial" charset="0"/>
              </a:rPr>
              <a:t>st</a:t>
            </a:r>
            <a:r>
              <a:rPr lang="en-US" sz="1400">
                <a:ea typeface="Times New Roman" pitchFamily="18" charset="0"/>
                <a:cs typeface="Arial" charset="0"/>
              </a:rPr>
              <a:t> ionization energy, etc…</a:t>
            </a:r>
          </a:p>
          <a:p>
            <a:endParaRPr lang="en-US" sz="1400">
              <a:ea typeface="Times New Roman" pitchFamily="18" charset="0"/>
              <a:cs typeface="Arial" charset="0"/>
            </a:endParaRPr>
          </a:p>
        </p:txBody>
      </p:sp>
      <p:grpSp>
        <p:nvGrpSpPr>
          <p:cNvPr id="4177" name="Group 81"/>
          <p:cNvGrpSpPr>
            <a:grpSpLocks/>
          </p:cNvGrpSpPr>
          <p:nvPr/>
        </p:nvGrpSpPr>
        <p:grpSpPr bwMode="auto">
          <a:xfrm>
            <a:off x="809625" y="762000"/>
            <a:ext cx="3852863" cy="2286000"/>
            <a:chOff x="609" y="480"/>
            <a:chExt cx="2427" cy="1440"/>
          </a:xfrm>
        </p:grpSpPr>
        <p:sp>
          <p:nvSpPr>
            <p:cNvPr id="4106" name="Rectangle 10"/>
            <p:cNvSpPr>
              <a:spLocks noChangeArrowheads="1"/>
            </p:cNvSpPr>
            <p:nvPr/>
          </p:nvSpPr>
          <p:spPr bwMode="auto">
            <a:xfrm>
              <a:off x="609" y="480"/>
              <a:ext cx="192" cy="1440"/>
            </a:xfrm>
            <a:prstGeom prst="rect">
              <a:avLst/>
            </a:prstGeom>
            <a:solidFill>
              <a:srgbClr val="99CC00">
                <a:alpha val="23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7" name="Rectangle 11"/>
            <p:cNvSpPr>
              <a:spLocks noChangeArrowheads="1"/>
            </p:cNvSpPr>
            <p:nvPr/>
          </p:nvSpPr>
          <p:spPr bwMode="auto">
            <a:xfrm>
              <a:off x="801" y="672"/>
              <a:ext cx="192" cy="1248"/>
            </a:xfrm>
            <a:prstGeom prst="rect">
              <a:avLst/>
            </a:prstGeom>
            <a:solidFill>
              <a:srgbClr val="99CC00">
                <a:alpha val="23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8" name="Rectangle 12"/>
            <p:cNvSpPr>
              <a:spLocks noChangeArrowheads="1"/>
            </p:cNvSpPr>
            <p:nvPr/>
          </p:nvSpPr>
          <p:spPr bwMode="auto">
            <a:xfrm>
              <a:off x="2817" y="480"/>
              <a:ext cx="219" cy="1227"/>
            </a:xfrm>
            <a:prstGeom prst="rect">
              <a:avLst/>
            </a:prstGeom>
            <a:solidFill>
              <a:srgbClr val="99CC00">
                <a:alpha val="23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9" name="Rectangle 13"/>
            <p:cNvSpPr>
              <a:spLocks noChangeArrowheads="1"/>
            </p:cNvSpPr>
            <p:nvPr/>
          </p:nvSpPr>
          <p:spPr bwMode="auto">
            <a:xfrm>
              <a:off x="2622" y="672"/>
              <a:ext cx="192" cy="1035"/>
            </a:xfrm>
            <a:prstGeom prst="rect">
              <a:avLst/>
            </a:prstGeom>
            <a:solidFill>
              <a:srgbClr val="99CC00">
                <a:alpha val="23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0" name="Rectangle 14"/>
            <p:cNvSpPr>
              <a:spLocks noChangeArrowheads="1"/>
            </p:cNvSpPr>
            <p:nvPr/>
          </p:nvSpPr>
          <p:spPr bwMode="auto">
            <a:xfrm>
              <a:off x="2430" y="672"/>
              <a:ext cx="192" cy="1032"/>
            </a:xfrm>
            <a:prstGeom prst="rect">
              <a:avLst/>
            </a:prstGeom>
            <a:solidFill>
              <a:srgbClr val="99CC00">
                <a:alpha val="23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1" name="Rectangle 15"/>
            <p:cNvSpPr>
              <a:spLocks noChangeArrowheads="1"/>
            </p:cNvSpPr>
            <p:nvPr/>
          </p:nvSpPr>
          <p:spPr bwMode="auto">
            <a:xfrm>
              <a:off x="2238" y="672"/>
              <a:ext cx="192" cy="1032"/>
            </a:xfrm>
            <a:prstGeom prst="rect">
              <a:avLst/>
            </a:prstGeom>
            <a:solidFill>
              <a:srgbClr val="99CC00">
                <a:alpha val="23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2" name="Rectangle 16"/>
            <p:cNvSpPr>
              <a:spLocks noChangeArrowheads="1"/>
            </p:cNvSpPr>
            <p:nvPr/>
          </p:nvSpPr>
          <p:spPr bwMode="auto">
            <a:xfrm>
              <a:off x="2016" y="672"/>
              <a:ext cx="222" cy="1032"/>
            </a:xfrm>
            <a:prstGeom prst="rect">
              <a:avLst/>
            </a:prstGeom>
            <a:solidFill>
              <a:srgbClr val="99CC00">
                <a:alpha val="23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3" name="Rectangle 17"/>
            <p:cNvSpPr>
              <a:spLocks noChangeArrowheads="1"/>
            </p:cNvSpPr>
            <p:nvPr/>
          </p:nvSpPr>
          <p:spPr bwMode="auto">
            <a:xfrm>
              <a:off x="1821" y="672"/>
              <a:ext cx="192" cy="1032"/>
            </a:xfrm>
            <a:prstGeom prst="rect">
              <a:avLst/>
            </a:prstGeom>
            <a:solidFill>
              <a:srgbClr val="99CC00">
                <a:alpha val="23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15" name="Rectangle 19"/>
          <p:cNvSpPr>
            <a:spLocks noChangeArrowheads="1"/>
          </p:cNvSpPr>
          <p:nvPr/>
        </p:nvSpPr>
        <p:spPr bwMode="auto">
          <a:xfrm>
            <a:off x="381000" y="3733800"/>
            <a:ext cx="8382000" cy="1520825"/>
          </a:xfrm>
          <a:prstGeom prst="rect">
            <a:avLst/>
          </a:prstGeom>
          <a:noFill/>
          <a:ln w="57150" cmpd="thickThin">
            <a:solidFill>
              <a:srgbClr val="99CC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000" b="1">
                <a:ea typeface="Times New Roman" pitchFamily="18" charset="0"/>
                <a:cs typeface="Arial" charset="0"/>
              </a:rPr>
              <a:t>    1                          2                                                 7                        8                         9                       10                      11                      12</a:t>
            </a:r>
          </a:p>
          <a:p>
            <a:endParaRPr lang="en-US" sz="1000" b="1">
              <a:ea typeface="Times New Roman" pitchFamily="18" charset="0"/>
              <a:cs typeface="Arial" charset="0"/>
            </a:endParaRPr>
          </a:p>
          <a:p>
            <a:r>
              <a:rPr lang="en-US" sz="1000">
                <a:ea typeface="Times New Roman" pitchFamily="18" charset="0"/>
                <a:cs typeface="Arial" charset="0"/>
              </a:rPr>
              <a:t>Hydrogen								Helium</a:t>
            </a:r>
          </a:p>
          <a:p>
            <a:r>
              <a:rPr lang="en-US" sz="1000">
                <a:ea typeface="Times New Roman" pitchFamily="18" charset="0"/>
                <a:cs typeface="Arial" charset="0"/>
              </a:rPr>
              <a:t>Lithium	Beryllium           		Boron	Carbon	Nitrogen	Oxygen	Fluorine	Neon</a:t>
            </a:r>
          </a:p>
          <a:p>
            <a:r>
              <a:rPr lang="en-US" sz="1000">
                <a:ea typeface="Times New Roman" pitchFamily="18" charset="0"/>
                <a:cs typeface="Arial" charset="0"/>
              </a:rPr>
              <a:t>Sodium	Magnesium      		Aluminum	Silicon	Phosphorous	Sulfur	Chlorine	Argon</a:t>
            </a:r>
          </a:p>
          <a:p>
            <a:r>
              <a:rPr lang="en-US" sz="1000">
                <a:ea typeface="Times New Roman" pitchFamily="18" charset="0"/>
                <a:cs typeface="Arial" charset="0"/>
              </a:rPr>
              <a:t>Potassium	Calcium		Gallium	Germanium	Arsenic	Selenium	Bromine	Krypton</a:t>
            </a:r>
          </a:p>
          <a:p>
            <a:r>
              <a:rPr lang="en-US" sz="1000">
                <a:ea typeface="Times New Roman" pitchFamily="18" charset="0"/>
                <a:cs typeface="Arial" charset="0"/>
              </a:rPr>
              <a:t>Rubidium	Strontium		Indium	Tin	Antimony	Tellurium	Iodine	Xenon</a:t>
            </a:r>
          </a:p>
          <a:p>
            <a:r>
              <a:rPr lang="en-US" sz="1000">
                <a:ea typeface="Times New Roman" pitchFamily="18" charset="0"/>
                <a:cs typeface="Arial" charset="0"/>
              </a:rPr>
              <a:t>Cesium	Barium		Thallium	Lead	Bismuth	Polonium	Astatine	Radon</a:t>
            </a:r>
          </a:p>
          <a:p>
            <a:r>
              <a:rPr lang="en-US" sz="1000">
                <a:ea typeface="Times New Roman" pitchFamily="18" charset="0"/>
                <a:cs typeface="Arial" charset="0"/>
              </a:rPr>
              <a:t>Francium	Radium</a:t>
            </a:r>
          </a:p>
        </p:txBody>
      </p:sp>
      <p:grpSp>
        <p:nvGrpSpPr>
          <p:cNvPr id="4176" name="Group 80"/>
          <p:cNvGrpSpPr>
            <a:grpSpLocks/>
          </p:cNvGrpSpPr>
          <p:nvPr/>
        </p:nvGrpSpPr>
        <p:grpSpPr bwMode="auto">
          <a:xfrm>
            <a:off x="835025" y="801688"/>
            <a:ext cx="3811588" cy="2193925"/>
            <a:chOff x="637" y="502"/>
            <a:chExt cx="2401" cy="1382"/>
          </a:xfrm>
        </p:grpSpPr>
        <p:sp>
          <p:nvSpPr>
            <p:cNvPr id="4117" name="Text Box 21"/>
            <p:cNvSpPr txBox="1">
              <a:spLocks noChangeArrowheads="1"/>
            </p:cNvSpPr>
            <p:nvPr/>
          </p:nvSpPr>
          <p:spPr bwMode="auto">
            <a:xfrm>
              <a:off x="644" y="502"/>
              <a:ext cx="17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H</a:t>
              </a:r>
            </a:p>
          </p:txBody>
        </p:sp>
        <p:sp>
          <p:nvSpPr>
            <p:cNvPr id="4118" name="Text Box 22"/>
            <p:cNvSpPr txBox="1">
              <a:spLocks noChangeArrowheads="1"/>
            </p:cNvSpPr>
            <p:nvPr/>
          </p:nvSpPr>
          <p:spPr bwMode="auto">
            <a:xfrm>
              <a:off x="643" y="715"/>
              <a:ext cx="18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Li</a:t>
              </a:r>
            </a:p>
          </p:txBody>
        </p:sp>
        <p:sp>
          <p:nvSpPr>
            <p:cNvPr id="4119" name="Text Box 23"/>
            <p:cNvSpPr txBox="1">
              <a:spLocks noChangeArrowheads="1"/>
            </p:cNvSpPr>
            <p:nvPr/>
          </p:nvSpPr>
          <p:spPr bwMode="auto">
            <a:xfrm>
              <a:off x="641" y="912"/>
              <a:ext cx="21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Na</a:t>
              </a:r>
            </a:p>
          </p:txBody>
        </p:sp>
        <p:sp>
          <p:nvSpPr>
            <p:cNvPr id="4120" name="Text Box 24"/>
            <p:cNvSpPr txBox="1">
              <a:spLocks noChangeArrowheads="1"/>
            </p:cNvSpPr>
            <p:nvPr/>
          </p:nvSpPr>
          <p:spPr bwMode="auto">
            <a:xfrm>
              <a:off x="644" y="1114"/>
              <a:ext cx="17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K</a:t>
              </a:r>
            </a:p>
          </p:txBody>
        </p:sp>
        <p:sp>
          <p:nvSpPr>
            <p:cNvPr id="4121" name="Text Box 25"/>
            <p:cNvSpPr txBox="1">
              <a:spLocks noChangeArrowheads="1"/>
            </p:cNvSpPr>
            <p:nvPr/>
          </p:nvSpPr>
          <p:spPr bwMode="auto">
            <a:xfrm>
              <a:off x="637" y="1324"/>
              <a:ext cx="22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Rb</a:t>
              </a:r>
            </a:p>
          </p:txBody>
        </p:sp>
        <p:sp>
          <p:nvSpPr>
            <p:cNvPr id="4122" name="Text Box 26"/>
            <p:cNvSpPr txBox="1">
              <a:spLocks noChangeArrowheads="1"/>
            </p:cNvSpPr>
            <p:nvPr/>
          </p:nvSpPr>
          <p:spPr bwMode="auto">
            <a:xfrm>
              <a:off x="828" y="714"/>
              <a:ext cx="21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Be</a:t>
              </a:r>
            </a:p>
          </p:txBody>
        </p:sp>
        <p:sp>
          <p:nvSpPr>
            <p:cNvPr id="4123" name="Text Box 27"/>
            <p:cNvSpPr txBox="1">
              <a:spLocks noChangeArrowheads="1"/>
            </p:cNvSpPr>
            <p:nvPr/>
          </p:nvSpPr>
          <p:spPr bwMode="auto">
            <a:xfrm>
              <a:off x="825" y="914"/>
              <a:ext cx="23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Mg</a:t>
              </a:r>
            </a:p>
          </p:txBody>
        </p:sp>
        <p:sp>
          <p:nvSpPr>
            <p:cNvPr id="4124" name="Text Box 28"/>
            <p:cNvSpPr txBox="1">
              <a:spLocks noChangeArrowheads="1"/>
            </p:cNvSpPr>
            <p:nvPr/>
          </p:nvSpPr>
          <p:spPr bwMode="auto">
            <a:xfrm>
              <a:off x="829" y="1120"/>
              <a:ext cx="21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Ca</a:t>
              </a:r>
            </a:p>
          </p:txBody>
        </p:sp>
        <p:sp>
          <p:nvSpPr>
            <p:cNvPr id="4125" name="Text Box 29"/>
            <p:cNvSpPr txBox="1">
              <a:spLocks noChangeArrowheads="1"/>
            </p:cNvSpPr>
            <p:nvPr/>
          </p:nvSpPr>
          <p:spPr bwMode="auto">
            <a:xfrm>
              <a:off x="837" y="1325"/>
              <a:ext cx="20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Sr</a:t>
              </a:r>
            </a:p>
          </p:txBody>
        </p:sp>
        <p:sp>
          <p:nvSpPr>
            <p:cNvPr id="4126" name="Text Box 30"/>
            <p:cNvSpPr txBox="1">
              <a:spLocks noChangeArrowheads="1"/>
            </p:cNvSpPr>
            <p:nvPr/>
          </p:nvSpPr>
          <p:spPr bwMode="auto">
            <a:xfrm>
              <a:off x="639" y="1528"/>
              <a:ext cx="21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Cs</a:t>
              </a:r>
            </a:p>
          </p:txBody>
        </p:sp>
        <p:sp>
          <p:nvSpPr>
            <p:cNvPr id="4127" name="Text Box 31"/>
            <p:cNvSpPr txBox="1">
              <a:spLocks noChangeArrowheads="1"/>
            </p:cNvSpPr>
            <p:nvPr/>
          </p:nvSpPr>
          <p:spPr bwMode="auto">
            <a:xfrm>
              <a:off x="832" y="1526"/>
              <a:ext cx="21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Ba</a:t>
              </a:r>
            </a:p>
          </p:txBody>
        </p:sp>
        <p:sp>
          <p:nvSpPr>
            <p:cNvPr id="4128" name="Text Box 32"/>
            <p:cNvSpPr txBox="1">
              <a:spLocks noChangeArrowheads="1"/>
            </p:cNvSpPr>
            <p:nvPr/>
          </p:nvSpPr>
          <p:spPr bwMode="auto">
            <a:xfrm>
              <a:off x="832" y="1730"/>
              <a:ext cx="21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Ra</a:t>
              </a:r>
            </a:p>
          </p:txBody>
        </p:sp>
        <p:sp>
          <p:nvSpPr>
            <p:cNvPr id="4129" name="Text Box 33"/>
            <p:cNvSpPr txBox="1">
              <a:spLocks noChangeArrowheads="1"/>
            </p:cNvSpPr>
            <p:nvPr/>
          </p:nvSpPr>
          <p:spPr bwMode="auto">
            <a:xfrm>
              <a:off x="646" y="1728"/>
              <a:ext cx="19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Fr</a:t>
              </a:r>
            </a:p>
          </p:txBody>
        </p:sp>
        <p:sp>
          <p:nvSpPr>
            <p:cNvPr id="4139" name="Text Box 43"/>
            <p:cNvSpPr txBox="1">
              <a:spLocks noChangeArrowheads="1"/>
            </p:cNvSpPr>
            <p:nvPr/>
          </p:nvSpPr>
          <p:spPr bwMode="auto">
            <a:xfrm>
              <a:off x="2239" y="709"/>
              <a:ext cx="17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N</a:t>
              </a:r>
            </a:p>
          </p:txBody>
        </p:sp>
        <p:sp>
          <p:nvSpPr>
            <p:cNvPr id="4140" name="Text Box 44"/>
            <p:cNvSpPr txBox="1">
              <a:spLocks noChangeArrowheads="1"/>
            </p:cNvSpPr>
            <p:nvPr/>
          </p:nvSpPr>
          <p:spPr bwMode="auto">
            <a:xfrm>
              <a:off x="2246" y="909"/>
              <a:ext cx="16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P</a:t>
              </a:r>
            </a:p>
          </p:txBody>
        </p:sp>
        <p:sp>
          <p:nvSpPr>
            <p:cNvPr id="4141" name="Text Box 45"/>
            <p:cNvSpPr txBox="1">
              <a:spLocks noChangeArrowheads="1"/>
            </p:cNvSpPr>
            <p:nvPr/>
          </p:nvSpPr>
          <p:spPr bwMode="auto">
            <a:xfrm>
              <a:off x="2225" y="1114"/>
              <a:ext cx="21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As</a:t>
              </a:r>
            </a:p>
          </p:txBody>
        </p:sp>
        <p:sp>
          <p:nvSpPr>
            <p:cNvPr id="4142" name="Text Box 46"/>
            <p:cNvSpPr txBox="1">
              <a:spLocks noChangeArrowheads="1"/>
            </p:cNvSpPr>
            <p:nvPr/>
          </p:nvSpPr>
          <p:spPr bwMode="auto">
            <a:xfrm>
              <a:off x="2224" y="1318"/>
              <a:ext cx="21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Sb</a:t>
              </a:r>
            </a:p>
          </p:txBody>
        </p:sp>
        <p:sp>
          <p:nvSpPr>
            <p:cNvPr id="4143" name="Text Box 47"/>
            <p:cNvSpPr txBox="1">
              <a:spLocks noChangeArrowheads="1"/>
            </p:cNvSpPr>
            <p:nvPr/>
          </p:nvSpPr>
          <p:spPr bwMode="auto">
            <a:xfrm>
              <a:off x="2436" y="708"/>
              <a:ext cx="17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O</a:t>
              </a:r>
            </a:p>
          </p:txBody>
        </p:sp>
        <p:sp>
          <p:nvSpPr>
            <p:cNvPr id="4144" name="Text Box 48"/>
            <p:cNvSpPr txBox="1">
              <a:spLocks noChangeArrowheads="1"/>
            </p:cNvSpPr>
            <p:nvPr/>
          </p:nvSpPr>
          <p:spPr bwMode="auto">
            <a:xfrm>
              <a:off x="2436" y="908"/>
              <a:ext cx="16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S</a:t>
              </a:r>
            </a:p>
          </p:txBody>
        </p:sp>
        <p:sp>
          <p:nvSpPr>
            <p:cNvPr id="4145" name="Text Box 49"/>
            <p:cNvSpPr txBox="1">
              <a:spLocks noChangeArrowheads="1"/>
            </p:cNvSpPr>
            <p:nvPr/>
          </p:nvSpPr>
          <p:spPr bwMode="auto">
            <a:xfrm>
              <a:off x="2419" y="1114"/>
              <a:ext cx="21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Se</a:t>
              </a:r>
            </a:p>
          </p:txBody>
        </p:sp>
        <p:sp>
          <p:nvSpPr>
            <p:cNvPr id="4146" name="Text Box 50"/>
            <p:cNvSpPr txBox="1">
              <a:spLocks noChangeArrowheads="1"/>
            </p:cNvSpPr>
            <p:nvPr/>
          </p:nvSpPr>
          <p:spPr bwMode="auto">
            <a:xfrm>
              <a:off x="2421" y="1319"/>
              <a:ext cx="20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Te</a:t>
              </a:r>
            </a:p>
          </p:txBody>
        </p:sp>
        <p:sp>
          <p:nvSpPr>
            <p:cNvPr id="4147" name="Text Box 51"/>
            <p:cNvSpPr txBox="1">
              <a:spLocks noChangeArrowheads="1"/>
            </p:cNvSpPr>
            <p:nvPr/>
          </p:nvSpPr>
          <p:spPr bwMode="auto">
            <a:xfrm>
              <a:off x="2238" y="1525"/>
              <a:ext cx="19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Bi</a:t>
              </a:r>
            </a:p>
          </p:txBody>
        </p:sp>
        <p:sp>
          <p:nvSpPr>
            <p:cNvPr id="4148" name="Text Box 52"/>
            <p:cNvSpPr txBox="1">
              <a:spLocks noChangeArrowheads="1"/>
            </p:cNvSpPr>
            <p:nvPr/>
          </p:nvSpPr>
          <p:spPr bwMode="auto">
            <a:xfrm>
              <a:off x="2422" y="1523"/>
              <a:ext cx="21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Po</a:t>
              </a:r>
            </a:p>
          </p:txBody>
        </p:sp>
        <p:sp>
          <p:nvSpPr>
            <p:cNvPr id="4151" name="Text Box 55"/>
            <p:cNvSpPr txBox="1">
              <a:spLocks noChangeArrowheads="1"/>
            </p:cNvSpPr>
            <p:nvPr/>
          </p:nvSpPr>
          <p:spPr bwMode="auto">
            <a:xfrm>
              <a:off x="2635" y="712"/>
              <a:ext cx="16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F</a:t>
              </a:r>
            </a:p>
          </p:txBody>
        </p:sp>
        <p:sp>
          <p:nvSpPr>
            <p:cNvPr id="4152" name="Text Box 56"/>
            <p:cNvSpPr txBox="1">
              <a:spLocks noChangeArrowheads="1"/>
            </p:cNvSpPr>
            <p:nvPr/>
          </p:nvSpPr>
          <p:spPr bwMode="auto">
            <a:xfrm>
              <a:off x="2624" y="909"/>
              <a:ext cx="19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Cl</a:t>
              </a:r>
            </a:p>
          </p:txBody>
        </p:sp>
        <p:sp>
          <p:nvSpPr>
            <p:cNvPr id="4153" name="Text Box 57"/>
            <p:cNvSpPr txBox="1">
              <a:spLocks noChangeArrowheads="1"/>
            </p:cNvSpPr>
            <p:nvPr/>
          </p:nvSpPr>
          <p:spPr bwMode="auto">
            <a:xfrm>
              <a:off x="2627" y="1111"/>
              <a:ext cx="20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Br</a:t>
              </a:r>
            </a:p>
          </p:txBody>
        </p:sp>
        <p:sp>
          <p:nvSpPr>
            <p:cNvPr id="4154" name="Text Box 58"/>
            <p:cNvSpPr txBox="1">
              <a:spLocks noChangeArrowheads="1"/>
            </p:cNvSpPr>
            <p:nvPr/>
          </p:nvSpPr>
          <p:spPr bwMode="auto">
            <a:xfrm>
              <a:off x="2647" y="1321"/>
              <a:ext cx="13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I</a:t>
              </a:r>
            </a:p>
          </p:txBody>
        </p:sp>
        <p:sp>
          <p:nvSpPr>
            <p:cNvPr id="4155" name="Text Box 59"/>
            <p:cNvSpPr txBox="1">
              <a:spLocks noChangeArrowheads="1"/>
            </p:cNvSpPr>
            <p:nvPr/>
          </p:nvSpPr>
          <p:spPr bwMode="auto">
            <a:xfrm>
              <a:off x="2814" y="711"/>
              <a:ext cx="21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Ne</a:t>
              </a:r>
            </a:p>
          </p:txBody>
        </p:sp>
        <p:sp>
          <p:nvSpPr>
            <p:cNvPr id="4156" name="Text Box 60"/>
            <p:cNvSpPr txBox="1">
              <a:spLocks noChangeArrowheads="1"/>
            </p:cNvSpPr>
            <p:nvPr/>
          </p:nvSpPr>
          <p:spPr bwMode="auto">
            <a:xfrm>
              <a:off x="2826" y="911"/>
              <a:ext cx="20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Ar</a:t>
              </a:r>
            </a:p>
          </p:txBody>
        </p:sp>
        <p:sp>
          <p:nvSpPr>
            <p:cNvPr id="4157" name="Text Box 61"/>
            <p:cNvSpPr txBox="1">
              <a:spLocks noChangeArrowheads="1"/>
            </p:cNvSpPr>
            <p:nvPr/>
          </p:nvSpPr>
          <p:spPr bwMode="auto">
            <a:xfrm>
              <a:off x="2827" y="1117"/>
              <a:ext cx="20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Kr</a:t>
              </a:r>
            </a:p>
          </p:txBody>
        </p:sp>
        <p:sp>
          <p:nvSpPr>
            <p:cNvPr id="4158" name="Text Box 62"/>
            <p:cNvSpPr txBox="1">
              <a:spLocks noChangeArrowheads="1"/>
            </p:cNvSpPr>
            <p:nvPr/>
          </p:nvSpPr>
          <p:spPr bwMode="auto">
            <a:xfrm>
              <a:off x="2817" y="1322"/>
              <a:ext cx="21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Xe</a:t>
              </a:r>
            </a:p>
          </p:txBody>
        </p:sp>
        <p:sp>
          <p:nvSpPr>
            <p:cNvPr id="4159" name="Text Box 63"/>
            <p:cNvSpPr txBox="1">
              <a:spLocks noChangeArrowheads="1"/>
            </p:cNvSpPr>
            <p:nvPr/>
          </p:nvSpPr>
          <p:spPr bwMode="auto">
            <a:xfrm>
              <a:off x="2631" y="1525"/>
              <a:ext cx="20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At</a:t>
              </a:r>
            </a:p>
          </p:txBody>
        </p:sp>
        <p:sp>
          <p:nvSpPr>
            <p:cNvPr id="4160" name="Text Box 64"/>
            <p:cNvSpPr txBox="1">
              <a:spLocks noChangeArrowheads="1"/>
            </p:cNvSpPr>
            <p:nvPr/>
          </p:nvSpPr>
          <p:spPr bwMode="auto">
            <a:xfrm>
              <a:off x="2815" y="1523"/>
              <a:ext cx="22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Rn</a:t>
              </a:r>
            </a:p>
          </p:txBody>
        </p:sp>
        <p:sp>
          <p:nvSpPr>
            <p:cNvPr id="4163" name="Text Box 67"/>
            <p:cNvSpPr txBox="1">
              <a:spLocks noChangeArrowheads="1"/>
            </p:cNvSpPr>
            <p:nvPr/>
          </p:nvSpPr>
          <p:spPr bwMode="auto">
            <a:xfrm>
              <a:off x="1843" y="709"/>
              <a:ext cx="17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B</a:t>
              </a:r>
            </a:p>
          </p:txBody>
        </p:sp>
        <p:sp>
          <p:nvSpPr>
            <p:cNvPr id="4164" name="Text Box 68"/>
            <p:cNvSpPr txBox="1">
              <a:spLocks noChangeArrowheads="1"/>
            </p:cNvSpPr>
            <p:nvPr/>
          </p:nvSpPr>
          <p:spPr bwMode="auto">
            <a:xfrm>
              <a:off x="1841" y="912"/>
              <a:ext cx="19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Al</a:t>
              </a:r>
            </a:p>
          </p:txBody>
        </p:sp>
        <p:sp>
          <p:nvSpPr>
            <p:cNvPr id="4165" name="Text Box 69"/>
            <p:cNvSpPr txBox="1">
              <a:spLocks noChangeArrowheads="1"/>
            </p:cNvSpPr>
            <p:nvPr/>
          </p:nvSpPr>
          <p:spPr bwMode="auto">
            <a:xfrm>
              <a:off x="1829" y="1117"/>
              <a:ext cx="22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Ga</a:t>
              </a:r>
            </a:p>
          </p:txBody>
        </p:sp>
        <p:sp>
          <p:nvSpPr>
            <p:cNvPr id="4166" name="Text Box 70"/>
            <p:cNvSpPr txBox="1">
              <a:spLocks noChangeArrowheads="1"/>
            </p:cNvSpPr>
            <p:nvPr/>
          </p:nvSpPr>
          <p:spPr bwMode="auto">
            <a:xfrm>
              <a:off x="1843" y="1318"/>
              <a:ext cx="18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In</a:t>
              </a:r>
            </a:p>
          </p:txBody>
        </p:sp>
        <p:sp>
          <p:nvSpPr>
            <p:cNvPr id="4167" name="Text Box 71"/>
            <p:cNvSpPr txBox="1">
              <a:spLocks noChangeArrowheads="1"/>
            </p:cNvSpPr>
            <p:nvPr/>
          </p:nvSpPr>
          <p:spPr bwMode="auto">
            <a:xfrm>
              <a:off x="2043" y="708"/>
              <a:ext cx="17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C</a:t>
              </a:r>
            </a:p>
          </p:txBody>
        </p:sp>
        <p:sp>
          <p:nvSpPr>
            <p:cNvPr id="4168" name="Text Box 72"/>
            <p:cNvSpPr txBox="1">
              <a:spLocks noChangeArrowheads="1"/>
            </p:cNvSpPr>
            <p:nvPr/>
          </p:nvSpPr>
          <p:spPr bwMode="auto">
            <a:xfrm>
              <a:off x="2040" y="914"/>
              <a:ext cx="19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Si</a:t>
              </a:r>
            </a:p>
          </p:txBody>
        </p:sp>
        <p:sp>
          <p:nvSpPr>
            <p:cNvPr id="4169" name="Text Box 73"/>
            <p:cNvSpPr txBox="1">
              <a:spLocks noChangeArrowheads="1"/>
            </p:cNvSpPr>
            <p:nvPr/>
          </p:nvSpPr>
          <p:spPr bwMode="auto">
            <a:xfrm>
              <a:off x="2026" y="1117"/>
              <a:ext cx="22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Ge</a:t>
              </a:r>
            </a:p>
          </p:txBody>
        </p:sp>
        <p:sp>
          <p:nvSpPr>
            <p:cNvPr id="4170" name="Text Box 74"/>
            <p:cNvSpPr txBox="1">
              <a:spLocks noChangeArrowheads="1"/>
            </p:cNvSpPr>
            <p:nvPr/>
          </p:nvSpPr>
          <p:spPr bwMode="auto">
            <a:xfrm>
              <a:off x="2031" y="1319"/>
              <a:ext cx="21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Sn</a:t>
              </a:r>
            </a:p>
          </p:txBody>
        </p:sp>
        <p:sp>
          <p:nvSpPr>
            <p:cNvPr id="4171" name="Text Box 75"/>
            <p:cNvSpPr txBox="1">
              <a:spLocks noChangeArrowheads="1"/>
            </p:cNvSpPr>
            <p:nvPr/>
          </p:nvSpPr>
          <p:spPr bwMode="auto">
            <a:xfrm>
              <a:off x="1836" y="1522"/>
              <a:ext cx="21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Th</a:t>
              </a:r>
            </a:p>
          </p:txBody>
        </p:sp>
        <p:sp>
          <p:nvSpPr>
            <p:cNvPr id="4172" name="Text Box 76"/>
            <p:cNvSpPr txBox="1">
              <a:spLocks noChangeArrowheads="1"/>
            </p:cNvSpPr>
            <p:nvPr/>
          </p:nvSpPr>
          <p:spPr bwMode="auto">
            <a:xfrm>
              <a:off x="2029" y="1523"/>
              <a:ext cx="21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Pb</a:t>
              </a:r>
            </a:p>
          </p:txBody>
        </p:sp>
        <p:sp>
          <p:nvSpPr>
            <p:cNvPr id="4175" name="Text Box 79"/>
            <p:cNvSpPr txBox="1">
              <a:spLocks noChangeArrowheads="1"/>
            </p:cNvSpPr>
            <p:nvPr/>
          </p:nvSpPr>
          <p:spPr bwMode="auto">
            <a:xfrm>
              <a:off x="2814" y="507"/>
              <a:ext cx="21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He</a:t>
              </a:r>
            </a:p>
          </p:txBody>
        </p:sp>
      </p:grpSp>
      <p:grpSp>
        <p:nvGrpSpPr>
          <p:cNvPr id="4307" name="Group 211"/>
          <p:cNvGrpSpPr>
            <a:grpSpLocks/>
          </p:cNvGrpSpPr>
          <p:nvPr/>
        </p:nvGrpSpPr>
        <p:grpSpPr bwMode="auto">
          <a:xfrm>
            <a:off x="5303838" y="560388"/>
            <a:ext cx="3382962" cy="2930525"/>
            <a:chOff x="3443" y="353"/>
            <a:chExt cx="2131" cy="1846"/>
          </a:xfrm>
        </p:grpSpPr>
        <p:sp>
          <p:nvSpPr>
            <p:cNvPr id="4178" name="Rectangle 82"/>
            <p:cNvSpPr>
              <a:spLocks noChangeArrowheads="1"/>
            </p:cNvSpPr>
            <p:nvPr/>
          </p:nvSpPr>
          <p:spPr bwMode="auto">
            <a:xfrm>
              <a:off x="3946" y="1226"/>
              <a:ext cx="168" cy="2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9" name="Rectangle 83"/>
            <p:cNvSpPr>
              <a:spLocks noChangeArrowheads="1"/>
            </p:cNvSpPr>
            <p:nvPr/>
          </p:nvSpPr>
          <p:spPr bwMode="auto">
            <a:xfrm>
              <a:off x="3946" y="1226"/>
              <a:ext cx="168" cy="2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900" baseline="30000"/>
            </a:p>
          </p:txBody>
        </p:sp>
        <p:sp>
          <p:nvSpPr>
            <p:cNvPr id="4180" name="Rectangle 84"/>
            <p:cNvSpPr>
              <a:spLocks noChangeArrowheads="1"/>
            </p:cNvSpPr>
            <p:nvPr/>
          </p:nvSpPr>
          <p:spPr bwMode="auto">
            <a:xfrm>
              <a:off x="4718" y="756"/>
              <a:ext cx="168" cy="2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1" name="Rectangle 85"/>
            <p:cNvSpPr>
              <a:spLocks noChangeArrowheads="1"/>
            </p:cNvSpPr>
            <p:nvPr/>
          </p:nvSpPr>
          <p:spPr bwMode="auto">
            <a:xfrm>
              <a:off x="4550" y="756"/>
              <a:ext cx="168" cy="2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2" name="Rectangle 86"/>
            <p:cNvSpPr>
              <a:spLocks noChangeArrowheads="1"/>
            </p:cNvSpPr>
            <p:nvPr/>
          </p:nvSpPr>
          <p:spPr bwMode="auto">
            <a:xfrm>
              <a:off x="3443" y="521"/>
              <a:ext cx="167" cy="2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900" b="1"/>
                <a:t>H</a:t>
              </a:r>
            </a:p>
            <a:p>
              <a:pPr algn="ctr"/>
              <a:r>
                <a:rPr lang="en-US" sz="900"/>
                <a:t>1</a:t>
              </a:r>
            </a:p>
          </p:txBody>
        </p:sp>
        <p:sp>
          <p:nvSpPr>
            <p:cNvPr id="4183" name="Rectangle 87"/>
            <p:cNvSpPr>
              <a:spLocks noChangeArrowheads="1"/>
            </p:cNvSpPr>
            <p:nvPr/>
          </p:nvSpPr>
          <p:spPr bwMode="auto">
            <a:xfrm>
              <a:off x="4550" y="991"/>
              <a:ext cx="168" cy="2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4" name="Rectangle 88"/>
            <p:cNvSpPr>
              <a:spLocks noChangeArrowheads="1"/>
            </p:cNvSpPr>
            <p:nvPr/>
          </p:nvSpPr>
          <p:spPr bwMode="auto">
            <a:xfrm>
              <a:off x="4718" y="991"/>
              <a:ext cx="168" cy="2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5" name="Rectangle 89"/>
            <p:cNvSpPr>
              <a:spLocks noChangeArrowheads="1"/>
            </p:cNvSpPr>
            <p:nvPr/>
          </p:nvSpPr>
          <p:spPr bwMode="auto">
            <a:xfrm>
              <a:off x="3778" y="1226"/>
              <a:ext cx="168" cy="2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6" name="Rectangle 90"/>
            <p:cNvSpPr>
              <a:spLocks noChangeArrowheads="1"/>
            </p:cNvSpPr>
            <p:nvPr/>
          </p:nvSpPr>
          <p:spPr bwMode="auto">
            <a:xfrm>
              <a:off x="4550" y="1226"/>
              <a:ext cx="168" cy="2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7" name="Rectangle 91"/>
            <p:cNvSpPr>
              <a:spLocks noChangeArrowheads="1"/>
            </p:cNvSpPr>
            <p:nvPr/>
          </p:nvSpPr>
          <p:spPr bwMode="auto">
            <a:xfrm>
              <a:off x="4718" y="1226"/>
              <a:ext cx="168" cy="2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8" name="Rectangle 92"/>
            <p:cNvSpPr>
              <a:spLocks noChangeArrowheads="1"/>
            </p:cNvSpPr>
            <p:nvPr/>
          </p:nvSpPr>
          <p:spPr bwMode="auto">
            <a:xfrm>
              <a:off x="3778" y="1461"/>
              <a:ext cx="168" cy="2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9" name="Rectangle 93"/>
            <p:cNvSpPr>
              <a:spLocks noChangeArrowheads="1"/>
            </p:cNvSpPr>
            <p:nvPr/>
          </p:nvSpPr>
          <p:spPr bwMode="auto">
            <a:xfrm>
              <a:off x="4550" y="1461"/>
              <a:ext cx="168" cy="2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0" name="Rectangle 94"/>
            <p:cNvSpPr>
              <a:spLocks noChangeArrowheads="1"/>
            </p:cNvSpPr>
            <p:nvPr/>
          </p:nvSpPr>
          <p:spPr bwMode="auto">
            <a:xfrm>
              <a:off x="4718" y="1461"/>
              <a:ext cx="168" cy="2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1" name="Rectangle 95"/>
            <p:cNvSpPr>
              <a:spLocks noChangeArrowheads="1"/>
            </p:cNvSpPr>
            <p:nvPr/>
          </p:nvSpPr>
          <p:spPr bwMode="auto">
            <a:xfrm>
              <a:off x="3778" y="1696"/>
              <a:ext cx="168" cy="2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2" name="Rectangle 96"/>
            <p:cNvSpPr>
              <a:spLocks noChangeArrowheads="1"/>
            </p:cNvSpPr>
            <p:nvPr/>
          </p:nvSpPr>
          <p:spPr bwMode="auto">
            <a:xfrm>
              <a:off x="4550" y="1696"/>
              <a:ext cx="168" cy="2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3" name="Rectangle 97"/>
            <p:cNvSpPr>
              <a:spLocks noChangeArrowheads="1"/>
            </p:cNvSpPr>
            <p:nvPr/>
          </p:nvSpPr>
          <p:spPr bwMode="auto">
            <a:xfrm>
              <a:off x="4718" y="1696"/>
              <a:ext cx="168" cy="2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4" name="Rectangle 98"/>
            <p:cNvSpPr>
              <a:spLocks noChangeArrowheads="1"/>
            </p:cNvSpPr>
            <p:nvPr/>
          </p:nvSpPr>
          <p:spPr bwMode="auto">
            <a:xfrm>
              <a:off x="3778" y="1931"/>
              <a:ext cx="168" cy="2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5" name="Rectangle 99"/>
            <p:cNvSpPr>
              <a:spLocks noChangeArrowheads="1"/>
            </p:cNvSpPr>
            <p:nvPr/>
          </p:nvSpPr>
          <p:spPr bwMode="auto">
            <a:xfrm>
              <a:off x="3778" y="1226"/>
              <a:ext cx="168" cy="2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900" baseline="30000"/>
            </a:p>
          </p:txBody>
        </p:sp>
        <p:sp>
          <p:nvSpPr>
            <p:cNvPr id="4196" name="Rectangle 100"/>
            <p:cNvSpPr>
              <a:spLocks noChangeArrowheads="1"/>
            </p:cNvSpPr>
            <p:nvPr/>
          </p:nvSpPr>
          <p:spPr bwMode="auto">
            <a:xfrm>
              <a:off x="3778" y="1461"/>
              <a:ext cx="168" cy="2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900" baseline="30000"/>
            </a:p>
          </p:txBody>
        </p:sp>
        <p:sp>
          <p:nvSpPr>
            <p:cNvPr id="4197" name="Rectangle 101"/>
            <p:cNvSpPr>
              <a:spLocks noChangeArrowheads="1"/>
            </p:cNvSpPr>
            <p:nvPr/>
          </p:nvSpPr>
          <p:spPr bwMode="auto">
            <a:xfrm>
              <a:off x="3778" y="1696"/>
              <a:ext cx="168" cy="2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198" name="Group 102"/>
            <p:cNvGrpSpPr>
              <a:grpSpLocks/>
            </p:cNvGrpSpPr>
            <p:nvPr/>
          </p:nvGrpSpPr>
          <p:grpSpPr bwMode="auto">
            <a:xfrm>
              <a:off x="4886" y="756"/>
              <a:ext cx="168" cy="1175"/>
              <a:chOff x="3562" y="1481"/>
              <a:chExt cx="282" cy="1970"/>
            </a:xfrm>
          </p:grpSpPr>
          <p:sp>
            <p:nvSpPr>
              <p:cNvPr id="4199" name="Rectangle 103"/>
              <p:cNvSpPr>
                <a:spLocks noChangeArrowheads="1"/>
              </p:cNvSpPr>
              <p:nvPr/>
            </p:nvSpPr>
            <p:spPr bwMode="auto">
              <a:xfrm>
                <a:off x="3562" y="1481"/>
                <a:ext cx="282" cy="3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0" name="Rectangle 104"/>
              <p:cNvSpPr>
                <a:spLocks noChangeArrowheads="1"/>
              </p:cNvSpPr>
              <p:nvPr/>
            </p:nvSpPr>
            <p:spPr bwMode="auto">
              <a:xfrm>
                <a:off x="3562" y="1875"/>
                <a:ext cx="282" cy="3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1" name="Rectangle 105"/>
              <p:cNvSpPr>
                <a:spLocks noChangeArrowheads="1"/>
              </p:cNvSpPr>
              <p:nvPr/>
            </p:nvSpPr>
            <p:spPr bwMode="auto">
              <a:xfrm>
                <a:off x="3562" y="2269"/>
                <a:ext cx="282" cy="3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2" name="Rectangle 106"/>
              <p:cNvSpPr>
                <a:spLocks noChangeArrowheads="1"/>
              </p:cNvSpPr>
              <p:nvPr/>
            </p:nvSpPr>
            <p:spPr bwMode="auto">
              <a:xfrm>
                <a:off x="3562" y="2663"/>
                <a:ext cx="282" cy="3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3" name="Rectangle 107"/>
              <p:cNvSpPr>
                <a:spLocks noChangeArrowheads="1"/>
              </p:cNvSpPr>
              <p:nvPr/>
            </p:nvSpPr>
            <p:spPr bwMode="auto">
              <a:xfrm>
                <a:off x="3562" y="3057"/>
                <a:ext cx="282" cy="3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4" name="Rectangle 108"/>
              <p:cNvSpPr>
                <a:spLocks noChangeArrowheads="1"/>
              </p:cNvSpPr>
              <p:nvPr/>
            </p:nvSpPr>
            <p:spPr bwMode="auto">
              <a:xfrm>
                <a:off x="3562" y="1481"/>
                <a:ext cx="282" cy="3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/>
                <a:r>
                  <a:rPr lang="en-US" sz="900" b="1"/>
                  <a:t>N</a:t>
                </a:r>
                <a:endParaRPr lang="en-US" sz="900"/>
              </a:p>
              <a:p>
                <a:pPr algn="ctr" eaLnBrk="1" hangingPunct="1"/>
                <a:r>
                  <a:rPr lang="en-US" sz="900"/>
                  <a:t>7</a:t>
                </a:r>
                <a:endParaRPr lang="en-US" sz="900" baseline="30000"/>
              </a:p>
            </p:txBody>
          </p:sp>
          <p:sp>
            <p:nvSpPr>
              <p:cNvPr id="4205" name="Rectangle 109"/>
              <p:cNvSpPr>
                <a:spLocks noChangeArrowheads="1"/>
              </p:cNvSpPr>
              <p:nvPr/>
            </p:nvSpPr>
            <p:spPr bwMode="auto">
              <a:xfrm>
                <a:off x="3562" y="1875"/>
                <a:ext cx="282" cy="3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/>
                <a:r>
                  <a:rPr lang="en-US" sz="900" b="1"/>
                  <a:t>P</a:t>
                </a:r>
                <a:endParaRPr lang="en-US" sz="900"/>
              </a:p>
              <a:p>
                <a:pPr algn="ctr" eaLnBrk="1" hangingPunct="1"/>
                <a:r>
                  <a:rPr lang="en-US" sz="900"/>
                  <a:t>15</a:t>
                </a:r>
                <a:endParaRPr lang="en-US" sz="900" baseline="30000"/>
              </a:p>
            </p:txBody>
          </p:sp>
          <p:sp>
            <p:nvSpPr>
              <p:cNvPr id="4206" name="Rectangle 110"/>
              <p:cNvSpPr>
                <a:spLocks noChangeArrowheads="1"/>
              </p:cNvSpPr>
              <p:nvPr/>
            </p:nvSpPr>
            <p:spPr bwMode="auto">
              <a:xfrm>
                <a:off x="3562" y="2269"/>
                <a:ext cx="282" cy="3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/>
                <a:r>
                  <a:rPr lang="en-US" sz="900" b="1"/>
                  <a:t>As</a:t>
                </a:r>
                <a:endParaRPr lang="en-US" sz="900"/>
              </a:p>
              <a:p>
                <a:pPr algn="ctr" eaLnBrk="1" hangingPunct="1"/>
                <a:r>
                  <a:rPr lang="en-US" sz="900"/>
                  <a:t>33</a:t>
                </a:r>
                <a:endParaRPr lang="en-US" sz="900" baseline="30000"/>
              </a:p>
            </p:txBody>
          </p:sp>
          <p:sp>
            <p:nvSpPr>
              <p:cNvPr id="4207" name="Rectangle 111"/>
              <p:cNvSpPr>
                <a:spLocks noChangeArrowheads="1"/>
              </p:cNvSpPr>
              <p:nvPr/>
            </p:nvSpPr>
            <p:spPr bwMode="auto">
              <a:xfrm>
                <a:off x="3562" y="2663"/>
                <a:ext cx="282" cy="3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/>
                <a:r>
                  <a:rPr lang="en-US" sz="900" b="1"/>
                  <a:t>Sb</a:t>
                </a:r>
                <a:endParaRPr lang="en-US" sz="900"/>
              </a:p>
              <a:p>
                <a:pPr algn="ctr" eaLnBrk="1" hangingPunct="1"/>
                <a:r>
                  <a:rPr lang="en-US" sz="900"/>
                  <a:t>51</a:t>
                </a:r>
                <a:endParaRPr lang="en-US" sz="900" baseline="30000"/>
              </a:p>
            </p:txBody>
          </p:sp>
          <p:sp>
            <p:nvSpPr>
              <p:cNvPr id="4208" name="Rectangle 112"/>
              <p:cNvSpPr>
                <a:spLocks noChangeArrowheads="1"/>
              </p:cNvSpPr>
              <p:nvPr/>
            </p:nvSpPr>
            <p:spPr bwMode="auto">
              <a:xfrm>
                <a:off x="3562" y="3057"/>
                <a:ext cx="282" cy="3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/>
                <a:r>
                  <a:rPr lang="en-US" sz="900" b="1"/>
                  <a:t>Bi</a:t>
                </a:r>
                <a:endParaRPr lang="en-US" sz="900"/>
              </a:p>
              <a:p>
                <a:pPr algn="ctr" eaLnBrk="1" hangingPunct="1"/>
                <a:r>
                  <a:rPr lang="en-US" sz="900"/>
                  <a:t>83</a:t>
                </a:r>
                <a:endParaRPr lang="en-US" sz="900" baseline="30000"/>
              </a:p>
            </p:txBody>
          </p:sp>
        </p:grpSp>
        <p:grpSp>
          <p:nvGrpSpPr>
            <p:cNvPr id="4209" name="Group 113"/>
            <p:cNvGrpSpPr>
              <a:grpSpLocks/>
            </p:cNvGrpSpPr>
            <p:nvPr/>
          </p:nvGrpSpPr>
          <p:grpSpPr bwMode="auto">
            <a:xfrm>
              <a:off x="5054" y="756"/>
              <a:ext cx="168" cy="1175"/>
              <a:chOff x="3844" y="1481"/>
              <a:chExt cx="281" cy="1970"/>
            </a:xfrm>
          </p:grpSpPr>
          <p:sp>
            <p:nvSpPr>
              <p:cNvPr id="4210" name="Rectangle 114"/>
              <p:cNvSpPr>
                <a:spLocks noChangeArrowheads="1"/>
              </p:cNvSpPr>
              <p:nvPr/>
            </p:nvSpPr>
            <p:spPr bwMode="auto">
              <a:xfrm>
                <a:off x="3844" y="1481"/>
                <a:ext cx="281" cy="3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11" name="Rectangle 115"/>
              <p:cNvSpPr>
                <a:spLocks noChangeArrowheads="1"/>
              </p:cNvSpPr>
              <p:nvPr/>
            </p:nvSpPr>
            <p:spPr bwMode="auto">
              <a:xfrm>
                <a:off x="3844" y="1875"/>
                <a:ext cx="281" cy="3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12" name="Rectangle 116"/>
              <p:cNvSpPr>
                <a:spLocks noChangeArrowheads="1"/>
              </p:cNvSpPr>
              <p:nvPr/>
            </p:nvSpPr>
            <p:spPr bwMode="auto">
              <a:xfrm>
                <a:off x="3844" y="2269"/>
                <a:ext cx="281" cy="3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13" name="Rectangle 117"/>
              <p:cNvSpPr>
                <a:spLocks noChangeArrowheads="1"/>
              </p:cNvSpPr>
              <p:nvPr/>
            </p:nvSpPr>
            <p:spPr bwMode="auto">
              <a:xfrm>
                <a:off x="3844" y="2663"/>
                <a:ext cx="281" cy="3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14" name="Rectangle 118"/>
              <p:cNvSpPr>
                <a:spLocks noChangeArrowheads="1"/>
              </p:cNvSpPr>
              <p:nvPr/>
            </p:nvSpPr>
            <p:spPr bwMode="auto">
              <a:xfrm>
                <a:off x="3844" y="3057"/>
                <a:ext cx="281" cy="3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15" name="Rectangle 119"/>
              <p:cNvSpPr>
                <a:spLocks noChangeArrowheads="1"/>
              </p:cNvSpPr>
              <p:nvPr/>
            </p:nvSpPr>
            <p:spPr bwMode="auto">
              <a:xfrm>
                <a:off x="3844" y="1481"/>
                <a:ext cx="281" cy="3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/>
                <a:r>
                  <a:rPr lang="en-US" sz="900" b="1"/>
                  <a:t>O</a:t>
                </a:r>
                <a:endParaRPr lang="en-US" sz="900"/>
              </a:p>
              <a:p>
                <a:pPr algn="ctr" eaLnBrk="1" hangingPunct="1"/>
                <a:r>
                  <a:rPr lang="en-US" sz="900"/>
                  <a:t>8</a:t>
                </a:r>
                <a:endParaRPr lang="en-US" sz="900" baseline="30000"/>
              </a:p>
            </p:txBody>
          </p:sp>
          <p:sp>
            <p:nvSpPr>
              <p:cNvPr id="4216" name="Rectangle 120"/>
              <p:cNvSpPr>
                <a:spLocks noChangeArrowheads="1"/>
              </p:cNvSpPr>
              <p:nvPr/>
            </p:nvSpPr>
            <p:spPr bwMode="auto">
              <a:xfrm>
                <a:off x="3844" y="1875"/>
                <a:ext cx="281" cy="3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/>
                <a:r>
                  <a:rPr lang="en-US" sz="900" b="1"/>
                  <a:t>S</a:t>
                </a:r>
                <a:endParaRPr lang="en-US" sz="900"/>
              </a:p>
              <a:p>
                <a:pPr algn="ctr" eaLnBrk="1" hangingPunct="1"/>
                <a:r>
                  <a:rPr lang="en-US" sz="900"/>
                  <a:t>16</a:t>
                </a:r>
                <a:endParaRPr lang="en-US" sz="900" baseline="30000"/>
              </a:p>
            </p:txBody>
          </p:sp>
          <p:sp>
            <p:nvSpPr>
              <p:cNvPr id="4217" name="Rectangle 121"/>
              <p:cNvSpPr>
                <a:spLocks noChangeArrowheads="1"/>
              </p:cNvSpPr>
              <p:nvPr/>
            </p:nvSpPr>
            <p:spPr bwMode="auto">
              <a:xfrm>
                <a:off x="3844" y="2269"/>
                <a:ext cx="281" cy="3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/>
                <a:r>
                  <a:rPr lang="en-US" sz="900" b="1"/>
                  <a:t>Se</a:t>
                </a:r>
                <a:endParaRPr lang="en-US" sz="900"/>
              </a:p>
              <a:p>
                <a:pPr algn="ctr" eaLnBrk="1" hangingPunct="1"/>
                <a:r>
                  <a:rPr lang="en-US" sz="900"/>
                  <a:t>34</a:t>
                </a:r>
                <a:endParaRPr lang="en-US" sz="900" baseline="30000"/>
              </a:p>
            </p:txBody>
          </p:sp>
          <p:sp>
            <p:nvSpPr>
              <p:cNvPr id="4218" name="Rectangle 122"/>
              <p:cNvSpPr>
                <a:spLocks noChangeArrowheads="1"/>
              </p:cNvSpPr>
              <p:nvPr/>
            </p:nvSpPr>
            <p:spPr bwMode="auto">
              <a:xfrm>
                <a:off x="3844" y="2663"/>
                <a:ext cx="281" cy="3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/>
                <a:r>
                  <a:rPr lang="en-US" sz="900" b="1"/>
                  <a:t>Te</a:t>
                </a:r>
                <a:endParaRPr lang="en-US" sz="900"/>
              </a:p>
              <a:p>
                <a:pPr algn="ctr" eaLnBrk="1" hangingPunct="1"/>
                <a:r>
                  <a:rPr lang="en-US" sz="900"/>
                  <a:t>52</a:t>
                </a:r>
                <a:endParaRPr lang="en-US" sz="900" baseline="30000"/>
              </a:p>
            </p:txBody>
          </p:sp>
          <p:sp>
            <p:nvSpPr>
              <p:cNvPr id="4219" name="Rectangle 123"/>
              <p:cNvSpPr>
                <a:spLocks noChangeArrowheads="1"/>
              </p:cNvSpPr>
              <p:nvPr/>
            </p:nvSpPr>
            <p:spPr bwMode="auto">
              <a:xfrm>
                <a:off x="3844" y="3057"/>
                <a:ext cx="281" cy="3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/>
                <a:r>
                  <a:rPr lang="en-US" sz="900" b="1"/>
                  <a:t>Po</a:t>
                </a:r>
                <a:endParaRPr lang="en-US" sz="900"/>
              </a:p>
              <a:p>
                <a:pPr algn="ctr" eaLnBrk="1" hangingPunct="1"/>
                <a:r>
                  <a:rPr lang="en-US" sz="900"/>
                  <a:t>84</a:t>
                </a:r>
                <a:endParaRPr lang="en-US" sz="900" baseline="30000"/>
              </a:p>
            </p:txBody>
          </p:sp>
        </p:grpSp>
        <p:grpSp>
          <p:nvGrpSpPr>
            <p:cNvPr id="4220" name="Group 124"/>
            <p:cNvGrpSpPr>
              <a:grpSpLocks/>
            </p:cNvGrpSpPr>
            <p:nvPr/>
          </p:nvGrpSpPr>
          <p:grpSpPr bwMode="auto">
            <a:xfrm>
              <a:off x="5222" y="756"/>
              <a:ext cx="168" cy="1175"/>
              <a:chOff x="4125" y="1481"/>
              <a:chExt cx="282" cy="1970"/>
            </a:xfrm>
          </p:grpSpPr>
          <p:sp>
            <p:nvSpPr>
              <p:cNvPr id="4221" name="Rectangle 125"/>
              <p:cNvSpPr>
                <a:spLocks noChangeArrowheads="1"/>
              </p:cNvSpPr>
              <p:nvPr/>
            </p:nvSpPr>
            <p:spPr bwMode="auto">
              <a:xfrm>
                <a:off x="4125" y="1481"/>
                <a:ext cx="282" cy="3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22" name="Rectangle 126"/>
              <p:cNvSpPr>
                <a:spLocks noChangeArrowheads="1"/>
              </p:cNvSpPr>
              <p:nvPr/>
            </p:nvSpPr>
            <p:spPr bwMode="auto">
              <a:xfrm>
                <a:off x="4125" y="1875"/>
                <a:ext cx="282" cy="3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23" name="Rectangle 127"/>
              <p:cNvSpPr>
                <a:spLocks noChangeArrowheads="1"/>
              </p:cNvSpPr>
              <p:nvPr/>
            </p:nvSpPr>
            <p:spPr bwMode="auto">
              <a:xfrm>
                <a:off x="4125" y="2269"/>
                <a:ext cx="282" cy="3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24" name="Rectangle 128"/>
              <p:cNvSpPr>
                <a:spLocks noChangeArrowheads="1"/>
              </p:cNvSpPr>
              <p:nvPr/>
            </p:nvSpPr>
            <p:spPr bwMode="auto">
              <a:xfrm>
                <a:off x="4125" y="2663"/>
                <a:ext cx="282" cy="3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25" name="Rectangle 129"/>
              <p:cNvSpPr>
                <a:spLocks noChangeArrowheads="1"/>
              </p:cNvSpPr>
              <p:nvPr/>
            </p:nvSpPr>
            <p:spPr bwMode="auto">
              <a:xfrm>
                <a:off x="4125" y="3057"/>
                <a:ext cx="282" cy="3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26" name="Rectangle 130"/>
              <p:cNvSpPr>
                <a:spLocks noChangeArrowheads="1"/>
              </p:cNvSpPr>
              <p:nvPr/>
            </p:nvSpPr>
            <p:spPr bwMode="auto">
              <a:xfrm>
                <a:off x="4125" y="1481"/>
                <a:ext cx="282" cy="3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/>
                <a:r>
                  <a:rPr lang="en-US" sz="900" b="1"/>
                  <a:t>F</a:t>
                </a:r>
                <a:endParaRPr lang="en-US" sz="900"/>
              </a:p>
              <a:p>
                <a:pPr algn="ctr" eaLnBrk="1" hangingPunct="1"/>
                <a:r>
                  <a:rPr lang="en-US" sz="900"/>
                  <a:t>9</a:t>
                </a:r>
                <a:endParaRPr lang="en-US" sz="900" baseline="30000"/>
              </a:p>
            </p:txBody>
          </p:sp>
          <p:sp>
            <p:nvSpPr>
              <p:cNvPr id="4227" name="Rectangle 131"/>
              <p:cNvSpPr>
                <a:spLocks noChangeArrowheads="1"/>
              </p:cNvSpPr>
              <p:nvPr/>
            </p:nvSpPr>
            <p:spPr bwMode="auto">
              <a:xfrm>
                <a:off x="4125" y="1875"/>
                <a:ext cx="282" cy="3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/>
                <a:r>
                  <a:rPr lang="en-US" sz="900" b="1"/>
                  <a:t>Cl</a:t>
                </a:r>
                <a:endParaRPr lang="en-US" sz="900"/>
              </a:p>
              <a:p>
                <a:pPr algn="ctr" eaLnBrk="1" hangingPunct="1"/>
                <a:r>
                  <a:rPr lang="en-US" sz="900"/>
                  <a:t>17</a:t>
                </a:r>
                <a:endParaRPr lang="en-US" sz="900" baseline="30000"/>
              </a:p>
            </p:txBody>
          </p:sp>
          <p:sp>
            <p:nvSpPr>
              <p:cNvPr id="4228" name="Rectangle 132"/>
              <p:cNvSpPr>
                <a:spLocks noChangeArrowheads="1"/>
              </p:cNvSpPr>
              <p:nvPr/>
            </p:nvSpPr>
            <p:spPr bwMode="auto">
              <a:xfrm>
                <a:off x="4125" y="2269"/>
                <a:ext cx="282" cy="3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/>
                <a:r>
                  <a:rPr lang="en-US" sz="900" b="1"/>
                  <a:t>Br</a:t>
                </a:r>
                <a:endParaRPr lang="en-US" sz="900"/>
              </a:p>
              <a:p>
                <a:pPr algn="ctr" eaLnBrk="1" hangingPunct="1"/>
                <a:r>
                  <a:rPr lang="en-US" sz="900"/>
                  <a:t>35</a:t>
                </a:r>
                <a:endParaRPr lang="en-US" sz="900" baseline="30000"/>
              </a:p>
            </p:txBody>
          </p:sp>
          <p:sp>
            <p:nvSpPr>
              <p:cNvPr id="4229" name="Rectangle 133"/>
              <p:cNvSpPr>
                <a:spLocks noChangeArrowheads="1"/>
              </p:cNvSpPr>
              <p:nvPr/>
            </p:nvSpPr>
            <p:spPr bwMode="auto">
              <a:xfrm>
                <a:off x="4125" y="2663"/>
                <a:ext cx="282" cy="3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/>
                <a:r>
                  <a:rPr lang="en-US" sz="900" b="1"/>
                  <a:t>I</a:t>
                </a:r>
                <a:endParaRPr lang="en-US" sz="900"/>
              </a:p>
              <a:p>
                <a:pPr algn="ctr" eaLnBrk="1" hangingPunct="1"/>
                <a:r>
                  <a:rPr lang="en-US" sz="900"/>
                  <a:t>53</a:t>
                </a:r>
                <a:endParaRPr lang="en-US" sz="900" baseline="30000"/>
              </a:p>
            </p:txBody>
          </p:sp>
          <p:sp>
            <p:nvSpPr>
              <p:cNvPr id="4230" name="Rectangle 134"/>
              <p:cNvSpPr>
                <a:spLocks noChangeArrowheads="1"/>
              </p:cNvSpPr>
              <p:nvPr/>
            </p:nvSpPr>
            <p:spPr bwMode="auto">
              <a:xfrm>
                <a:off x="4125" y="3057"/>
                <a:ext cx="282" cy="3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/>
                <a:r>
                  <a:rPr lang="en-US" sz="900" b="1"/>
                  <a:t>At</a:t>
                </a:r>
                <a:endParaRPr lang="en-US" sz="900"/>
              </a:p>
              <a:p>
                <a:pPr algn="ctr" eaLnBrk="1" hangingPunct="1"/>
                <a:r>
                  <a:rPr lang="en-US" sz="900"/>
                  <a:t>85</a:t>
                </a:r>
                <a:endParaRPr lang="en-US" sz="900" baseline="30000"/>
              </a:p>
            </p:txBody>
          </p:sp>
        </p:grpSp>
        <p:grpSp>
          <p:nvGrpSpPr>
            <p:cNvPr id="4231" name="Group 135"/>
            <p:cNvGrpSpPr>
              <a:grpSpLocks/>
            </p:cNvGrpSpPr>
            <p:nvPr/>
          </p:nvGrpSpPr>
          <p:grpSpPr bwMode="auto">
            <a:xfrm>
              <a:off x="5390" y="521"/>
              <a:ext cx="167" cy="1410"/>
              <a:chOff x="4407" y="1087"/>
              <a:chExt cx="281" cy="2364"/>
            </a:xfrm>
          </p:grpSpPr>
          <p:sp>
            <p:nvSpPr>
              <p:cNvPr id="4232" name="Rectangle 136"/>
              <p:cNvSpPr>
                <a:spLocks noChangeArrowheads="1"/>
              </p:cNvSpPr>
              <p:nvPr/>
            </p:nvSpPr>
            <p:spPr bwMode="auto">
              <a:xfrm>
                <a:off x="4407" y="1087"/>
                <a:ext cx="281" cy="3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33" name="Rectangle 137"/>
              <p:cNvSpPr>
                <a:spLocks noChangeArrowheads="1"/>
              </p:cNvSpPr>
              <p:nvPr/>
            </p:nvSpPr>
            <p:spPr bwMode="auto">
              <a:xfrm>
                <a:off x="4407" y="1481"/>
                <a:ext cx="281" cy="3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34" name="Rectangle 138"/>
              <p:cNvSpPr>
                <a:spLocks noChangeArrowheads="1"/>
              </p:cNvSpPr>
              <p:nvPr/>
            </p:nvSpPr>
            <p:spPr bwMode="auto">
              <a:xfrm>
                <a:off x="4407" y="1875"/>
                <a:ext cx="281" cy="3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35" name="Rectangle 139"/>
              <p:cNvSpPr>
                <a:spLocks noChangeArrowheads="1"/>
              </p:cNvSpPr>
              <p:nvPr/>
            </p:nvSpPr>
            <p:spPr bwMode="auto">
              <a:xfrm>
                <a:off x="4407" y="2269"/>
                <a:ext cx="281" cy="3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36" name="Rectangle 140"/>
              <p:cNvSpPr>
                <a:spLocks noChangeArrowheads="1"/>
              </p:cNvSpPr>
              <p:nvPr/>
            </p:nvSpPr>
            <p:spPr bwMode="auto">
              <a:xfrm>
                <a:off x="4407" y="2663"/>
                <a:ext cx="281" cy="3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37" name="Rectangle 141"/>
              <p:cNvSpPr>
                <a:spLocks noChangeArrowheads="1"/>
              </p:cNvSpPr>
              <p:nvPr/>
            </p:nvSpPr>
            <p:spPr bwMode="auto">
              <a:xfrm>
                <a:off x="4407" y="3057"/>
                <a:ext cx="281" cy="3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38" name="Rectangle 142"/>
              <p:cNvSpPr>
                <a:spLocks noChangeArrowheads="1"/>
              </p:cNvSpPr>
              <p:nvPr/>
            </p:nvSpPr>
            <p:spPr bwMode="auto">
              <a:xfrm>
                <a:off x="4407" y="1087"/>
                <a:ext cx="281" cy="3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/>
                <a:r>
                  <a:rPr lang="en-US" sz="900" b="1"/>
                  <a:t>He</a:t>
                </a:r>
                <a:endParaRPr lang="en-US" sz="800"/>
              </a:p>
              <a:p>
                <a:pPr algn="ctr" eaLnBrk="1" hangingPunct="1"/>
                <a:r>
                  <a:rPr lang="en-US" sz="900"/>
                  <a:t>2</a:t>
                </a:r>
                <a:endParaRPr lang="en-US" sz="900" baseline="30000"/>
              </a:p>
            </p:txBody>
          </p:sp>
          <p:sp>
            <p:nvSpPr>
              <p:cNvPr id="4239" name="Rectangle 143"/>
              <p:cNvSpPr>
                <a:spLocks noChangeArrowheads="1"/>
              </p:cNvSpPr>
              <p:nvPr/>
            </p:nvSpPr>
            <p:spPr bwMode="auto">
              <a:xfrm>
                <a:off x="4407" y="1481"/>
                <a:ext cx="281" cy="3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/>
                <a:r>
                  <a:rPr lang="en-US" sz="900" b="1"/>
                  <a:t>Ne</a:t>
                </a:r>
                <a:endParaRPr lang="en-US" sz="900"/>
              </a:p>
              <a:p>
                <a:pPr algn="ctr" eaLnBrk="1" hangingPunct="1"/>
                <a:r>
                  <a:rPr lang="en-US" sz="900"/>
                  <a:t>10</a:t>
                </a:r>
                <a:endParaRPr lang="en-US" sz="900" baseline="30000"/>
              </a:p>
            </p:txBody>
          </p:sp>
          <p:sp>
            <p:nvSpPr>
              <p:cNvPr id="4240" name="Rectangle 144"/>
              <p:cNvSpPr>
                <a:spLocks noChangeArrowheads="1"/>
              </p:cNvSpPr>
              <p:nvPr/>
            </p:nvSpPr>
            <p:spPr bwMode="auto">
              <a:xfrm>
                <a:off x="4407" y="1875"/>
                <a:ext cx="281" cy="3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/>
                <a:r>
                  <a:rPr lang="en-US" sz="900" b="1"/>
                  <a:t>Ar</a:t>
                </a:r>
                <a:endParaRPr lang="en-US" sz="900"/>
              </a:p>
              <a:p>
                <a:pPr algn="ctr" eaLnBrk="1" hangingPunct="1"/>
                <a:r>
                  <a:rPr lang="en-US" sz="900"/>
                  <a:t>18</a:t>
                </a:r>
                <a:endParaRPr lang="en-US" sz="900" baseline="30000"/>
              </a:p>
            </p:txBody>
          </p:sp>
          <p:sp>
            <p:nvSpPr>
              <p:cNvPr id="4241" name="Rectangle 145"/>
              <p:cNvSpPr>
                <a:spLocks noChangeArrowheads="1"/>
              </p:cNvSpPr>
              <p:nvPr/>
            </p:nvSpPr>
            <p:spPr bwMode="auto">
              <a:xfrm>
                <a:off x="4407" y="2269"/>
                <a:ext cx="281" cy="3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/>
                <a:r>
                  <a:rPr lang="en-US" sz="900" b="1"/>
                  <a:t>Kr</a:t>
                </a:r>
                <a:endParaRPr lang="en-US" sz="900"/>
              </a:p>
              <a:p>
                <a:pPr algn="ctr" eaLnBrk="1" hangingPunct="1"/>
                <a:r>
                  <a:rPr lang="en-US" sz="900"/>
                  <a:t>36</a:t>
                </a:r>
                <a:endParaRPr lang="en-US" sz="900" baseline="30000"/>
              </a:p>
            </p:txBody>
          </p:sp>
          <p:sp>
            <p:nvSpPr>
              <p:cNvPr id="4242" name="Rectangle 146"/>
              <p:cNvSpPr>
                <a:spLocks noChangeArrowheads="1"/>
              </p:cNvSpPr>
              <p:nvPr/>
            </p:nvSpPr>
            <p:spPr bwMode="auto">
              <a:xfrm>
                <a:off x="4407" y="2663"/>
                <a:ext cx="281" cy="3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/>
                <a:r>
                  <a:rPr lang="en-US" sz="900" b="1"/>
                  <a:t>Xe</a:t>
                </a:r>
                <a:endParaRPr lang="en-US" sz="900"/>
              </a:p>
              <a:p>
                <a:pPr algn="ctr" eaLnBrk="1" hangingPunct="1"/>
                <a:r>
                  <a:rPr lang="en-US" sz="900"/>
                  <a:t>54</a:t>
                </a:r>
                <a:endParaRPr lang="en-US" sz="900" baseline="30000"/>
              </a:p>
            </p:txBody>
          </p:sp>
          <p:sp>
            <p:nvSpPr>
              <p:cNvPr id="4243" name="Rectangle 147"/>
              <p:cNvSpPr>
                <a:spLocks noChangeArrowheads="1"/>
              </p:cNvSpPr>
              <p:nvPr/>
            </p:nvSpPr>
            <p:spPr bwMode="auto">
              <a:xfrm>
                <a:off x="4407" y="3057"/>
                <a:ext cx="281" cy="3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/>
                <a:r>
                  <a:rPr lang="en-US" sz="900" b="1"/>
                  <a:t>Rn</a:t>
                </a:r>
                <a:endParaRPr lang="en-US" sz="900"/>
              </a:p>
              <a:p>
                <a:pPr algn="ctr" eaLnBrk="1" hangingPunct="1"/>
                <a:r>
                  <a:rPr lang="en-US" sz="900"/>
                  <a:t>86</a:t>
                </a:r>
                <a:endParaRPr lang="en-US" sz="900" baseline="30000"/>
              </a:p>
            </p:txBody>
          </p:sp>
        </p:grpSp>
        <p:grpSp>
          <p:nvGrpSpPr>
            <p:cNvPr id="4244" name="Group 148"/>
            <p:cNvGrpSpPr>
              <a:grpSpLocks/>
            </p:cNvGrpSpPr>
            <p:nvPr/>
          </p:nvGrpSpPr>
          <p:grpSpPr bwMode="auto">
            <a:xfrm>
              <a:off x="3443" y="756"/>
              <a:ext cx="167" cy="1410"/>
              <a:chOff x="1142" y="1481"/>
              <a:chExt cx="281" cy="2364"/>
            </a:xfrm>
          </p:grpSpPr>
          <p:sp>
            <p:nvSpPr>
              <p:cNvPr id="4245" name="Rectangle 149"/>
              <p:cNvSpPr>
                <a:spLocks noChangeArrowheads="1"/>
              </p:cNvSpPr>
              <p:nvPr/>
            </p:nvSpPr>
            <p:spPr bwMode="auto">
              <a:xfrm>
                <a:off x="1142" y="1481"/>
                <a:ext cx="281" cy="3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46" name="Rectangle 150"/>
              <p:cNvSpPr>
                <a:spLocks noChangeArrowheads="1"/>
              </p:cNvSpPr>
              <p:nvPr/>
            </p:nvSpPr>
            <p:spPr bwMode="auto">
              <a:xfrm>
                <a:off x="1142" y="1875"/>
                <a:ext cx="281" cy="3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47" name="Rectangle 151"/>
              <p:cNvSpPr>
                <a:spLocks noChangeArrowheads="1"/>
              </p:cNvSpPr>
              <p:nvPr/>
            </p:nvSpPr>
            <p:spPr bwMode="auto">
              <a:xfrm>
                <a:off x="1142" y="2269"/>
                <a:ext cx="281" cy="3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48" name="Rectangle 152"/>
              <p:cNvSpPr>
                <a:spLocks noChangeArrowheads="1"/>
              </p:cNvSpPr>
              <p:nvPr/>
            </p:nvSpPr>
            <p:spPr bwMode="auto">
              <a:xfrm>
                <a:off x="1142" y="2663"/>
                <a:ext cx="281" cy="3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49" name="Rectangle 153"/>
              <p:cNvSpPr>
                <a:spLocks noChangeArrowheads="1"/>
              </p:cNvSpPr>
              <p:nvPr/>
            </p:nvSpPr>
            <p:spPr bwMode="auto">
              <a:xfrm>
                <a:off x="1142" y="3057"/>
                <a:ext cx="281" cy="3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50" name="Rectangle 154"/>
              <p:cNvSpPr>
                <a:spLocks noChangeArrowheads="1"/>
              </p:cNvSpPr>
              <p:nvPr/>
            </p:nvSpPr>
            <p:spPr bwMode="auto">
              <a:xfrm>
                <a:off x="1142" y="3451"/>
                <a:ext cx="281" cy="3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51" name="Rectangle 155"/>
              <p:cNvSpPr>
                <a:spLocks noChangeArrowheads="1"/>
              </p:cNvSpPr>
              <p:nvPr/>
            </p:nvSpPr>
            <p:spPr bwMode="auto">
              <a:xfrm>
                <a:off x="1142" y="1481"/>
                <a:ext cx="281" cy="3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/>
                <a:r>
                  <a:rPr lang="en-US" sz="900" b="1"/>
                  <a:t>Li</a:t>
                </a:r>
                <a:endParaRPr lang="en-US" sz="900"/>
              </a:p>
              <a:p>
                <a:pPr algn="ctr" eaLnBrk="1" hangingPunct="1"/>
                <a:r>
                  <a:rPr lang="en-US" sz="900"/>
                  <a:t>3</a:t>
                </a:r>
                <a:endParaRPr lang="en-US" sz="900" baseline="30000"/>
              </a:p>
            </p:txBody>
          </p:sp>
          <p:sp>
            <p:nvSpPr>
              <p:cNvPr id="4252" name="Rectangle 156"/>
              <p:cNvSpPr>
                <a:spLocks noChangeArrowheads="1"/>
              </p:cNvSpPr>
              <p:nvPr/>
            </p:nvSpPr>
            <p:spPr bwMode="auto">
              <a:xfrm>
                <a:off x="1142" y="1875"/>
                <a:ext cx="281" cy="3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/>
                <a:r>
                  <a:rPr lang="en-US" sz="900" b="1"/>
                  <a:t>Na</a:t>
                </a:r>
                <a:endParaRPr lang="en-US" sz="900"/>
              </a:p>
              <a:p>
                <a:pPr algn="ctr" eaLnBrk="1" hangingPunct="1"/>
                <a:r>
                  <a:rPr lang="en-US" sz="900"/>
                  <a:t>11</a:t>
                </a:r>
                <a:endParaRPr lang="en-US" sz="900" baseline="30000"/>
              </a:p>
            </p:txBody>
          </p:sp>
          <p:sp>
            <p:nvSpPr>
              <p:cNvPr id="4253" name="Rectangle 157"/>
              <p:cNvSpPr>
                <a:spLocks noChangeArrowheads="1"/>
              </p:cNvSpPr>
              <p:nvPr/>
            </p:nvSpPr>
            <p:spPr bwMode="auto">
              <a:xfrm>
                <a:off x="1142" y="2269"/>
                <a:ext cx="281" cy="3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/>
                <a:r>
                  <a:rPr lang="en-US" sz="900" b="1"/>
                  <a:t>K</a:t>
                </a:r>
                <a:endParaRPr lang="en-US" sz="900"/>
              </a:p>
              <a:p>
                <a:pPr algn="ctr" eaLnBrk="1" hangingPunct="1"/>
                <a:r>
                  <a:rPr lang="en-US" sz="900"/>
                  <a:t>19</a:t>
                </a:r>
              </a:p>
            </p:txBody>
          </p:sp>
          <p:sp>
            <p:nvSpPr>
              <p:cNvPr id="4254" name="Rectangle 158"/>
              <p:cNvSpPr>
                <a:spLocks noChangeArrowheads="1"/>
              </p:cNvSpPr>
              <p:nvPr/>
            </p:nvSpPr>
            <p:spPr bwMode="auto">
              <a:xfrm>
                <a:off x="1142" y="2663"/>
                <a:ext cx="281" cy="3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/>
                <a:r>
                  <a:rPr lang="en-US" sz="900" b="1"/>
                  <a:t>Rb</a:t>
                </a:r>
                <a:endParaRPr lang="en-US" sz="900"/>
              </a:p>
              <a:p>
                <a:pPr algn="ctr" eaLnBrk="1" hangingPunct="1"/>
                <a:r>
                  <a:rPr lang="en-US" sz="900"/>
                  <a:t>37</a:t>
                </a:r>
                <a:endParaRPr lang="en-US" sz="900" baseline="30000"/>
              </a:p>
            </p:txBody>
          </p:sp>
          <p:sp>
            <p:nvSpPr>
              <p:cNvPr id="4255" name="Rectangle 159"/>
              <p:cNvSpPr>
                <a:spLocks noChangeArrowheads="1"/>
              </p:cNvSpPr>
              <p:nvPr/>
            </p:nvSpPr>
            <p:spPr bwMode="auto">
              <a:xfrm>
                <a:off x="1142" y="3057"/>
                <a:ext cx="281" cy="3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/>
                <a:r>
                  <a:rPr lang="en-US" sz="900" b="1"/>
                  <a:t>Cs</a:t>
                </a:r>
                <a:endParaRPr lang="en-US" sz="900"/>
              </a:p>
              <a:p>
                <a:pPr algn="ctr" eaLnBrk="1" hangingPunct="1"/>
                <a:r>
                  <a:rPr lang="en-US" sz="900"/>
                  <a:t>55</a:t>
                </a:r>
                <a:endParaRPr lang="en-US" sz="900" baseline="30000"/>
              </a:p>
            </p:txBody>
          </p:sp>
          <p:sp>
            <p:nvSpPr>
              <p:cNvPr id="4256" name="Rectangle 160"/>
              <p:cNvSpPr>
                <a:spLocks noChangeArrowheads="1"/>
              </p:cNvSpPr>
              <p:nvPr/>
            </p:nvSpPr>
            <p:spPr bwMode="auto">
              <a:xfrm>
                <a:off x="1142" y="3451"/>
                <a:ext cx="281" cy="3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/>
                <a:r>
                  <a:rPr lang="en-US" sz="900" b="1"/>
                  <a:t>Fr</a:t>
                </a:r>
                <a:endParaRPr lang="en-US" sz="900"/>
              </a:p>
              <a:p>
                <a:pPr algn="ctr" eaLnBrk="1" hangingPunct="1"/>
                <a:r>
                  <a:rPr lang="en-US" sz="900"/>
                  <a:t>87</a:t>
                </a:r>
                <a:endParaRPr lang="en-US" sz="900" baseline="30000"/>
              </a:p>
            </p:txBody>
          </p:sp>
        </p:grpSp>
        <p:sp>
          <p:nvSpPr>
            <p:cNvPr id="4257" name="Rectangle 161"/>
            <p:cNvSpPr>
              <a:spLocks noChangeArrowheads="1"/>
            </p:cNvSpPr>
            <p:nvPr/>
          </p:nvSpPr>
          <p:spPr bwMode="auto">
            <a:xfrm>
              <a:off x="3778" y="1931"/>
              <a:ext cx="168" cy="2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258" name="Group 162"/>
            <p:cNvGrpSpPr>
              <a:grpSpLocks/>
            </p:cNvGrpSpPr>
            <p:nvPr/>
          </p:nvGrpSpPr>
          <p:grpSpPr bwMode="auto">
            <a:xfrm>
              <a:off x="3610" y="756"/>
              <a:ext cx="168" cy="1410"/>
              <a:chOff x="1423" y="1481"/>
              <a:chExt cx="281" cy="2364"/>
            </a:xfrm>
          </p:grpSpPr>
          <p:sp>
            <p:nvSpPr>
              <p:cNvPr id="4259" name="Rectangle 163"/>
              <p:cNvSpPr>
                <a:spLocks noChangeArrowheads="1"/>
              </p:cNvSpPr>
              <p:nvPr/>
            </p:nvSpPr>
            <p:spPr bwMode="auto">
              <a:xfrm>
                <a:off x="1423" y="1481"/>
                <a:ext cx="281" cy="3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0" name="Rectangle 164"/>
              <p:cNvSpPr>
                <a:spLocks noChangeArrowheads="1"/>
              </p:cNvSpPr>
              <p:nvPr/>
            </p:nvSpPr>
            <p:spPr bwMode="auto">
              <a:xfrm>
                <a:off x="1423" y="2269"/>
                <a:ext cx="281" cy="3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1" name="Rectangle 165"/>
              <p:cNvSpPr>
                <a:spLocks noChangeArrowheads="1"/>
              </p:cNvSpPr>
              <p:nvPr/>
            </p:nvSpPr>
            <p:spPr bwMode="auto">
              <a:xfrm>
                <a:off x="1423" y="2663"/>
                <a:ext cx="281" cy="3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2" name="Rectangle 166"/>
              <p:cNvSpPr>
                <a:spLocks noChangeArrowheads="1"/>
              </p:cNvSpPr>
              <p:nvPr/>
            </p:nvSpPr>
            <p:spPr bwMode="auto">
              <a:xfrm>
                <a:off x="1423" y="3057"/>
                <a:ext cx="281" cy="3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3" name="Rectangle 167"/>
              <p:cNvSpPr>
                <a:spLocks noChangeArrowheads="1"/>
              </p:cNvSpPr>
              <p:nvPr/>
            </p:nvSpPr>
            <p:spPr bwMode="auto">
              <a:xfrm>
                <a:off x="1423" y="3451"/>
                <a:ext cx="281" cy="3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4" name="Rectangle 168"/>
              <p:cNvSpPr>
                <a:spLocks noChangeArrowheads="1"/>
              </p:cNvSpPr>
              <p:nvPr/>
            </p:nvSpPr>
            <p:spPr bwMode="auto">
              <a:xfrm>
                <a:off x="1423" y="1875"/>
                <a:ext cx="281" cy="3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5" name="Rectangle 169"/>
              <p:cNvSpPr>
                <a:spLocks noChangeArrowheads="1"/>
              </p:cNvSpPr>
              <p:nvPr/>
            </p:nvSpPr>
            <p:spPr bwMode="auto">
              <a:xfrm>
                <a:off x="1423" y="1481"/>
                <a:ext cx="281" cy="3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/>
                <a:r>
                  <a:rPr lang="en-US" sz="900" b="1"/>
                  <a:t>Be</a:t>
                </a:r>
                <a:endParaRPr lang="en-US" sz="900"/>
              </a:p>
              <a:p>
                <a:pPr algn="ctr" eaLnBrk="1" hangingPunct="1"/>
                <a:r>
                  <a:rPr lang="en-US" sz="900"/>
                  <a:t>4</a:t>
                </a:r>
                <a:endParaRPr lang="en-US" sz="900" baseline="30000"/>
              </a:p>
            </p:txBody>
          </p:sp>
          <p:sp>
            <p:nvSpPr>
              <p:cNvPr id="4266" name="Rectangle 170"/>
              <p:cNvSpPr>
                <a:spLocks noChangeArrowheads="1"/>
              </p:cNvSpPr>
              <p:nvPr/>
            </p:nvSpPr>
            <p:spPr bwMode="auto">
              <a:xfrm>
                <a:off x="1423" y="2269"/>
                <a:ext cx="281" cy="3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/>
                <a:r>
                  <a:rPr lang="en-US" sz="900" b="1"/>
                  <a:t>Ca</a:t>
                </a:r>
                <a:endParaRPr lang="en-US" sz="900"/>
              </a:p>
              <a:p>
                <a:pPr algn="ctr" eaLnBrk="1" hangingPunct="1"/>
                <a:r>
                  <a:rPr lang="en-US" sz="900"/>
                  <a:t>20</a:t>
                </a:r>
                <a:endParaRPr lang="en-US" sz="900" baseline="30000"/>
              </a:p>
            </p:txBody>
          </p:sp>
          <p:sp>
            <p:nvSpPr>
              <p:cNvPr id="4267" name="Rectangle 171"/>
              <p:cNvSpPr>
                <a:spLocks noChangeArrowheads="1"/>
              </p:cNvSpPr>
              <p:nvPr/>
            </p:nvSpPr>
            <p:spPr bwMode="auto">
              <a:xfrm>
                <a:off x="1423" y="2663"/>
                <a:ext cx="281" cy="3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/>
                <a:r>
                  <a:rPr lang="en-US" sz="900" b="1"/>
                  <a:t>Sr</a:t>
                </a:r>
                <a:endParaRPr lang="en-US" sz="900"/>
              </a:p>
              <a:p>
                <a:pPr algn="ctr" eaLnBrk="1" hangingPunct="1"/>
                <a:r>
                  <a:rPr lang="en-US" sz="900"/>
                  <a:t>38</a:t>
                </a:r>
                <a:endParaRPr lang="en-US" sz="900" baseline="30000"/>
              </a:p>
            </p:txBody>
          </p:sp>
          <p:sp>
            <p:nvSpPr>
              <p:cNvPr id="4268" name="Rectangle 172"/>
              <p:cNvSpPr>
                <a:spLocks noChangeArrowheads="1"/>
              </p:cNvSpPr>
              <p:nvPr/>
            </p:nvSpPr>
            <p:spPr bwMode="auto">
              <a:xfrm>
                <a:off x="1423" y="3057"/>
                <a:ext cx="281" cy="3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/>
                <a:r>
                  <a:rPr lang="en-US" sz="900" b="1"/>
                  <a:t>Ba</a:t>
                </a:r>
                <a:endParaRPr lang="en-US" sz="900"/>
              </a:p>
              <a:p>
                <a:pPr algn="ctr" eaLnBrk="1" hangingPunct="1"/>
                <a:r>
                  <a:rPr lang="en-US" sz="900"/>
                  <a:t>56</a:t>
                </a:r>
                <a:endParaRPr lang="en-US" sz="900" baseline="30000"/>
              </a:p>
            </p:txBody>
          </p:sp>
          <p:sp>
            <p:nvSpPr>
              <p:cNvPr id="4269" name="Rectangle 173"/>
              <p:cNvSpPr>
                <a:spLocks noChangeArrowheads="1"/>
              </p:cNvSpPr>
              <p:nvPr/>
            </p:nvSpPr>
            <p:spPr bwMode="auto">
              <a:xfrm>
                <a:off x="1423" y="3451"/>
                <a:ext cx="281" cy="3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/>
                <a:r>
                  <a:rPr lang="en-US" sz="900" b="1"/>
                  <a:t>Ra</a:t>
                </a:r>
                <a:endParaRPr lang="en-US" sz="900"/>
              </a:p>
              <a:p>
                <a:pPr algn="ctr" eaLnBrk="1" hangingPunct="1"/>
                <a:r>
                  <a:rPr lang="en-US" sz="900"/>
                  <a:t>88</a:t>
                </a:r>
                <a:endParaRPr lang="en-US" sz="900" baseline="30000"/>
              </a:p>
            </p:txBody>
          </p:sp>
          <p:sp>
            <p:nvSpPr>
              <p:cNvPr id="4270" name="Rectangle 174"/>
              <p:cNvSpPr>
                <a:spLocks noChangeArrowheads="1"/>
              </p:cNvSpPr>
              <p:nvPr/>
            </p:nvSpPr>
            <p:spPr bwMode="auto">
              <a:xfrm>
                <a:off x="1423" y="1875"/>
                <a:ext cx="281" cy="3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/>
                <a:r>
                  <a:rPr lang="en-US" sz="900" b="1"/>
                  <a:t>Mg</a:t>
                </a:r>
                <a:endParaRPr lang="en-US" sz="900"/>
              </a:p>
              <a:p>
                <a:pPr algn="ctr" eaLnBrk="1" hangingPunct="1"/>
                <a:r>
                  <a:rPr lang="en-US" sz="900"/>
                  <a:t>12</a:t>
                </a:r>
                <a:endParaRPr lang="en-US" sz="900" baseline="30000"/>
              </a:p>
            </p:txBody>
          </p:sp>
        </p:grpSp>
        <p:sp>
          <p:nvSpPr>
            <p:cNvPr id="4271" name="Text Box 175"/>
            <p:cNvSpPr txBox="1">
              <a:spLocks noChangeArrowheads="1"/>
            </p:cNvSpPr>
            <p:nvPr/>
          </p:nvSpPr>
          <p:spPr bwMode="auto">
            <a:xfrm>
              <a:off x="3444" y="389"/>
              <a:ext cx="156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900"/>
                <a:t>1</a:t>
              </a:r>
            </a:p>
          </p:txBody>
        </p:sp>
        <p:sp>
          <p:nvSpPr>
            <p:cNvPr id="4272" name="Text Box 176"/>
            <p:cNvSpPr txBox="1">
              <a:spLocks noChangeArrowheads="1"/>
            </p:cNvSpPr>
            <p:nvPr/>
          </p:nvSpPr>
          <p:spPr bwMode="auto">
            <a:xfrm>
              <a:off x="3613" y="624"/>
              <a:ext cx="156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900"/>
                <a:t>2</a:t>
              </a:r>
            </a:p>
          </p:txBody>
        </p:sp>
        <p:sp>
          <p:nvSpPr>
            <p:cNvPr id="4277" name="Text Box 181"/>
            <p:cNvSpPr txBox="1">
              <a:spLocks noChangeArrowheads="1"/>
            </p:cNvSpPr>
            <p:nvPr/>
          </p:nvSpPr>
          <p:spPr bwMode="auto">
            <a:xfrm>
              <a:off x="4541" y="626"/>
              <a:ext cx="196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900"/>
                <a:t>13</a:t>
              </a:r>
            </a:p>
          </p:txBody>
        </p:sp>
        <p:sp>
          <p:nvSpPr>
            <p:cNvPr id="4278" name="Text Box 182"/>
            <p:cNvSpPr txBox="1">
              <a:spLocks noChangeArrowheads="1"/>
            </p:cNvSpPr>
            <p:nvPr/>
          </p:nvSpPr>
          <p:spPr bwMode="auto">
            <a:xfrm>
              <a:off x="4706" y="626"/>
              <a:ext cx="196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900"/>
                <a:t>14</a:t>
              </a:r>
            </a:p>
          </p:txBody>
        </p:sp>
        <p:sp>
          <p:nvSpPr>
            <p:cNvPr id="4279" name="Text Box 183"/>
            <p:cNvSpPr txBox="1">
              <a:spLocks noChangeArrowheads="1"/>
            </p:cNvSpPr>
            <p:nvPr/>
          </p:nvSpPr>
          <p:spPr bwMode="auto">
            <a:xfrm>
              <a:off x="4877" y="626"/>
              <a:ext cx="196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900"/>
                <a:t>15</a:t>
              </a:r>
            </a:p>
          </p:txBody>
        </p:sp>
        <p:sp>
          <p:nvSpPr>
            <p:cNvPr id="4280" name="Text Box 184"/>
            <p:cNvSpPr txBox="1">
              <a:spLocks noChangeArrowheads="1"/>
            </p:cNvSpPr>
            <p:nvPr/>
          </p:nvSpPr>
          <p:spPr bwMode="auto">
            <a:xfrm>
              <a:off x="5043" y="626"/>
              <a:ext cx="196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900"/>
                <a:t>16</a:t>
              </a:r>
            </a:p>
          </p:txBody>
        </p:sp>
        <p:sp>
          <p:nvSpPr>
            <p:cNvPr id="4281" name="Text Box 185"/>
            <p:cNvSpPr txBox="1">
              <a:spLocks noChangeArrowheads="1"/>
            </p:cNvSpPr>
            <p:nvPr/>
          </p:nvSpPr>
          <p:spPr bwMode="auto">
            <a:xfrm>
              <a:off x="5212" y="626"/>
              <a:ext cx="196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900"/>
                <a:t>17</a:t>
              </a:r>
            </a:p>
          </p:txBody>
        </p:sp>
        <p:sp>
          <p:nvSpPr>
            <p:cNvPr id="4282" name="Text Box 186"/>
            <p:cNvSpPr txBox="1">
              <a:spLocks noChangeArrowheads="1"/>
            </p:cNvSpPr>
            <p:nvPr/>
          </p:nvSpPr>
          <p:spPr bwMode="auto">
            <a:xfrm>
              <a:off x="5372" y="353"/>
              <a:ext cx="202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/>
              <a:r>
                <a:rPr lang="en-US" sz="900"/>
                <a:t>18</a:t>
              </a:r>
            </a:p>
          </p:txBody>
        </p:sp>
        <p:sp>
          <p:nvSpPr>
            <p:cNvPr id="4283" name="Rectangle 187"/>
            <p:cNvSpPr>
              <a:spLocks noChangeArrowheads="1"/>
            </p:cNvSpPr>
            <p:nvPr/>
          </p:nvSpPr>
          <p:spPr bwMode="auto">
            <a:xfrm>
              <a:off x="4383" y="1226"/>
              <a:ext cx="167" cy="2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84" name="Rectangle 188"/>
            <p:cNvSpPr>
              <a:spLocks noChangeArrowheads="1"/>
            </p:cNvSpPr>
            <p:nvPr/>
          </p:nvSpPr>
          <p:spPr bwMode="auto">
            <a:xfrm>
              <a:off x="4383" y="1461"/>
              <a:ext cx="167" cy="2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85" name="Rectangle 189"/>
            <p:cNvSpPr>
              <a:spLocks noChangeArrowheads="1"/>
            </p:cNvSpPr>
            <p:nvPr/>
          </p:nvSpPr>
          <p:spPr bwMode="auto">
            <a:xfrm>
              <a:off x="4383" y="1696"/>
              <a:ext cx="167" cy="2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86" name="Rectangle 190"/>
            <p:cNvSpPr>
              <a:spLocks noChangeArrowheads="1"/>
            </p:cNvSpPr>
            <p:nvPr/>
          </p:nvSpPr>
          <p:spPr bwMode="auto">
            <a:xfrm>
              <a:off x="4383" y="1226"/>
              <a:ext cx="167" cy="2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900" baseline="30000"/>
            </a:p>
          </p:txBody>
        </p:sp>
        <p:sp>
          <p:nvSpPr>
            <p:cNvPr id="4287" name="Rectangle 191"/>
            <p:cNvSpPr>
              <a:spLocks noChangeArrowheads="1"/>
            </p:cNvSpPr>
            <p:nvPr/>
          </p:nvSpPr>
          <p:spPr bwMode="auto">
            <a:xfrm>
              <a:off x="4383" y="1461"/>
              <a:ext cx="167" cy="2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88" name="Rectangle 192"/>
            <p:cNvSpPr>
              <a:spLocks noChangeArrowheads="1"/>
            </p:cNvSpPr>
            <p:nvPr/>
          </p:nvSpPr>
          <p:spPr bwMode="auto">
            <a:xfrm>
              <a:off x="4383" y="1696"/>
              <a:ext cx="167" cy="2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89" name="Rectangle 193"/>
            <p:cNvSpPr>
              <a:spLocks noChangeArrowheads="1"/>
            </p:cNvSpPr>
            <p:nvPr/>
          </p:nvSpPr>
          <p:spPr bwMode="auto">
            <a:xfrm>
              <a:off x="4214" y="1226"/>
              <a:ext cx="169" cy="2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90" name="Rectangle 194"/>
            <p:cNvSpPr>
              <a:spLocks noChangeArrowheads="1"/>
            </p:cNvSpPr>
            <p:nvPr/>
          </p:nvSpPr>
          <p:spPr bwMode="auto">
            <a:xfrm>
              <a:off x="4214" y="1461"/>
              <a:ext cx="169" cy="2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91" name="Rectangle 195"/>
            <p:cNvSpPr>
              <a:spLocks noChangeArrowheads="1"/>
            </p:cNvSpPr>
            <p:nvPr/>
          </p:nvSpPr>
          <p:spPr bwMode="auto">
            <a:xfrm>
              <a:off x="4214" y="1696"/>
              <a:ext cx="169" cy="2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92" name="Rectangle 196"/>
            <p:cNvSpPr>
              <a:spLocks noChangeArrowheads="1"/>
            </p:cNvSpPr>
            <p:nvPr/>
          </p:nvSpPr>
          <p:spPr bwMode="auto">
            <a:xfrm>
              <a:off x="4214" y="1226"/>
              <a:ext cx="169" cy="2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900" baseline="30000"/>
            </a:p>
          </p:txBody>
        </p:sp>
        <p:sp>
          <p:nvSpPr>
            <p:cNvPr id="4293" name="Rectangle 197"/>
            <p:cNvSpPr>
              <a:spLocks noChangeArrowheads="1"/>
            </p:cNvSpPr>
            <p:nvPr/>
          </p:nvSpPr>
          <p:spPr bwMode="auto">
            <a:xfrm>
              <a:off x="4214" y="1461"/>
              <a:ext cx="169" cy="2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94" name="Rectangle 198"/>
            <p:cNvSpPr>
              <a:spLocks noChangeArrowheads="1"/>
            </p:cNvSpPr>
            <p:nvPr/>
          </p:nvSpPr>
          <p:spPr bwMode="auto">
            <a:xfrm>
              <a:off x="4214" y="1696"/>
              <a:ext cx="169" cy="2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95" name="Rectangle 199"/>
            <p:cNvSpPr>
              <a:spLocks noChangeArrowheads="1"/>
            </p:cNvSpPr>
            <p:nvPr/>
          </p:nvSpPr>
          <p:spPr bwMode="auto">
            <a:xfrm>
              <a:off x="3946" y="1461"/>
              <a:ext cx="168" cy="2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96" name="Rectangle 200"/>
            <p:cNvSpPr>
              <a:spLocks noChangeArrowheads="1"/>
            </p:cNvSpPr>
            <p:nvPr/>
          </p:nvSpPr>
          <p:spPr bwMode="auto">
            <a:xfrm>
              <a:off x="3946" y="1696"/>
              <a:ext cx="168" cy="2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97" name="Rectangle 201"/>
            <p:cNvSpPr>
              <a:spLocks noChangeArrowheads="1"/>
            </p:cNvSpPr>
            <p:nvPr/>
          </p:nvSpPr>
          <p:spPr bwMode="auto">
            <a:xfrm>
              <a:off x="3946" y="1931"/>
              <a:ext cx="168" cy="2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98" name="Rectangle 202"/>
            <p:cNvSpPr>
              <a:spLocks noChangeArrowheads="1"/>
            </p:cNvSpPr>
            <p:nvPr/>
          </p:nvSpPr>
          <p:spPr bwMode="auto">
            <a:xfrm>
              <a:off x="3946" y="1461"/>
              <a:ext cx="168" cy="2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900" baseline="30000"/>
            </a:p>
          </p:txBody>
        </p:sp>
        <p:sp>
          <p:nvSpPr>
            <p:cNvPr id="4299" name="Rectangle 203"/>
            <p:cNvSpPr>
              <a:spLocks noChangeArrowheads="1"/>
            </p:cNvSpPr>
            <p:nvPr/>
          </p:nvSpPr>
          <p:spPr bwMode="auto">
            <a:xfrm>
              <a:off x="3946" y="1696"/>
              <a:ext cx="168" cy="2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0" name="Rectangle 204"/>
            <p:cNvSpPr>
              <a:spLocks noChangeArrowheads="1"/>
            </p:cNvSpPr>
            <p:nvPr/>
          </p:nvSpPr>
          <p:spPr bwMode="auto">
            <a:xfrm>
              <a:off x="3946" y="1931"/>
              <a:ext cx="168" cy="2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" name="Freeform 205"/>
            <p:cNvSpPr>
              <a:spLocks/>
            </p:cNvSpPr>
            <p:nvPr/>
          </p:nvSpPr>
          <p:spPr bwMode="auto">
            <a:xfrm>
              <a:off x="4078" y="1215"/>
              <a:ext cx="49" cy="951"/>
            </a:xfrm>
            <a:custGeom>
              <a:avLst/>
              <a:gdLst/>
              <a:ahLst/>
              <a:cxnLst>
                <a:cxn ang="0">
                  <a:pos x="33" y="12"/>
                </a:cxn>
                <a:cxn ang="0">
                  <a:pos x="45" y="21"/>
                </a:cxn>
                <a:cxn ang="0">
                  <a:pos x="21" y="138"/>
                </a:cxn>
                <a:cxn ang="0">
                  <a:pos x="42" y="348"/>
                </a:cxn>
                <a:cxn ang="0">
                  <a:pos x="28" y="527"/>
                </a:cxn>
                <a:cxn ang="0">
                  <a:pos x="18" y="582"/>
                </a:cxn>
                <a:cxn ang="0">
                  <a:pos x="39" y="681"/>
                </a:cxn>
                <a:cxn ang="0">
                  <a:pos x="27" y="789"/>
                </a:cxn>
                <a:cxn ang="0">
                  <a:pos x="45" y="1023"/>
                </a:cxn>
                <a:cxn ang="0">
                  <a:pos x="0" y="1161"/>
                </a:cxn>
                <a:cxn ang="0">
                  <a:pos x="9" y="1258"/>
                </a:cxn>
                <a:cxn ang="0">
                  <a:pos x="39" y="1359"/>
                </a:cxn>
              </a:cxnLst>
              <a:rect l="0" t="0" r="r" b="b"/>
              <a:pathLst>
                <a:path w="69" h="1359">
                  <a:moveTo>
                    <a:pt x="33" y="12"/>
                  </a:moveTo>
                  <a:cubicBezTo>
                    <a:pt x="31" y="23"/>
                    <a:pt x="47" y="0"/>
                    <a:pt x="45" y="21"/>
                  </a:cubicBezTo>
                  <a:cubicBezTo>
                    <a:pt x="43" y="42"/>
                    <a:pt x="21" y="84"/>
                    <a:pt x="21" y="138"/>
                  </a:cubicBezTo>
                  <a:cubicBezTo>
                    <a:pt x="27" y="196"/>
                    <a:pt x="29" y="295"/>
                    <a:pt x="42" y="348"/>
                  </a:cubicBezTo>
                  <a:cubicBezTo>
                    <a:pt x="35" y="424"/>
                    <a:pt x="1" y="454"/>
                    <a:pt x="28" y="527"/>
                  </a:cubicBezTo>
                  <a:cubicBezTo>
                    <a:pt x="25" y="545"/>
                    <a:pt x="27" y="566"/>
                    <a:pt x="18" y="582"/>
                  </a:cubicBezTo>
                  <a:cubicBezTo>
                    <a:pt x="13" y="590"/>
                    <a:pt x="40" y="672"/>
                    <a:pt x="39" y="681"/>
                  </a:cubicBezTo>
                  <a:cubicBezTo>
                    <a:pt x="69" y="729"/>
                    <a:pt x="11" y="742"/>
                    <a:pt x="27" y="789"/>
                  </a:cubicBezTo>
                  <a:cubicBezTo>
                    <a:pt x="23" y="873"/>
                    <a:pt x="31" y="940"/>
                    <a:pt x="45" y="1023"/>
                  </a:cubicBezTo>
                  <a:cubicBezTo>
                    <a:pt x="38" y="1120"/>
                    <a:pt x="42" y="1050"/>
                    <a:pt x="0" y="1161"/>
                  </a:cubicBezTo>
                  <a:cubicBezTo>
                    <a:pt x="13" y="1196"/>
                    <a:pt x="7" y="1219"/>
                    <a:pt x="9" y="1258"/>
                  </a:cubicBezTo>
                  <a:cubicBezTo>
                    <a:pt x="11" y="1298"/>
                    <a:pt x="39" y="1319"/>
                    <a:pt x="39" y="1359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" name="Freeform 206"/>
            <p:cNvSpPr>
              <a:spLocks/>
            </p:cNvSpPr>
            <p:nvPr/>
          </p:nvSpPr>
          <p:spPr bwMode="auto">
            <a:xfrm>
              <a:off x="4147" y="1226"/>
              <a:ext cx="34" cy="738"/>
            </a:xfrm>
            <a:custGeom>
              <a:avLst/>
              <a:gdLst/>
              <a:ahLst/>
              <a:cxnLst>
                <a:cxn ang="0">
                  <a:pos x="64" y="0"/>
                </a:cxn>
                <a:cxn ang="0">
                  <a:pos x="37" y="137"/>
                </a:cxn>
                <a:cxn ang="0">
                  <a:pos x="64" y="284"/>
                </a:cxn>
                <a:cxn ang="0">
                  <a:pos x="74" y="503"/>
                </a:cxn>
                <a:cxn ang="0">
                  <a:pos x="64" y="558"/>
                </a:cxn>
                <a:cxn ang="0">
                  <a:pos x="37" y="567"/>
                </a:cxn>
                <a:cxn ang="0">
                  <a:pos x="55" y="704"/>
                </a:cxn>
                <a:cxn ang="0">
                  <a:pos x="46" y="960"/>
                </a:cxn>
                <a:cxn ang="0">
                  <a:pos x="0" y="1134"/>
                </a:cxn>
                <a:cxn ang="0">
                  <a:pos x="55" y="1234"/>
                </a:cxn>
                <a:cxn ang="0">
                  <a:pos x="55" y="1353"/>
                </a:cxn>
              </a:cxnLst>
              <a:rect l="0" t="0" r="r" b="b"/>
              <a:pathLst>
                <a:path w="97" h="1353">
                  <a:moveTo>
                    <a:pt x="64" y="0"/>
                  </a:moveTo>
                  <a:cubicBezTo>
                    <a:pt x="77" y="50"/>
                    <a:pt x="97" y="117"/>
                    <a:pt x="37" y="137"/>
                  </a:cubicBezTo>
                  <a:cubicBezTo>
                    <a:pt x="43" y="195"/>
                    <a:pt x="51" y="231"/>
                    <a:pt x="64" y="284"/>
                  </a:cubicBezTo>
                  <a:cubicBezTo>
                    <a:pt x="57" y="360"/>
                    <a:pt x="47" y="430"/>
                    <a:pt x="74" y="503"/>
                  </a:cubicBezTo>
                  <a:cubicBezTo>
                    <a:pt x="71" y="521"/>
                    <a:pt x="73" y="542"/>
                    <a:pt x="64" y="558"/>
                  </a:cubicBezTo>
                  <a:cubicBezTo>
                    <a:pt x="59" y="566"/>
                    <a:pt x="38" y="558"/>
                    <a:pt x="37" y="567"/>
                  </a:cubicBezTo>
                  <a:cubicBezTo>
                    <a:pt x="28" y="629"/>
                    <a:pt x="39" y="657"/>
                    <a:pt x="55" y="704"/>
                  </a:cubicBezTo>
                  <a:cubicBezTo>
                    <a:pt x="51" y="788"/>
                    <a:pt x="32" y="877"/>
                    <a:pt x="46" y="960"/>
                  </a:cubicBezTo>
                  <a:cubicBezTo>
                    <a:pt x="39" y="1057"/>
                    <a:pt x="57" y="1080"/>
                    <a:pt x="0" y="1134"/>
                  </a:cubicBezTo>
                  <a:cubicBezTo>
                    <a:pt x="13" y="1169"/>
                    <a:pt x="53" y="1195"/>
                    <a:pt x="55" y="1234"/>
                  </a:cubicBezTo>
                  <a:cubicBezTo>
                    <a:pt x="57" y="1274"/>
                    <a:pt x="55" y="1313"/>
                    <a:pt x="55" y="1353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3" name="Rectangle 207"/>
            <p:cNvSpPr>
              <a:spLocks noChangeArrowheads="1"/>
            </p:cNvSpPr>
            <p:nvPr/>
          </p:nvSpPr>
          <p:spPr bwMode="auto">
            <a:xfrm>
              <a:off x="4114" y="1092"/>
              <a:ext cx="134" cy="110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4" name="Freeform 208"/>
            <p:cNvSpPr>
              <a:spLocks/>
            </p:cNvSpPr>
            <p:nvPr/>
          </p:nvSpPr>
          <p:spPr bwMode="auto">
            <a:xfrm>
              <a:off x="4250" y="1458"/>
              <a:ext cx="15" cy="471"/>
            </a:xfrm>
            <a:custGeom>
              <a:avLst/>
              <a:gdLst/>
              <a:ahLst/>
              <a:cxnLst>
                <a:cxn ang="0">
                  <a:pos x="0" y="672"/>
                </a:cxn>
                <a:cxn ang="0">
                  <a:pos x="15" y="552"/>
                </a:cxn>
                <a:cxn ang="0">
                  <a:pos x="12" y="357"/>
                </a:cxn>
                <a:cxn ang="0">
                  <a:pos x="6" y="348"/>
                </a:cxn>
                <a:cxn ang="0">
                  <a:pos x="3" y="339"/>
                </a:cxn>
                <a:cxn ang="0">
                  <a:pos x="21" y="168"/>
                </a:cxn>
                <a:cxn ang="0">
                  <a:pos x="18" y="39"/>
                </a:cxn>
                <a:cxn ang="0">
                  <a:pos x="6" y="0"/>
                </a:cxn>
              </a:cxnLst>
              <a:rect l="0" t="0" r="r" b="b"/>
              <a:pathLst>
                <a:path w="21" h="672">
                  <a:moveTo>
                    <a:pt x="0" y="672"/>
                  </a:moveTo>
                  <a:cubicBezTo>
                    <a:pt x="3" y="631"/>
                    <a:pt x="2" y="591"/>
                    <a:pt x="15" y="552"/>
                  </a:cubicBezTo>
                  <a:cubicBezTo>
                    <a:pt x="14" y="487"/>
                    <a:pt x="15" y="422"/>
                    <a:pt x="12" y="357"/>
                  </a:cubicBezTo>
                  <a:cubicBezTo>
                    <a:pt x="12" y="353"/>
                    <a:pt x="8" y="351"/>
                    <a:pt x="6" y="348"/>
                  </a:cubicBezTo>
                  <a:cubicBezTo>
                    <a:pt x="5" y="345"/>
                    <a:pt x="4" y="342"/>
                    <a:pt x="3" y="339"/>
                  </a:cubicBezTo>
                  <a:cubicBezTo>
                    <a:pt x="5" y="278"/>
                    <a:pt x="16" y="227"/>
                    <a:pt x="21" y="168"/>
                  </a:cubicBezTo>
                  <a:cubicBezTo>
                    <a:pt x="20" y="125"/>
                    <a:pt x="21" y="82"/>
                    <a:pt x="18" y="39"/>
                  </a:cubicBezTo>
                  <a:cubicBezTo>
                    <a:pt x="17" y="27"/>
                    <a:pt x="6" y="15"/>
                    <a:pt x="6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5" name="Freeform 209"/>
            <p:cNvSpPr>
              <a:spLocks/>
            </p:cNvSpPr>
            <p:nvPr/>
          </p:nvSpPr>
          <p:spPr bwMode="auto">
            <a:xfrm>
              <a:off x="4242" y="1226"/>
              <a:ext cx="12" cy="236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0" y="30"/>
                </a:cxn>
                <a:cxn ang="0">
                  <a:pos x="9" y="81"/>
                </a:cxn>
                <a:cxn ang="0">
                  <a:pos x="18" y="243"/>
                </a:cxn>
                <a:cxn ang="0">
                  <a:pos x="18" y="339"/>
                </a:cxn>
              </a:cxnLst>
              <a:rect l="0" t="0" r="r" b="b"/>
              <a:pathLst>
                <a:path w="18" h="339">
                  <a:moveTo>
                    <a:pt x="18" y="0"/>
                  </a:moveTo>
                  <a:cubicBezTo>
                    <a:pt x="9" y="14"/>
                    <a:pt x="4" y="12"/>
                    <a:pt x="0" y="30"/>
                  </a:cubicBezTo>
                  <a:cubicBezTo>
                    <a:pt x="2" y="47"/>
                    <a:pt x="3" y="64"/>
                    <a:pt x="9" y="81"/>
                  </a:cubicBezTo>
                  <a:cubicBezTo>
                    <a:pt x="17" y="135"/>
                    <a:pt x="1" y="192"/>
                    <a:pt x="18" y="243"/>
                  </a:cubicBezTo>
                  <a:cubicBezTo>
                    <a:pt x="15" y="319"/>
                    <a:pt x="18" y="300"/>
                    <a:pt x="18" y="339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318" name="Text Box 222"/>
          <p:cNvSpPr txBox="1">
            <a:spLocks noChangeArrowheads="1"/>
          </p:cNvSpPr>
          <p:nvPr/>
        </p:nvSpPr>
        <p:spPr bwMode="auto">
          <a:xfrm>
            <a:off x="555625" y="3763963"/>
            <a:ext cx="7623175" cy="2444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 b="1">
                <a:ea typeface="Times New Roman" pitchFamily="18" charset="0"/>
                <a:cs typeface="Arial" charset="0"/>
              </a:rPr>
              <a:t>1                          2                                                13                      14                        15                     16                      17                      18</a:t>
            </a:r>
            <a:endParaRPr lang="en-US"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3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1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1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1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1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1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1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5" grpId="0" animBg="1"/>
      <p:bldP spid="431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z="4000"/>
              <a:t>Atomic Radii</a:t>
            </a:r>
          </a:p>
        </p:txBody>
      </p:sp>
      <p:sp>
        <p:nvSpPr>
          <p:cNvPr id="46083" name="AutoShape 3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6119813"/>
            <a:ext cx="609600" cy="357187"/>
          </a:xfrm>
          <a:prstGeom prst="actionButtonBeginning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6084" name="Group 4"/>
          <p:cNvGrpSpPr>
            <a:grpSpLocks/>
          </p:cNvGrpSpPr>
          <p:nvPr/>
        </p:nvGrpSpPr>
        <p:grpSpPr bwMode="auto">
          <a:xfrm>
            <a:off x="1828800" y="1828800"/>
            <a:ext cx="5715000" cy="4659313"/>
            <a:chOff x="1152" y="1152"/>
            <a:chExt cx="3600" cy="2935"/>
          </a:xfrm>
        </p:grpSpPr>
        <p:sp>
          <p:nvSpPr>
            <p:cNvPr id="46085" name="Oval 5"/>
            <p:cNvSpPr>
              <a:spLocks noChangeAspect="1" noChangeArrowheads="1"/>
            </p:cNvSpPr>
            <p:nvPr/>
          </p:nvSpPr>
          <p:spPr bwMode="auto">
            <a:xfrm>
              <a:off x="1248" y="1152"/>
              <a:ext cx="294" cy="294"/>
            </a:xfrm>
            <a:prstGeom prst="ellipse">
              <a:avLst/>
            </a:prstGeom>
            <a:gradFill rotWithShape="1">
              <a:gsLst>
                <a:gs pos="0">
                  <a:srgbClr val="3366FF"/>
                </a:gs>
                <a:gs pos="100000">
                  <a:srgbClr val="0000FF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200" b="1">
                  <a:solidFill>
                    <a:schemeClr val="bg1"/>
                  </a:solidFill>
                </a:rPr>
                <a:t>Li</a:t>
              </a:r>
            </a:p>
          </p:txBody>
        </p:sp>
        <p:sp>
          <p:nvSpPr>
            <p:cNvPr id="46086" name="Oval 6"/>
            <p:cNvSpPr>
              <a:spLocks noChangeAspect="1" noChangeArrowheads="1"/>
            </p:cNvSpPr>
            <p:nvPr/>
          </p:nvSpPr>
          <p:spPr bwMode="auto">
            <a:xfrm>
              <a:off x="1227" y="1584"/>
              <a:ext cx="357" cy="357"/>
            </a:xfrm>
            <a:prstGeom prst="ellipse">
              <a:avLst/>
            </a:prstGeom>
            <a:gradFill rotWithShape="1">
              <a:gsLst>
                <a:gs pos="0">
                  <a:srgbClr val="3366FF"/>
                </a:gs>
                <a:gs pos="100000">
                  <a:srgbClr val="0000FF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200" b="1">
                  <a:solidFill>
                    <a:schemeClr val="bg1"/>
                  </a:solidFill>
                </a:rPr>
                <a:t>Na</a:t>
              </a:r>
            </a:p>
          </p:txBody>
        </p:sp>
        <p:sp>
          <p:nvSpPr>
            <p:cNvPr id="46087" name="Oval 7"/>
            <p:cNvSpPr>
              <a:spLocks noChangeAspect="1" noChangeArrowheads="1"/>
            </p:cNvSpPr>
            <p:nvPr/>
          </p:nvSpPr>
          <p:spPr bwMode="auto">
            <a:xfrm>
              <a:off x="1152" y="2112"/>
              <a:ext cx="443" cy="443"/>
            </a:xfrm>
            <a:prstGeom prst="ellipse">
              <a:avLst/>
            </a:prstGeom>
            <a:gradFill rotWithShape="1">
              <a:gsLst>
                <a:gs pos="0">
                  <a:srgbClr val="3366FF"/>
                </a:gs>
                <a:gs pos="100000">
                  <a:srgbClr val="0000FF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200" b="1">
                  <a:solidFill>
                    <a:schemeClr val="bg1"/>
                  </a:solidFill>
                </a:rPr>
                <a:t>K</a:t>
              </a:r>
            </a:p>
          </p:txBody>
        </p:sp>
        <p:sp>
          <p:nvSpPr>
            <p:cNvPr id="46088" name="Oval 8"/>
            <p:cNvSpPr>
              <a:spLocks noChangeAspect="1" noChangeArrowheads="1"/>
            </p:cNvSpPr>
            <p:nvPr/>
          </p:nvSpPr>
          <p:spPr bwMode="auto">
            <a:xfrm>
              <a:off x="1152" y="2777"/>
              <a:ext cx="466" cy="466"/>
            </a:xfrm>
            <a:prstGeom prst="ellipse">
              <a:avLst/>
            </a:prstGeom>
            <a:gradFill rotWithShape="1">
              <a:gsLst>
                <a:gs pos="0">
                  <a:srgbClr val="3366FF"/>
                </a:gs>
                <a:gs pos="100000">
                  <a:srgbClr val="0000FF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200" b="1">
                  <a:solidFill>
                    <a:schemeClr val="bg1"/>
                  </a:solidFill>
                </a:rPr>
                <a:t>Rb</a:t>
              </a:r>
            </a:p>
          </p:txBody>
        </p:sp>
        <p:sp>
          <p:nvSpPr>
            <p:cNvPr id="46089" name="Oval 9"/>
            <p:cNvSpPr>
              <a:spLocks noChangeAspect="1" noChangeArrowheads="1"/>
            </p:cNvSpPr>
            <p:nvPr/>
          </p:nvSpPr>
          <p:spPr bwMode="auto">
            <a:xfrm>
              <a:off x="1152" y="3435"/>
              <a:ext cx="501" cy="501"/>
            </a:xfrm>
            <a:prstGeom prst="ellipse">
              <a:avLst/>
            </a:prstGeom>
            <a:gradFill rotWithShape="1">
              <a:gsLst>
                <a:gs pos="0">
                  <a:srgbClr val="3366FF"/>
                </a:gs>
                <a:gs pos="100000">
                  <a:srgbClr val="0000FF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200" b="1">
                  <a:solidFill>
                    <a:schemeClr val="bg1"/>
                  </a:solidFill>
                </a:rPr>
                <a:t>Cs</a:t>
              </a:r>
            </a:p>
          </p:txBody>
        </p:sp>
        <p:sp>
          <p:nvSpPr>
            <p:cNvPr id="46090" name="Oval 10"/>
            <p:cNvSpPr>
              <a:spLocks noChangeAspect="1" noChangeArrowheads="1"/>
            </p:cNvSpPr>
            <p:nvPr/>
          </p:nvSpPr>
          <p:spPr bwMode="auto">
            <a:xfrm>
              <a:off x="4464" y="1728"/>
              <a:ext cx="190" cy="190"/>
            </a:xfrm>
            <a:prstGeom prst="ellipse">
              <a:avLst/>
            </a:prstGeom>
            <a:gradFill rotWithShape="1">
              <a:gsLst>
                <a:gs pos="0">
                  <a:srgbClr val="3366FF"/>
                </a:gs>
                <a:gs pos="100000">
                  <a:srgbClr val="0000FF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200" b="1">
                  <a:solidFill>
                    <a:schemeClr val="bg1"/>
                  </a:solidFill>
                </a:rPr>
                <a:t>Cl</a:t>
              </a:r>
            </a:p>
          </p:txBody>
        </p:sp>
        <p:sp>
          <p:nvSpPr>
            <p:cNvPr id="46091" name="Oval 11"/>
            <p:cNvSpPr>
              <a:spLocks noChangeAspect="1" noChangeArrowheads="1"/>
            </p:cNvSpPr>
            <p:nvPr/>
          </p:nvSpPr>
          <p:spPr bwMode="auto">
            <a:xfrm>
              <a:off x="4080" y="1728"/>
              <a:ext cx="202" cy="202"/>
            </a:xfrm>
            <a:prstGeom prst="ellipse">
              <a:avLst/>
            </a:prstGeom>
            <a:gradFill rotWithShape="1">
              <a:gsLst>
                <a:gs pos="0">
                  <a:srgbClr val="3366FF"/>
                </a:gs>
                <a:gs pos="100000">
                  <a:srgbClr val="0000FF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200" b="1">
                  <a:solidFill>
                    <a:schemeClr val="bg1"/>
                  </a:solidFill>
                </a:rPr>
                <a:t>S</a:t>
              </a:r>
            </a:p>
          </p:txBody>
        </p:sp>
        <p:sp>
          <p:nvSpPr>
            <p:cNvPr id="46092" name="Oval 12"/>
            <p:cNvSpPr>
              <a:spLocks noChangeArrowheads="1"/>
            </p:cNvSpPr>
            <p:nvPr/>
          </p:nvSpPr>
          <p:spPr bwMode="auto">
            <a:xfrm>
              <a:off x="3648" y="1707"/>
              <a:ext cx="192" cy="213"/>
            </a:xfrm>
            <a:prstGeom prst="ellipse">
              <a:avLst/>
            </a:prstGeom>
            <a:gradFill rotWithShape="1">
              <a:gsLst>
                <a:gs pos="0">
                  <a:srgbClr val="3366FF"/>
                </a:gs>
                <a:gs pos="100000">
                  <a:srgbClr val="0000FF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200" b="1">
                  <a:solidFill>
                    <a:schemeClr val="bg1"/>
                  </a:solidFill>
                </a:rPr>
                <a:t>P</a:t>
              </a:r>
            </a:p>
          </p:txBody>
        </p:sp>
        <p:sp>
          <p:nvSpPr>
            <p:cNvPr id="46093" name="Oval 13"/>
            <p:cNvSpPr>
              <a:spLocks noChangeAspect="1" noChangeArrowheads="1"/>
            </p:cNvSpPr>
            <p:nvPr/>
          </p:nvSpPr>
          <p:spPr bwMode="auto">
            <a:xfrm>
              <a:off x="3264" y="1695"/>
              <a:ext cx="225" cy="225"/>
            </a:xfrm>
            <a:prstGeom prst="ellipse">
              <a:avLst/>
            </a:prstGeom>
            <a:gradFill rotWithShape="1">
              <a:gsLst>
                <a:gs pos="0">
                  <a:srgbClr val="3366FF"/>
                </a:gs>
                <a:gs pos="100000">
                  <a:srgbClr val="0000FF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200" b="1">
                  <a:solidFill>
                    <a:schemeClr val="bg1"/>
                  </a:solidFill>
                </a:rPr>
                <a:t>Si</a:t>
              </a:r>
            </a:p>
          </p:txBody>
        </p:sp>
        <p:sp>
          <p:nvSpPr>
            <p:cNvPr id="46094" name="Oval 14"/>
            <p:cNvSpPr>
              <a:spLocks noChangeAspect="1" noChangeArrowheads="1"/>
            </p:cNvSpPr>
            <p:nvPr/>
          </p:nvSpPr>
          <p:spPr bwMode="auto">
            <a:xfrm>
              <a:off x="2784" y="1685"/>
              <a:ext cx="276" cy="276"/>
            </a:xfrm>
            <a:prstGeom prst="ellipse">
              <a:avLst/>
            </a:prstGeom>
            <a:gradFill rotWithShape="1">
              <a:gsLst>
                <a:gs pos="0">
                  <a:srgbClr val="3366FF"/>
                </a:gs>
                <a:gs pos="100000">
                  <a:srgbClr val="0000FF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200" b="1">
                  <a:solidFill>
                    <a:schemeClr val="bg1"/>
                  </a:solidFill>
                </a:rPr>
                <a:t>Al</a:t>
              </a:r>
            </a:p>
          </p:txBody>
        </p:sp>
        <p:sp>
          <p:nvSpPr>
            <p:cNvPr id="46095" name="Oval 15"/>
            <p:cNvSpPr>
              <a:spLocks noChangeArrowheads="1"/>
            </p:cNvSpPr>
            <p:nvPr/>
          </p:nvSpPr>
          <p:spPr bwMode="auto">
            <a:xfrm>
              <a:off x="4464" y="2256"/>
              <a:ext cx="192" cy="219"/>
            </a:xfrm>
            <a:prstGeom prst="ellipse">
              <a:avLst/>
            </a:prstGeom>
            <a:gradFill rotWithShape="1">
              <a:gsLst>
                <a:gs pos="0">
                  <a:srgbClr val="3366FF"/>
                </a:gs>
                <a:gs pos="100000">
                  <a:srgbClr val="0000FF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200" b="1">
                  <a:solidFill>
                    <a:schemeClr val="bg1"/>
                  </a:solidFill>
                </a:rPr>
                <a:t>Br</a:t>
              </a:r>
            </a:p>
          </p:txBody>
        </p:sp>
        <p:sp>
          <p:nvSpPr>
            <p:cNvPr id="46096" name="Oval 16"/>
            <p:cNvSpPr>
              <a:spLocks noChangeAspect="1" noChangeArrowheads="1"/>
            </p:cNvSpPr>
            <p:nvPr/>
          </p:nvSpPr>
          <p:spPr bwMode="auto">
            <a:xfrm>
              <a:off x="4080" y="2256"/>
              <a:ext cx="225" cy="225"/>
            </a:xfrm>
            <a:prstGeom prst="ellipse">
              <a:avLst/>
            </a:prstGeom>
            <a:gradFill rotWithShape="1">
              <a:gsLst>
                <a:gs pos="0">
                  <a:srgbClr val="3366FF"/>
                </a:gs>
                <a:gs pos="100000">
                  <a:srgbClr val="0000FF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200" b="1">
                  <a:solidFill>
                    <a:schemeClr val="bg1"/>
                  </a:solidFill>
                </a:rPr>
                <a:t>Se</a:t>
              </a:r>
            </a:p>
          </p:txBody>
        </p:sp>
        <p:sp>
          <p:nvSpPr>
            <p:cNvPr id="46097" name="Oval 17"/>
            <p:cNvSpPr>
              <a:spLocks noChangeAspect="1" noChangeArrowheads="1"/>
            </p:cNvSpPr>
            <p:nvPr/>
          </p:nvSpPr>
          <p:spPr bwMode="auto">
            <a:xfrm>
              <a:off x="3648" y="2256"/>
              <a:ext cx="230" cy="230"/>
            </a:xfrm>
            <a:prstGeom prst="ellipse">
              <a:avLst/>
            </a:prstGeom>
            <a:gradFill rotWithShape="1">
              <a:gsLst>
                <a:gs pos="0">
                  <a:srgbClr val="3366FF"/>
                </a:gs>
                <a:gs pos="100000">
                  <a:srgbClr val="0000FF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200" b="1">
                  <a:solidFill>
                    <a:schemeClr val="bg1"/>
                  </a:solidFill>
                </a:rPr>
                <a:t>As</a:t>
              </a:r>
            </a:p>
          </p:txBody>
        </p:sp>
        <p:sp>
          <p:nvSpPr>
            <p:cNvPr id="46098" name="Oval 18"/>
            <p:cNvSpPr>
              <a:spLocks noChangeAspect="1" noChangeArrowheads="1"/>
            </p:cNvSpPr>
            <p:nvPr/>
          </p:nvSpPr>
          <p:spPr bwMode="auto">
            <a:xfrm>
              <a:off x="3268" y="2256"/>
              <a:ext cx="236" cy="236"/>
            </a:xfrm>
            <a:prstGeom prst="ellipse">
              <a:avLst/>
            </a:prstGeom>
            <a:gradFill rotWithShape="1">
              <a:gsLst>
                <a:gs pos="0">
                  <a:srgbClr val="3366FF"/>
                </a:gs>
                <a:gs pos="100000">
                  <a:srgbClr val="0000FF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200" b="1">
                  <a:solidFill>
                    <a:schemeClr val="bg1"/>
                  </a:solidFill>
                </a:rPr>
                <a:t>Ge</a:t>
              </a:r>
            </a:p>
          </p:txBody>
        </p:sp>
        <p:sp>
          <p:nvSpPr>
            <p:cNvPr id="46099" name="Oval 19"/>
            <p:cNvSpPr>
              <a:spLocks noChangeAspect="1" noChangeArrowheads="1"/>
            </p:cNvSpPr>
            <p:nvPr/>
          </p:nvSpPr>
          <p:spPr bwMode="auto">
            <a:xfrm>
              <a:off x="2832" y="2260"/>
              <a:ext cx="236" cy="236"/>
            </a:xfrm>
            <a:prstGeom prst="ellipse">
              <a:avLst/>
            </a:prstGeom>
            <a:gradFill rotWithShape="1">
              <a:gsLst>
                <a:gs pos="0">
                  <a:srgbClr val="3366FF"/>
                </a:gs>
                <a:gs pos="100000">
                  <a:srgbClr val="0000FF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200" b="1">
                  <a:solidFill>
                    <a:schemeClr val="bg1"/>
                  </a:solidFill>
                </a:rPr>
                <a:t>Ga</a:t>
              </a:r>
            </a:p>
          </p:txBody>
        </p:sp>
        <p:sp>
          <p:nvSpPr>
            <p:cNvPr id="46100" name="Oval 20"/>
            <p:cNvSpPr>
              <a:spLocks noChangeAspect="1" noChangeArrowheads="1"/>
            </p:cNvSpPr>
            <p:nvPr/>
          </p:nvSpPr>
          <p:spPr bwMode="auto">
            <a:xfrm>
              <a:off x="4451" y="2915"/>
              <a:ext cx="253" cy="253"/>
            </a:xfrm>
            <a:prstGeom prst="ellipse">
              <a:avLst/>
            </a:prstGeom>
            <a:gradFill rotWithShape="1">
              <a:gsLst>
                <a:gs pos="0">
                  <a:srgbClr val="3366FF"/>
                </a:gs>
                <a:gs pos="100000">
                  <a:srgbClr val="0000FF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200" b="1">
                  <a:solidFill>
                    <a:schemeClr val="bg1"/>
                  </a:solidFill>
                </a:rPr>
                <a:t>I</a:t>
              </a:r>
            </a:p>
          </p:txBody>
        </p:sp>
        <p:sp>
          <p:nvSpPr>
            <p:cNvPr id="46101" name="Oval 21"/>
            <p:cNvSpPr>
              <a:spLocks noChangeAspect="1" noChangeArrowheads="1"/>
            </p:cNvSpPr>
            <p:nvPr/>
          </p:nvSpPr>
          <p:spPr bwMode="auto">
            <a:xfrm>
              <a:off x="4055" y="2903"/>
              <a:ext cx="265" cy="265"/>
            </a:xfrm>
            <a:prstGeom prst="ellipse">
              <a:avLst/>
            </a:prstGeom>
            <a:gradFill rotWithShape="1">
              <a:gsLst>
                <a:gs pos="0">
                  <a:srgbClr val="3366FF"/>
                </a:gs>
                <a:gs pos="100000">
                  <a:srgbClr val="0000FF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200" b="1">
                  <a:solidFill>
                    <a:schemeClr val="bg1"/>
                  </a:solidFill>
                </a:rPr>
                <a:t>Te</a:t>
              </a:r>
            </a:p>
          </p:txBody>
        </p:sp>
        <p:sp>
          <p:nvSpPr>
            <p:cNvPr id="46102" name="Oval 22"/>
            <p:cNvSpPr>
              <a:spLocks noChangeAspect="1" noChangeArrowheads="1"/>
            </p:cNvSpPr>
            <p:nvPr/>
          </p:nvSpPr>
          <p:spPr bwMode="auto">
            <a:xfrm>
              <a:off x="3600" y="2897"/>
              <a:ext cx="271" cy="271"/>
            </a:xfrm>
            <a:prstGeom prst="ellipse">
              <a:avLst/>
            </a:prstGeom>
            <a:gradFill rotWithShape="1">
              <a:gsLst>
                <a:gs pos="0">
                  <a:srgbClr val="3366FF"/>
                </a:gs>
                <a:gs pos="100000">
                  <a:srgbClr val="0000FF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200" b="1">
                  <a:solidFill>
                    <a:schemeClr val="bg1"/>
                  </a:solidFill>
                </a:rPr>
                <a:t>Sb</a:t>
              </a:r>
            </a:p>
          </p:txBody>
        </p:sp>
        <p:sp>
          <p:nvSpPr>
            <p:cNvPr id="46103" name="Oval 23"/>
            <p:cNvSpPr>
              <a:spLocks noChangeAspect="1" noChangeArrowheads="1"/>
            </p:cNvSpPr>
            <p:nvPr/>
          </p:nvSpPr>
          <p:spPr bwMode="auto">
            <a:xfrm>
              <a:off x="3216" y="2897"/>
              <a:ext cx="271" cy="271"/>
            </a:xfrm>
            <a:prstGeom prst="ellipse">
              <a:avLst/>
            </a:prstGeom>
            <a:gradFill rotWithShape="1">
              <a:gsLst>
                <a:gs pos="0">
                  <a:srgbClr val="3366FF"/>
                </a:gs>
                <a:gs pos="100000">
                  <a:srgbClr val="0000FF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200" b="1">
                  <a:solidFill>
                    <a:schemeClr val="bg1"/>
                  </a:solidFill>
                </a:rPr>
                <a:t>Sn</a:t>
              </a:r>
            </a:p>
          </p:txBody>
        </p:sp>
        <p:sp>
          <p:nvSpPr>
            <p:cNvPr id="46104" name="Oval 24"/>
            <p:cNvSpPr>
              <a:spLocks noChangeAspect="1" noChangeArrowheads="1"/>
            </p:cNvSpPr>
            <p:nvPr/>
          </p:nvSpPr>
          <p:spPr bwMode="auto">
            <a:xfrm>
              <a:off x="2784" y="2880"/>
              <a:ext cx="311" cy="311"/>
            </a:xfrm>
            <a:prstGeom prst="ellipse">
              <a:avLst/>
            </a:prstGeom>
            <a:gradFill rotWithShape="1">
              <a:gsLst>
                <a:gs pos="0">
                  <a:srgbClr val="3366FF"/>
                </a:gs>
                <a:gs pos="100000">
                  <a:srgbClr val="0000FF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200" b="1">
                  <a:solidFill>
                    <a:schemeClr val="bg1"/>
                  </a:solidFill>
                </a:rPr>
                <a:t>In</a:t>
              </a:r>
            </a:p>
          </p:txBody>
        </p:sp>
        <p:sp>
          <p:nvSpPr>
            <p:cNvPr id="46105" name="Oval 25"/>
            <p:cNvSpPr>
              <a:spLocks noChangeAspect="1" noChangeArrowheads="1"/>
            </p:cNvSpPr>
            <p:nvPr/>
          </p:nvSpPr>
          <p:spPr bwMode="auto">
            <a:xfrm>
              <a:off x="2784" y="3560"/>
              <a:ext cx="328" cy="328"/>
            </a:xfrm>
            <a:prstGeom prst="ellipse">
              <a:avLst/>
            </a:prstGeom>
            <a:gradFill rotWithShape="1">
              <a:gsLst>
                <a:gs pos="0">
                  <a:srgbClr val="3366FF"/>
                </a:gs>
                <a:gs pos="100000">
                  <a:srgbClr val="0000FF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200" b="1">
                  <a:solidFill>
                    <a:schemeClr val="bg1"/>
                  </a:solidFill>
                </a:rPr>
                <a:t>Tl</a:t>
              </a:r>
            </a:p>
          </p:txBody>
        </p:sp>
        <p:sp>
          <p:nvSpPr>
            <p:cNvPr id="46106" name="Oval 26"/>
            <p:cNvSpPr>
              <a:spLocks noChangeAspect="1" noChangeArrowheads="1"/>
            </p:cNvSpPr>
            <p:nvPr/>
          </p:nvSpPr>
          <p:spPr bwMode="auto">
            <a:xfrm>
              <a:off x="3216" y="3554"/>
              <a:ext cx="334" cy="334"/>
            </a:xfrm>
            <a:prstGeom prst="ellipse">
              <a:avLst/>
            </a:prstGeom>
            <a:gradFill rotWithShape="1">
              <a:gsLst>
                <a:gs pos="0">
                  <a:srgbClr val="3366FF"/>
                </a:gs>
                <a:gs pos="100000">
                  <a:srgbClr val="0000FF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200" b="1">
                  <a:solidFill>
                    <a:schemeClr val="bg1"/>
                  </a:solidFill>
                </a:rPr>
                <a:t>Pb</a:t>
              </a:r>
            </a:p>
          </p:txBody>
        </p:sp>
        <p:sp>
          <p:nvSpPr>
            <p:cNvPr id="46107" name="Oval 27"/>
            <p:cNvSpPr>
              <a:spLocks noChangeAspect="1" noChangeArrowheads="1"/>
            </p:cNvSpPr>
            <p:nvPr/>
          </p:nvSpPr>
          <p:spPr bwMode="auto">
            <a:xfrm>
              <a:off x="3600" y="3606"/>
              <a:ext cx="282" cy="282"/>
            </a:xfrm>
            <a:prstGeom prst="ellipse">
              <a:avLst/>
            </a:prstGeom>
            <a:gradFill rotWithShape="1">
              <a:gsLst>
                <a:gs pos="0">
                  <a:srgbClr val="3366FF"/>
                </a:gs>
                <a:gs pos="100000">
                  <a:srgbClr val="0000FF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200" b="1">
                  <a:solidFill>
                    <a:schemeClr val="bg1"/>
                  </a:solidFill>
                </a:rPr>
                <a:t>Bi</a:t>
              </a:r>
            </a:p>
          </p:txBody>
        </p:sp>
        <p:sp>
          <p:nvSpPr>
            <p:cNvPr id="46108" name="Oval 28"/>
            <p:cNvSpPr>
              <a:spLocks noChangeAspect="1" noChangeArrowheads="1"/>
            </p:cNvSpPr>
            <p:nvPr/>
          </p:nvSpPr>
          <p:spPr bwMode="auto">
            <a:xfrm>
              <a:off x="1824" y="1656"/>
              <a:ext cx="305" cy="305"/>
            </a:xfrm>
            <a:prstGeom prst="ellipse">
              <a:avLst/>
            </a:prstGeom>
            <a:gradFill rotWithShape="1">
              <a:gsLst>
                <a:gs pos="0">
                  <a:srgbClr val="3366FF"/>
                </a:gs>
                <a:gs pos="100000">
                  <a:srgbClr val="0000FF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200" b="1">
                  <a:solidFill>
                    <a:schemeClr val="bg1"/>
                  </a:solidFill>
                </a:rPr>
                <a:t>Mg</a:t>
              </a:r>
            </a:p>
          </p:txBody>
        </p:sp>
        <p:sp>
          <p:nvSpPr>
            <p:cNvPr id="46109" name="Oval 29"/>
            <p:cNvSpPr>
              <a:spLocks noChangeAspect="1" noChangeArrowheads="1"/>
            </p:cNvSpPr>
            <p:nvPr/>
          </p:nvSpPr>
          <p:spPr bwMode="auto">
            <a:xfrm>
              <a:off x="1776" y="2164"/>
              <a:ext cx="380" cy="380"/>
            </a:xfrm>
            <a:prstGeom prst="ellipse">
              <a:avLst/>
            </a:prstGeom>
            <a:gradFill rotWithShape="1">
              <a:gsLst>
                <a:gs pos="0">
                  <a:srgbClr val="3366FF"/>
                </a:gs>
                <a:gs pos="100000">
                  <a:srgbClr val="0000FF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200" b="1">
                  <a:solidFill>
                    <a:schemeClr val="bg1"/>
                  </a:solidFill>
                </a:rPr>
                <a:t>Ca</a:t>
              </a:r>
            </a:p>
          </p:txBody>
        </p:sp>
        <p:sp>
          <p:nvSpPr>
            <p:cNvPr id="46110" name="Oval 30"/>
            <p:cNvSpPr>
              <a:spLocks noChangeAspect="1" noChangeArrowheads="1"/>
            </p:cNvSpPr>
            <p:nvPr/>
          </p:nvSpPr>
          <p:spPr bwMode="auto">
            <a:xfrm>
              <a:off x="1776" y="2825"/>
              <a:ext cx="415" cy="415"/>
            </a:xfrm>
            <a:prstGeom prst="ellipse">
              <a:avLst/>
            </a:prstGeom>
            <a:gradFill rotWithShape="1">
              <a:gsLst>
                <a:gs pos="0">
                  <a:srgbClr val="3366FF"/>
                </a:gs>
                <a:gs pos="100000">
                  <a:srgbClr val="0000FF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200" b="1">
                  <a:solidFill>
                    <a:schemeClr val="bg1"/>
                  </a:solidFill>
                </a:rPr>
                <a:t>Sr</a:t>
              </a:r>
            </a:p>
          </p:txBody>
        </p:sp>
        <p:sp>
          <p:nvSpPr>
            <p:cNvPr id="46111" name="Oval 31"/>
            <p:cNvSpPr>
              <a:spLocks noChangeAspect="1" noChangeArrowheads="1"/>
            </p:cNvSpPr>
            <p:nvPr/>
          </p:nvSpPr>
          <p:spPr bwMode="auto">
            <a:xfrm>
              <a:off x="1776" y="3504"/>
              <a:ext cx="415" cy="415"/>
            </a:xfrm>
            <a:prstGeom prst="ellipse">
              <a:avLst/>
            </a:prstGeom>
            <a:gradFill rotWithShape="1">
              <a:gsLst>
                <a:gs pos="0">
                  <a:srgbClr val="3366FF"/>
                </a:gs>
                <a:gs pos="100000">
                  <a:srgbClr val="0000FF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200" b="1">
                  <a:solidFill>
                    <a:schemeClr val="bg1"/>
                  </a:solidFill>
                </a:rPr>
                <a:t>Ba</a:t>
              </a:r>
            </a:p>
          </p:txBody>
        </p:sp>
        <p:sp>
          <p:nvSpPr>
            <p:cNvPr id="46112" name="Oval 32"/>
            <p:cNvSpPr>
              <a:spLocks noChangeAspect="1" noChangeArrowheads="1"/>
            </p:cNvSpPr>
            <p:nvPr/>
          </p:nvSpPr>
          <p:spPr bwMode="auto">
            <a:xfrm>
              <a:off x="1872" y="1227"/>
              <a:ext cx="213" cy="213"/>
            </a:xfrm>
            <a:prstGeom prst="ellipse">
              <a:avLst/>
            </a:prstGeom>
            <a:gradFill rotWithShape="1">
              <a:gsLst>
                <a:gs pos="0">
                  <a:srgbClr val="3366FF"/>
                </a:gs>
                <a:gs pos="100000">
                  <a:srgbClr val="0000FF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200" b="1">
                  <a:solidFill>
                    <a:schemeClr val="bg1"/>
                  </a:solidFill>
                </a:rPr>
                <a:t>Be</a:t>
              </a:r>
            </a:p>
          </p:txBody>
        </p:sp>
        <p:sp>
          <p:nvSpPr>
            <p:cNvPr id="46113" name="Oval 33"/>
            <p:cNvSpPr>
              <a:spLocks noChangeAspect="1" noChangeArrowheads="1"/>
            </p:cNvSpPr>
            <p:nvPr/>
          </p:nvSpPr>
          <p:spPr bwMode="auto">
            <a:xfrm>
              <a:off x="4512" y="1271"/>
              <a:ext cx="121" cy="121"/>
            </a:xfrm>
            <a:prstGeom prst="ellipse">
              <a:avLst/>
            </a:prstGeom>
            <a:gradFill rotWithShape="1">
              <a:gsLst>
                <a:gs pos="0">
                  <a:srgbClr val="3366FF"/>
                </a:gs>
                <a:gs pos="100000">
                  <a:srgbClr val="0000FF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200" b="1">
                  <a:solidFill>
                    <a:schemeClr val="bg1"/>
                  </a:solidFill>
                </a:rPr>
                <a:t>F</a:t>
              </a:r>
            </a:p>
          </p:txBody>
        </p:sp>
        <p:sp>
          <p:nvSpPr>
            <p:cNvPr id="46114" name="Oval 34"/>
            <p:cNvSpPr>
              <a:spLocks noChangeAspect="1" noChangeArrowheads="1"/>
            </p:cNvSpPr>
            <p:nvPr/>
          </p:nvSpPr>
          <p:spPr bwMode="auto">
            <a:xfrm>
              <a:off x="4128" y="1248"/>
              <a:ext cx="127" cy="127"/>
            </a:xfrm>
            <a:prstGeom prst="ellipse">
              <a:avLst/>
            </a:prstGeom>
            <a:gradFill rotWithShape="1">
              <a:gsLst>
                <a:gs pos="0">
                  <a:srgbClr val="3366FF"/>
                </a:gs>
                <a:gs pos="100000">
                  <a:srgbClr val="0000FF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200" b="1">
                  <a:solidFill>
                    <a:schemeClr val="bg1"/>
                  </a:solidFill>
                </a:rPr>
                <a:t>O</a:t>
              </a:r>
            </a:p>
          </p:txBody>
        </p:sp>
        <p:sp>
          <p:nvSpPr>
            <p:cNvPr id="46115" name="Oval 35"/>
            <p:cNvSpPr>
              <a:spLocks noChangeAspect="1" noChangeArrowheads="1"/>
            </p:cNvSpPr>
            <p:nvPr/>
          </p:nvSpPr>
          <p:spPr bwMode="auto">
            <a:xfrm>
              <a:off x="3696" y="1248"/>
              <a:ext cx="132" cy="132"/>
            </a:xfrm>
            <a:prstGeom prst="ellipse">
              <a:avLst/>
            </a:prstGeom>
            <a:gradFill rotWithShape="1">
              <a:gsLst>
                <a:gs pos="0">
                  <a:srgbClr val="3366FF"/>
                </a:gs>
                <a:gs pos="100000">
                  <a:srgbClr val="0000FF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200" b="1">
                  <a:solidFill>
                    <a:schemeClr val="bg1"/>
                  </a:solidFill>
                </a:rPr>
                <a:t>N</a:t>
              </a:r>
            </a:p>
          </p:txBody>
        </p:sp>
        <p:sp>
          <p:nvSpPr>
            <p:cNvPr id="46116" name="Oval 36"/>
            <p:cNvSpPr>
              <a:spLocks noChangeAspect="1" noChangeArrowheads="1"/>
            </p:cNvSpPr>
            <p:nvPr/>
          </p:nvSpPr>
          <p:spPr bwMode="auto">
            <a:xfrm>
              <a:off x="3306" y="1248"/>
              <a:ext cx="150" cy="150"/>
            </a:xfrm>
            <a:prstGeom prst="ellipse">
              <a:avLst/>
            </a:prstGeom>
            <a:gradFill rotWithShape="1">
              <a:gsLst>
                <a:gs pos="0">
                  <a:srgbClr val="3366FF"/>
                </a:gs>
                <a:gs pos="100000">
                  <a:srgbClr val="0000FF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200" b="1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46117" name="Oval 37"/>
            <p:cNvSpPr>
              <a:spLocks noChangeAspect="1" noChangeArrowheads="1"/>
            </p:cNvSpPr>
            <p:nvPr/>
          </p:nvSpPr>
          <p:spPr bwMode="auto">
            <a:xfrm>
              <a:off x="2857" y="1252"/>
              <a:ext cx="167" cy="167"/>
            </a:xfrm>
            <a:prstGeom prst="ellipse">
              <a:avLst/>
            </a:prstGeom>
            <a:gradFill rotWithShape="1">
              <a:gsLst>
                <a:gs pos="0">
                  <a:srgbClr val="3366FF"/>
                </a:gs>
                <a:gs pos="100000">
                  <a:srgbClr val="0000FF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200" b="1">
                  <a:solidFill>
                    <a:schemeClr val="bg1"/>
                  </a:solidFill>
                </a:rPr>
                <a:t>B</a:t>
              </a:r>
            </a:p>
          </p:txBody>
        </p:sp>
        <p:grpSp>
          <p:nvGrpSpPr>
            <p:cNvPr id="46118" name="Group 38"/>
            <p:cNvGrpSpPr>
              <a:grpSpLocks/>
            </p:cNvGrpSpPr>
            <p:nvPr/>
          </p:nvGrpSpPr>
          <p:grpSpPr bwMode="auto">
            <a:xfrm>
              <a:off x="1200" y="1411"/>
              <a:ext cx="3552" cy="2676"/>
              <a:chOff x="1200" y="1411"/>
              <a:chExt cx="3552" cy="2676"/>
            </a:xfrm>
          </p:grpSpPr>
          <p:sp>
            <p:nvSpPr>
              <p:cNvPr id="46119" name="Text Box 39"/>
              <p:cNvSpPr txBox="1">
                <a:spLocks noChangeArrowheads="1"/>
              </p:cNvSpPr>
              <p:nvPr/>
            </p:nvSpPr>
            <p:spPr bwMode="auto">
              <a:xfrm>
                <a:off x="1248" y="1413"/>
                <a:ext cx="893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200"/>
                  <a:t>1.52               1.11</a:t>
                </a:r>
              </a:p>
            </p:txBody>
          </p:sp>
          <p:sp>
            <p:nvSpPr>
              <p:cNvPr id="46120" name="Text Box 40"/>
              <p:cNvSpPr txBox="1">
                <a:spLocks noChangeArrowheads="1"/>
              </p:cNvSpPr>
              <p:nvPr/>
            </p:nvSpPr>
            <p:spPr bwMode="auto">
              <a:xfrm>
                <a:off x="1225" y="1939"/>
                <a:ext cx="893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200"/>
                  <a:t> 1.86              1.60</a:t>
                </a:r>
              </a:p>
            </p:txBody>
          </p:sp>
          <p:sp>
            <p:nvSpPr>
              <p:cNvPr id="46121" name="Text Box 41"/>
              <p:cNvSpPr txBox="1">
                <a:spLocks noChangeArrowheads="1"/>
              </p:cNvSpPr>
              <p:nvPr/>
            </p:nvSpPr>
            <p:spPr bwMode="auto">
              <a:xfrm>
                <a:off x="1200" y="2544"/>
                <a:ext cx="92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200"/>
                  <a:t> 2.31               1.97</a:t>
                </a:r>
              </a:p>
            </p:txBody>
          </p:sp>
          <p:sp>
            <p:nvSpPr>
              <p:cNvPr id="46122" name="Text Box 42"/>
              <p:cNvSpPr txBox="1">
                <a:spLocks noChangeArrowheads="1"/>
              </p:cNvSpPr>
              <p:nvPr/>
            </p:nvSpPr>
            <p:spPr bwMode="auto">
              <a:xfrm>
                <a:off x="1200" y="3223"/>
                <a:ext cx="947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200"/>
                  <a:t> 2.44                2.15</a:t>
                </a:r>
              </a:p>
            </p:txBody>
          </p:sp>
          <p:sp>
            <p:nvSpPr>
              <p:cNvPr id="46123" name="Text Box 43"/>
              <p:cNvSpPr txBox="1">
                <a:spLocks noChangeArrowheads="1"/>
              </p:cNvSpPr>
              <p:nvPr/>
            </p:nvSpPr>
            <p:spPr bwMode="auto">
              <a:xfrm>
                <a:off x="1248" y="3914"/>
                <a:ext cx="893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200"/>
                  <a:t>2.62               2.17</a:t>
                </a:r>
              </a:p>
            </p:txBody>
          </p:sp>
          <p:sp>
            <p:nvSpPr>
              <p:cNvPr id="46124" name="Text Box 44"/>
              <p:cNvSpPr txBox="1">
                <a:spLocks noChangeArrowheads="1"/>
              </p:cNvSpPr>
              <p:nvPr/>
            </p:nvSpPr>
            <p:spPr bwMode="auto">
              <a:xfrm>
                <a:off x="2784" y="1411"/>
                <a:ext cx="1937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200"/>
                  <a:t>0.88         0.77        0.70         0.66       0.64</a:t>
                </a:r>
              </a:p>
            </p:txBody>
          </p:sp>
          <p:sp>
            <p:nvSpPr>
              <p:cNvPr id="46125" name="Text Box 45"/>
              <p:cNvSpPr txBox="1">
                <a:spLocks noChangeArrowheads="1"/>
              </p:cNvSpPr>
              <p:nvPr/>
            </p:nvSpPr>
            <p:spPr bwMode="auto">
              <a:xfrm>
                <a:off x="2784" y="1939"/>
                <a:ext cx="1937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200"/>
                  <a:t>1.43         1.17        1.10         1.04       0.99</a:t>
                </a:r>
              </a:p>
            </p:txBody>
          </p:sp>
          <p:sp>
            <p:nvSpPr>
              <p:cNvPr id="46126" name="Text Box 46"/>
              <p:cNvSpPr txBox="1">
                <a:spLocks noChangeArrowheads="1"/>
              </p:cNvSpPr>
              <p:nvPr/>
            </p:nvSpPr>
            <p:spPr bwMode="auto">
              <a:xfrm>
                <a:off x="2815" y="2544"/>
                <a:ext cx="1937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200"/>
                  <a:t>1.22         1.22        1.21         1.17       1.14</a:t>
                </a:r>
              </a:p>
            </p:txBody>
          </p:sp>
          <p:sp>
            <p:nvSpPr>
              <p:cNvPr id="46127" name="Text Box 47"/>
              <p:cNvSpPr txBox="1">
                <a:spLocks noChangeArrowheads="1"/>
              </p:cNvSpPr>
              <p:nvPr/>
            </p:nvSpPr>
            <p:spPr bwMode="auto">
              <a:xfrm>
                <a:off x="2784" y="3216"/>
                <a:ext cx="1937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200"/>
                  <a:t>1.62         1.40        1.41         1.37       1.33</a:t>
                </a:r>
              </a:p>
            </p:txBody>
          </p:sp>
          <p:sp>
            <p:nvSpPr>
              <p:cNvPr id="46128" name="Text Box 48"/>
              <p:cNvSpPr txBox="1">
                <a:spLocks noChangeArrowheads="1"/>
              </p:cNvSpPr>
              <p:nvPr/>
            </p:nvSpPr>
            <p:spPr bwMode="auto">
              <a:xfrm>
                <a:off x="2784" y="3914"/>
                <a:ext cx="1133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200"/>
                  <a:t>1.71         1.75        1.46</a:t>
                </a:r>
              </a:p>
            </p:txBody>
          </p:sp>
        </p:grpSp>
      </p:grpSp>
      <p:sp>
        <p:nvSpPr>
          <p:cNvPr id="46129" name="Text Box 49"/>
          <p:cNvSpPr txBox="1">
            <a:spLocks noChangeArrowheads="1"/>
          </p:cNvSpPr>
          <p:nvPr/>
        </p:nvSpPr>
        <p:spPr bwMode="auto">
          <a:xfrm>
            <a:off x="2058988" y="1524000"/>
            <a:ext cx="5480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400"/>
              <a:t>IA              IIA                          IIIA        IVA        VA        VIA       VIIA</a:t>
            </a:r>
          </a:p>
        </p:txBody>
      </p:sp>
      <p:grpSp>
        <p:nvGrpSpPr>
          <p:cNvPr id="46130" name="Group 50"/>
          <p:cNvGrpSpPr>
            <a:grpSpLocks/>
          </p:cNvGrpSpPr>
          <p:nvPr/>
        </p:nvGrpSpPr>
        <p:grpSpPr bwMode="auto">
          <a:xfrm>
            <a:off x="7077075" y="6248400"/>
            <a:ext cx="1914525" cy="381000"/>
            <a:chOff x="4176" y="3600"/>
            <a:chExt cx="1206" cy="240"/>
          </a:xfrm>
        </p:grpSpPr>
        <p:grpSp>
          <p:nvGrpSpPr>
            <p:cNvPr id="46131" name="Group 51"/>
            <p:cNvGrpSpPr>
              <a:grpSpLocks/>
            </p:cNvGrpSpPr>
            <p:nvPr/>
          </p:nvGrpSpPr>
          <p:grpSpPr bwMode="auto">
            <a:xfrm>
              <a:off x="4224" y="3600"/>
              <a:ext cx="1158" cy="231"/>
              <a:chOff x="288" y="1175"/>
              <a:chExt cx="1158" cy="231"/>
            </a:xfrm>
          </p:grpSpPr>
          <p:sp>
            <p:nvSpPr>
              <p:cNvPr id="46132" name="Oval 52"/>
              <p:cNvSpPr>
                <a:spLocks noChangeArrowheads="1"/>
              </p:cNvSpPr>
              <p:nvPr/>
            </p:nvSpPr>
            <p:spPr bwMode="auto">
              <a:xfrm>
                <a:off x="288" y="1200"/>
                <a:ext cx="192" cy="192"/>
              </a:xfrm>
              <a:prstGeom prst="ellipse">
                <a:avLst/>
              </a:prstGeom>
              <a:gradFill rotWithShape="1">
                <a:gsLst>
                  <a:gs pos="0">
                    <a:srgbClr val="3366FF"/>
                  </a:gs>
                  <a:gs pos="100000">
                    <a:srgbClr val="0000FF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33" name="Text Box 53"/>
              <p:cNvSpPr txBox="1">
                <a:spLocks noChangeArrowheads="1"/>
              </p:cNvSpPr>
              <p:nvPr/>
            </p:nvSpPr>
            <p:spPr bwMode="auto">
              <a:xfrm>
                <a:off x="470" y="1175"/>
                <a:ext cx="97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/>
                  <a:t>= 1 Angstrom</a:t>
                </a:r>
              </a:p>
            </p:txBody>
          </p:sp>
        </p:grpSp>
        <p:sp>
          <p:nvSpPr>
            <p:cNvPr id="46134" name="Rectangle 54"/>
            <p:cNvSpPr>
              <a:spLocks noChangeArrowheads="1"/>
            </p:cNvSpPr>
            <p:nvPr/>
          </p:nvSpPr>
          <p:spPr bwMode="auto">
            <a:xfrm>
              <a:off x="4176" y="3600"/>
              <a:ext cx="1200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6135" name="Group 55"/>
          <p:cNvGrpSpPr>
            <a:grpSpLocks/>
          </p:cNvGrpSpPr>
          <p:nvPr/>
        </p:nvGrpSpPr>
        <p:grpSpPr bwMode="auto">
          <a:xfrm>
            <a:off x="609600" y="1371600"/>
            <a:ext cx="8382000" cy="5334000"/>
            <a:chOff x="384" y="864"/>
            <a:chExt cx="5280" cy="3360"/>
          </a:xfrm>
        </p:grpSpPr>
        <p:sp>
          <p:nvSpPr>
            <p:cNvPr id="46136" name="Rectangle 56"/>
            <p:cNvSpPr>
              <a:spLocks noChangeArrowheads="1"/>
            </p:cNvSpPr>
            <p:nvPr/>
          </p:nvSpPr>
          <p:spPr bwMode="auto">
            <a:xfrm>
              <a:off x="384" y="864"/>
              <a:ext cx="5280" cy="336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6137" name="Group 57"/>
            <p:cNvGrpSpPr>
              <a:grpSpLocks/>
            </p:cNvGrpSpPr>
            <p:nvPr/>
          </p:nvGrpSpPr>
          <p:grpSpPr bwMode="auto">
            <a:xfrm>
              <a:off x="1200" y="1440"/>
              <a:ext cx="3527" cy="2676"/>
              <a:chOff x="1200" y="1411"/>
              <a:chExt cx="3527" cy="2676"/>
            </a:xfrm>
          </p:grpSpPr>
          <p:sp>
            <p:nvSpPr>
              <p:cNvPr id="46138" name="Text Box 58"/>
              <p:cNvSpPr txBox="1">
                <a:spLocks noChangeArrowheads="1"/>
              </p:cNvSpPr>
              <p:nvPr/>
            </p:nvSpPr>
            <p:spPr bwMode="auto">
              <a:xfrm>
                <a:off x="1248" y="1413"/>
                <a:ext cx="893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200"/>
                  <a:t>0.60               0.31</a:t>
                </a:r>
              </a:p>
            </p:txBody>
          </p:sp>
          <p:sp>
            <p:nvSpPr>
              <p:cNvPr id="46139" name="Text Box 59"/>
              <p:cNvSpPr txBox="1">
                <a:spLocks noChangeArrowheads="1"/>
              </p:cNvSpPr>
              <p:nvPr/>
            </p:nvSpPr>
            <p:spPr bwMode="auto">
              <a:xfrm>
                <a:off x="1225" y="1939"/>
                <a:ext cx="893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200"/>
                  <a:t> 0.95              0.65</a:t>
                </a:r>
              </a:p>
            </p:txBody>
          </p:sp>
          <p:sp>
            <p:nvSpPr>
              <p:cNvPr id="46140" name="Text Box 60"/>
              <p:cNvSpPr txBox="1">
                <a:spLocks noChangeArrowheads="1"/>
              </p:cNvSpPr>
              <p:nvPr/>
            </p:nvSpPr>
            <p:spPr bwMode="auto">
              <a:xfrm>
                <a:off x="1200" y="2544"/>
                <a:ext cx="92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200"/>
                  <a:t> 1.33               0.99</a:t>
                </a:r>
              </a:p>
            </p:txBody>
          </p:sp>
          <p:sp>
            <p:nvSpPr>
              <p:cNvPr id="46141" name="Text Box 61"/>
              <p:cNvSpPr txBox="1">
                <a:spLocks noChangeArrowheads="1"/>
              </p:cNvSpPr>
              <p:nvPr/>
            </p:nvSpPr>
            <p:spPr bwMode="auto">
              <a:xfrm>
                <a:off x="1200" y="3223"/>
                <a:ext cx="947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200"/>
                  <a:t> 1.48                1.13</a:t>
                </a:r>
              </a:p>
            </p:txBody>
          </p:sp>
          <p:sp>
            <p:nvSpPr>
              <p:cNvPr id="46142" name="Text Box 62"/>
              <p:cNvSpPr txBox="1">
                <a:spLocks noChangeArrowheads="1"/>
              </p:cNvSpPr>
              <p:nvPr/>
            </p:nvSpPr>
            <p:spPr bwMode="auto">
              <a:xfrm>
                <a:off x="1248" y="3914"/>
                <a:ext cx="893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200"/>
                  <a:t>1.69               1.35</a:t>
                </a:r>
              </a:p>
            </p:txBody>
          </p:sp>
          <p:sp>
            <p:nvSpPr>
              <p:cNvPr id="46143" name="Text Box 63"/>
              <p:cNvSpPr txBox="1">
                <a:spLocks noChangeArrowheads="1"/>
              </p:cNvSpPr>
              <p:nvPr/>
            </p:nvSpPr>
            <p:spPr bwMode="auto">
              <a:xfrm>
                <a:off x="2784" y="1411"/>
                <a:ext cx="1889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200"/>
                  <a:t>                              1.71         1.40      1.36</a:t>
                </a:r>
              </a:p>
            </p:txBody>
          </p:sp>
          <p:sp>
            <p:nvSpPr>
              <p:cNvPr id="46144" name="Text Box 64"/>
              <p:cNvSpPr txBox="1">
                <a:spLocks noChangeArrowheads="1"/>
              </p:cNvSpPr>
              <p:nvPr/>
            </p:nvSpPr>
            <p:spPr bwMode="auto">
              <a:xfrm>
                <a:off x="2784" y="1939"/>
                <a:ext cx="191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200"/>
                  <a:t>0.50                                       1.84       1.81</a:t>
                </a:r>
              </a:p>
            </p:txBody>
          </p:sp>
          <p:sp>
            <p:nvSpPr>
              <p:cNvPr id="46145" name="Text Box 65"/>
              <p:cNvSpPr txBox="1">
                <a:spLocks noChangeArrowheads="1"/>
              </p:cNvSpPr>
              <p:nvPr/>
            </p:nvSpPr>
            <p:spPr bwMode="auto">
              <a:xfrm>
                <a:off x="2815" y="2544"/>
                <a:ext cx="1889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200"/>
                  <a:t>0.62                                      1.98       1.85</a:t>
                </a:r>
              </a:p>
            </p:txBody>
          </p:sp>
          <p:sp>
            <p:nvSpPr>
              <p:cNvPr id="46146" name="Text Box 66"/>
              <p:cNvSpPr txBox="1">
                <a:spLocks noChangeArrowheads="1"/>
              </p:cNvSpPr>
              <p:nvPr/>
            </p:nvSpPr>
            <p:spPr bwMode="auto">
              <a:xfrm>
                <a:off x="2784" y="3216"/>
                <a:ext cx="1943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200"/>
                  <a:t>0.81                                        2.21       2.16</a:t>
                </a:r>
              </a:p>
            </p:txBody>
          </p:sp>
          <p:sp>
            <p:nvSpPr>
              <p:cNvPr id="46147" name="Text Box 67"/>
              <p:cNvSpPr txBox="1">
                <a:spLocks noChangeArrowheads="1"/>
              </p:cNvSpPr>
              <p:nvPr/>
            </p:nvSpPr>
            <p:spPr bwMode="auto">
              <a:xfrm>
                <a:off x="2784" y="3914"/>
                <a:ext cx="30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200"/>
                  <a:t>0.95</a:t>
                </a:r>
              </a:p>
            </p:txBody>
          </p:sp>
        </p:grpSp>
        <p:sp>
          <p:nvSpPr>
            <p:cNvPr id="46148" name="Text Box 68"/>
            <p:cNvSpPr txBox="1">
              <a:spLocks noChangeArrowheads="1"/>
            </p:cNvSpPr>
            <p:nvPr/>
          </p:nvSpPr>
          <p:spPr bwMode="auto">
            <a:xfrm>
              <a:off x="1297" y="960"/>
              <a:ext cx="345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/>
                <a:t>IA              IIA                          IIIA        IVA        VA        VIA       VIIA</a:t>
              </a:r>
            </a:p>
          </p:txBody>
        </p:sp>
        <p:grpSp>
          <p:nvGrpSpPr>
            <p:cNvPr id="46149" name="Group 69"/>
            <p:cNvGrpSpPr>
              <a:grpSpLocks/>
            </p:cNvGrpSpPr>
            <p:nvPr/>
          </p:nvGrpSpPr>
          <p:grpSpPr bwMode="auto">
            <a:xfrm>
              <a:off x="4506" y="3936"/>
              <a:ext cx="1158" cy="231"/>
              <a:chOff x="4506" y="3936"/>
              <a:chExt cx="1158" cy="231"/>
            </a:xfrm>
          </p:grpSpPr>
          <p:sp>
            <p:nvSpPr>
              <p:cNvPr id="46150" name="Oval 70"/>
              <p:cNvSpPr>
                <a:spLocks noChangeArrowheads="1"/>
              </p:cNvSpPr>
              <p:nvPr/>
            </p:nvSpPr>
            <p:spPr bwMode="auto">
              <a:xfrm>
                <a:off x="4506" y="3961"/>
                <a:ext cx="192" cy="192"/>
              </a:xfrm>
              <a:prstGeom prst="ellipse">
                <a:avLst/>
              </a:prstGeom>
              <a:gradFill rotWithShape="1">
                <a:gsLst>
                  <a:gs pos="0">
                    <a:srgbClr val="3366FF"/>
                  </a:gs>
                  <a:gs pos="100000">
                    <a:srgbClr val="0000FF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51" name="Text Box 71"/>
              <p:cNvSpPr txBox="1">
                <a:spLocks noChangeArrowheads="1"/>
              </p:cNvSpPr>
              <p:nvPr/>
            </p:nvSpPr>
            <p:spPr bwMode="auto">
              <a:xfrm>
                <a:off x="4688" y="3936"/>
                <a:ext cx="97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/>
                  <a:t>= 1 Angstrom</a:t>
                </a:r>
              </a:p>
            </p:txBody>
          </p:sp>
        </p:grpSp>
        <p:sp>
          <p:nvSpPr>
            <p:cNvPr id="46152" name="Rectangle 72"/>
            <p:cNvSpPr>
              <a:spLocks noChangeArrowheads="1"/>
            </p:cNvSpPr>
            <p:nvPr/>
          </p:nvSpPr>
          <p:spPr bwMode="auto">
            <a:xfrm>
              <a:off x="4458" y="3936"/>
              <a:ext cx="1200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53" name="Oval 73"/>
            <p:cNvSpPr>
              <a:spLocks noChangeAspect="1" noChangeArrowheads="1"/>
            </p:cNvSpPr>
            <p:nvPr/>
          </p:nvSpPr>
          <p:spPr bwMode="auto">
            <a:xfrm>
              <a:off x="1344" y="1277"/>
              <a:ext cx="115" cy="115"/>
            </a:xfrm>
            <a:prstGeom prst="ellipse">
              <a:avLst/>
            </a:prstGeom>
            <a:gradFill rotWithShape="1">
              <a:gsLst>
                <a:gs pos="0">
                  <a:srgbClr val="3366FF"/>
                </a:gs>
                <a:gs pos="100000">
                  <a:srgbClr val="0000FF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/>
            </a:p>
          </p:txBody>
        </p:sp>
        <p:sp>
          <p:nvSpPr>
            <p:cNvPr id="46154" name="Text Box 74"/>
            <p:cNvSpPr txBox="1">
              <a:spLocks noChangeArrowheads="1"/>
            </p:cNvSpPr>
            <p:nvPr/>
          </p:nvSpPr>
          <p:spPr bwMode="auto">
            <a:xfrm>
              <a:off x="1286" y="1123"/>
              <a:ext cx="26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200"/>
                <a:t>Li</a:t>
              </a:r>
              <a:r>
                <a:rPr lang="en-US" sz="1200" baseline="30000"/>
                <a:t>1+</a:t>
              </a:r>
              <a:endParaRPr lang="en-US" sz="1200"/>
            </a:p>
          </p:txBody>
        </p:sp>
        <p:sp>
          <p:nvSpPr>
            <p:cNvPr id="46155" name="Oval 75"/>
            <p:cNvSpPr>
              <a:spLocks noChangeAspect="1" noChangeArrowheads="1"/>
            </p:cNvSpPr>
            <p:nvPr/>
          </p:nvSpPr>
          <p:spPr bwMode="auto">
            <a:xfrm>
              <a:off x="1958" y="1334"/>
              <a:ext cx="58" cy="58"/>
            </a:xfrm>
            <a:prstGeom prst="ellipse">
              <a:avLst/>
            </a:prstGeom>
            <a:gradFill rotWithShape="1">
              <a:gsLst>
                <a:gs pos="0">
                  <a:srgbClr val="3366FF"/>
                </a:gs>
                <a:gs pos="100000">
                  <a:srgbClr val="0000FF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56" name="Oval 76"/>
            <p:cNvSpPr>
              <a:spLocks noChangeAspect="1" noChangeArrowheads="1"/>
            </p:cNvSpPr>
            <p:nvPr/>
          </p:nvSpPr>
          <p:spPr bwMode="auto">
            <a:xfrm>
              <a:off x="1920" y="1841"/>
              <a:ext cx="127" cy="127"/>
            </a:xfrm>
            <a:prstGeom prst="ellipse">
              <a:avLst/>
            </a:prstGeom>
            <a:gradFill rotWithShape="1">
              <a:gsLst>
                <a:gs pos="0">
                  <a:srgbClr val="3366FF"/>
                </a:gs>
                <a:gs pos="100000">
                  <a:srgbClr val="0000FF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57" name="Oval 77"/>
            <p:cNvSpPr>
              <a:spLocks noChangeAspect="1" noChangeArrowheads="1"/>
            </p:cNvSpPr>
            <p:nvPr/>
          </p:nvSpPr>
          <p:spPr bwMode="auto">
            <a:xfrm>
              <a:off x="1296" y="1776"/>
              <a:ext cx="184" cy="184"/>
            </a:xfrm>
            <a:prstGeom prst="ellipse">
              <a:avLst/>
            </a:prstGeom>
            <a:gradFill rotWithShape="1">
              <a:gsLst>
                <a:gs pos="0">
                  <a:srgbClr val="3366FF"/>
                </a:gs>
                <a:gs pos="100000">
                  <a:srgbClr val="0000FF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58" name="Text Box 78"/>
            <p:cNvSpPr txBox="1">
              <a:spLocks noChangeArrowheads="1"/>
            </p:cNvSpPr>
            <p:nvPr/>
          </p:nvSpPr>
          <p:spPr bwMode="auto">
            <a:xfrm>
              <a:off x="1838" y="1123"/>
              <a:ext cx="30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200"/>
                <a:t>Be</a:t>
              </a:r>
              <a:r>
                <a:rPr lang="en-US" sz="1200" baseline="30000"/>
                <a:t>2+</a:t>
              </a:r>
              <a:endParaRPr lang="en-US" sz="1200"/>
            </a:p>
          </p:txBody>
        </p:sp>
        <p:sp>
          <p:nvSpPr>
            <p:cNvPr id="46159" name="Text Box 79"/>
            <p:cNvSpPr txBox="1">
              <a:spLocks noChangeArrowheads="1"/>
            </p:cNvSpPr>
            <p:nvPr/>
          </p:nvSpPr>
          <p:spPr bwMode="auto">
            <a:xfrm>
              <a:off x="1248" y="1632"/>
              <a:ext cx="31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200"/>
                <a:t>Na</a:t>
              </a:r>
              <a:r>
                <a:rPr lang="en-US" sz="1200" baseline="30000"/>
                <a:t>1+</a:t>
              </a:r>
              <a:endParaRPr lang="en-US" sz="1200"/>
            </a:p>
          </p:txBody>
        </p:sp>
        <p:sp>
          <p:nvSpPr>
            <p:cNvPr id="46160" name="Text Box 80"/>
            <p:cNvSpPr txBox="1">
              <a:spLocks noChangeArrowheads="1"/>
            </p:cNvSpPr>
            <p:nvPr/>
          </p:nvSpPr>
          <p:spPr bwMode="auto">
            <a:xfrm>
              <a:off x="1838" y="1632"/>
              <a:ext cx="32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200"/>
                <a:t>Mg</a:t>
              </a:r>
              <a:r>
                <a:rPr lang="en-US" sz="1200" baseline="30000"/>
                <a:t>2+</a:t>
              </a:r>
              <a:endParaRPr lang="en-US" sz="1200"/>
            </a:p>
          </p:txBody>
        </p:sp>
        <p:sp>
          <p:nvSpPr>
            <p:cNvPr id="46161" name="Oval 81"/>
            <p:cNvSpPr>
              <a:spLocks noChangeAspect="1" noChangeArrowheads="1"/>
            </p:cNvSpPr>
            <p:nvPr/>
          </p:nvSpPr>
          <p:spPr bwMode="auto">
            <a:xfrm>
              <a:off x="1872" y="3648"/>
              <a:ext cx="259" cy="259"/>
            </a:xfrm>
            <a:prstGeom prst="ellipse">
              <a:avLst/>
            </a:prstGeom>
            <a:gradFill rotWithShape="1">
              <a:gsLst>
                <a:gs pos="0">
                  <a:srgbClr val="3366FF"/>
                </a:gs>
                <a:gs pos="100000">
                  <a:srgbClr val="0000FF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200">
                  <a:solidFill>
                    <a:schemeClr val="bg1"/>
                  </a:solidFill>
                </a:rPr>
                <a:t>Ba</a:t>
              </a:r>
              <a:r>
                <a:rPr lang="en-US" sz="1200" baseline="30000">
                  <a:solidFill>
                    <a:schemeClr val="bg1"/>
                  </a:solidFill>
                </a:rPr>
                <a:t>2+</a:t>
              </a:r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46162" name="Oval 82"/>
            <p:cNvSpPr>
              <a:spLocks noChangeAspect="1" noChangeArrowheads="1"/>
            </p:cNvSpPr>
            <p:nvPr/>
          </p:nvSpPr>
          <p:spPr bwMode="auto">
            <a:xfrm>
              <a:off x="1872" y="3024"/>
              <a:ext cx="219" cy="219"/>
            </a:xfrm>
            <a:prstGeom prst="ellipse">
              <a:avLst/>
            </a:prstGeom>
            <a:gradFill rotWithShape="1">
              <a:gsLst>
                <a:gs pos="0">
                  <a:srgbClr val="3366FF"/>
                </a:gs>
                <a:gs pos="100000">
                  <a:srgbClr val="0000FF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200">
                  <a:solidFill>
                    <a:schemeClr val="bg1"/>
                  </a:solidFill>
                </a:rPr>
                <a:t>Sr</a:t>
              </a:r>
              <a:r>
                <a:rPr lang="en-US" sz="1200" baseline="30000">
                  <a:solidFill>
                    <a:schemeClr val="bg1"/>
                  </a:solidFill>
                </a:rPr>
                <a:t>2+</a:t>
              </a:r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46163" name="Oval 83"/>
            <p:cNvSpPr>
              <a:spLocks noChangeAspect="1" noChangeArrowheads="1"/>
            </p:cNvSpPr>
            <p:nvPr/>
          </p:nvSpPr>
          <p:spPr bwMode="auto">
            <a:xfrm>
              <a:off x="1872" y="2352"/>
              <a:ext cx="190" cy="190"/>
            </a:xfrm>
            <a:prstGeom prst="ellipse">
              <a:avLst/>
            </a:prstGeom>
            <a:gradFill rotWithShape="1">
              <a:gsLst>
                <a:gs pos="0">
                  <a:srgbClr val="3366FF"/>
                </a:gs>
                <a:gs pos="100000">
                  <a:srgbClr val="0000FF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200">
                  <a:solidFill>
                    <a:schemeClr val="bg1"/>
                  </a:solidFill>
                </a:rPr>
                <a:t>Ca</a:t>
              </a:r>
              <a:r>
                <a:rPr lang="en-US" sz="1200" baseline="30000">
                  <a:solidFill>
                    <a:schemeClr val="bg1"/>
                  </a:solidFill>
                </a:rPr>
                <a:t>2+</a:t>
              </a:r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46164" name="Oval 84"/>
            <p:cNvSpPr>
              <a:spLocks noChangeAspect="1" noChangeArrowheads="1"/>
            </p:cNvSpPr>
            <p:nvPr/>
          </p:nvSpPr>
          <p:spPr bwMode="auto">
            <a:xfrm>
              <a:off x="1283" y="2304"/>
              <a:ext cx="253" cy="253"/>
            </a:xfrm>
            <a:prstGeom prst="ellipse">
              <a:avLst/>
            </a:prstGeom>
            <a:gradFill rotWithShape="1">
              <a:gsLst>
                <a:gs pos="0">
                  <a:srgbClr val="3366FF"/>
                </a:gs>
                <a:gs pos="100000">
                  <a:srgbClr val="0000FF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200">
                  <a:solidFill>
                    <a:schemeClr val="bg1"/>
                  </a:solidFill>
                </a:rPr>
                <a:t>K</a:t>
              </a:r>
              <a:r>
                <a:rPr lang="en-US" sz="1200" baseline="30000">
                  <a:solidFill>
                    <a:schemeClr val="bg1"/>
                  </a:solidFill>
                </a:rPr>
                <a:t>1+</a:t>
              </a:r>
            </a:p>
          </p:txBody>
        </p:sp>
        <p:sp>
          <p:nvSpPr>
            <p:cNvPr id="46165" name="Oval 85"/>
            <p:cNvSpPr>
              <a:spLocks noChangeAspect="1" noChangeArrowheads="1"/>
            </p:cNvSpPr>
            <p:nvPr/>
          </p:nvSpPr>
          <p:spPr bwMode="auto">
            <a:xfrm>
              <a:off x="1248" y="2976"/>
              <a:ext cx="282" cy="282"/>
            </a:xfrm>
            <a:prstGeom prst="ellipse">
              <a:avLst/>
            </a:prstGeom>
            <a:gradFill rotWithShape="1">
              <a:gsLst>
                <a:gs pos="0">
                  <a:srgbClr val="3366FF"/>
                </a:gs>
                <a:gs pos="100000">
                  <a:srgbClr val="0000FF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200">
                  <a:solidFill>
                    <a:schemeClr val="bg1"/>
                  </a:solidFill>
                </a:rPr>
                <a:t>Rb</a:t>
              </a:r>
              <a:r>
                <a:rPr lang="en-US" sz="1200" baseline="30000">
                  <a:solidFill>
                    <a:schemeClr val="bg1"/>
                  </a:solidFill>
                </a:rPr>
                <a:t>1+</a:t>
              </a:r>
            </a:p>
          </p:txBody>
        </p:sp>
        <p:sp>
          <p:nvSpPr>
            <p:cNvPr id="46166" name="Oval 86"/>
            <p:cNvSpPr>
              <a:spLocks noChangeAspect="1" noChangeArrowheads="1"/>
            </p:cNvSpPr>
            <p:nvPr/>
          </p:nvSpPr>
          <p:spPr bwMode="auto">
            <a:xfrm>
              <a:off x="1248" y="3600"/>
              <a:ext cx="322" cy="322"/>
            </a:xfrm>
            <a:prstGeom prst="ellipse">
              <a:avLst/>
            </a:prstGeom>
            <a:gradFill rotWithShape="1">
              <a:gsLst>
                <a:gs pos="0">
                  <a:srgbClr val="3366FF"/>
                </a:gs>
                <a:gs pos="100000">
                  <a:srgbClr val="0000FF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200">
                  <a:solidFill>
                    <a:schemeClr val="bg1"/>
                  </a:solidFill>
                </a:rPr>
                <a:t>Cs</a:t>
              </a:r>
              <a:r>
                <a:rPr lang="en-US" sz="1200" baseline="30000">
                  <a:solidFill>
                    <a:schemeClr val="bg1"/>
                  </a:solidFill>
                </a:rPr>
                <a:t>1+</a:t>
              </a:r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46167" name="Oval 87"/>
            <p:cNvSpPr>
              <a:spLocks noChangeAspect="1" noChangeArrowheads="1"/>
            </p:cNvSpPr>
            <p:nvPr/>
          </p:nvSpPr>
          <p:spPr bwMode="auto">
            <a:xfrm>
              <a:off x="4368" y="1632"/>
              <a:ext cx="345" cy="345"/>
            </a:xfrm>
            <a:prstGeom prst="ellipse">
              <a:avLst/>
            </a:prstGeom>
            <a:gradFill rotWithShape="1">
              <a:gsLst>
                <a:gs pos="0">
                  <a:srgbClr val="3366FF"/>
                </a:gs>
                <a:gs pos="100000">
                  <a:srgbClr val="0000FF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200">
                  <a:solidFill>
                    <a:schemeClr val="bg1"/>
                  </a:solidFill>
                </a:rPr>
                <a:t>Cl</a:t>
              </a:r>
              <a:r>
                <a:rPr lang="en-US" sz="1200" baseline="30000">
                  <a:solidFill>
                    <a:schemeClr val="bg1"/>
                  </a:solidFill>
                </a:rPr>
                <a:t>1-</a:t>
              </a:r>
            </a:p>
          </p:txBody>
        </p:sp>
        <p:sp>
          <p:nvSpPr>
            <p:cNvPr id="46168" name="Oval 88"/>
            <p:cNvSpPr>
              <a:spLocks noChangeAspect="1" noChangeArrowheads="1"/>
            </p:cNvSpPr>
            <p:nvPr/>
          </p:nvSpPr>
          <p:spPr bwMode="auto">
            <a:xfrm>
              <a:off x="3600" y="1112"/>
              <a:ext cx="328" cy="328"/>
            </a:xfrm>
            <a:prstGeom prst="ellipse">
              <a:avLst/>
            </a:prstGeom>
            <a:gradFill rotWithShape="1">
              <a:gsLst>
                <a:gs pos="0">
                  <a:srgbClr val="3366FF"/>
                </a:gs>
                <a:gs pos="100000">
                  <a:srgbClr val="0000FF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200">
                  <a:solidFill>
                    <a:schemeClr val="bg1"/>
                  </a:solidFill>
                </a:rPr>
                <a:t>N</a:t>
              </a:r>
              <a:r>
                <a:rPr lang="en-US" sz="1200" baseline="30000">
                  <a:solidFill>
                    <a:schemeClr val="bg1"/>
                  </a:solidFill>
                </a:rPr>
                <a:t>3-</a:t>
              </a:r>
            </a:p>
          </p:txBody>
        </p:sp>
        <p:sp>
          <p:nvSpPr>
            <p:cNvPr id="46169" name="Oval 89"/>
            <p:cNvSpPr>
              <a:spLocks noChangeAspect="1" noChangeArrowheads="1"/>
            </p:cNvSpPr>
            <p:nvPr/>
          </p:nvSpPr>
          <p:spPr bwMode="auto">
            <a:xfrm>
              <a:off x="4049" y="1152"/>
              <a:ext cx="271" cy="271"/>
            </a:xfrm>
            <a:prstGeom prst="ellipse">
              <a:avLst/>
            </a:prstGeom>
            <a:gradFill rotWithShape="1">
              <a:gsLst>
                <a:gs pos="0">
                  <a:srgbClr val="3366FF"/>
                </a:gs>
                <a:gs pos="100000">
                  <a:srgbClr val="0000FF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200">
                  <a:solidFill>
                    <a:schemeClr val="bg1"/>
                  </a:solidFill>
                </a:rPr>
                <a:t>O</a:t>
              </a:r>
              <a:r>
                <a:rPr lang="en-US" sz="1200" baseline="30000">
                  <a:solidFill>
                    <a:schemeClr val="bg1"/>
                  </a:solidFill>
                </a:rPr>
                <a:t>2-</a:t>
              </a:r>
            </a:p>
          </p:txBody>
        </p:sp>
        <p:sp>
          <p:nvSpPr>
            <p:cNvPr id="46170" name="Oval 90"/>
            <p:cNvSpPr>
              <a:spLocks noChangeAspect="1" noChangeArrowheads="1"/>
            </p:cNvSpPr>
            <p:nvPr/>
          </p:nvSpPr>
          <p:spPr bwMode="auto">
            <a:xfrm>
              <a:off x="4397" y="1152"/>
              <a:ext cx="259" cy="259"/>
            </a:xfrm>
            <a:prstGeom prst="ellipse">
              <a:avLst/>
            </a:prstGeom>
            <a:gradFill rotWithShape="1">
              <a:gsLst>
                <a:gs pos="0">
                  <a:srgbClr val="3366FF"/>
                </a:gs>
                <a:gs pos="100000">
                  <a:srgbClr val="0000FF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200">
                  <a:solidFill>
                    <a:schemeClr val="bg1"/>
                  </a:solidFill>
                </a:rPr>
                <a:t>F</a:t>
              </a:r>
              <a:r>
                <a:rPr lang="en-US" sz="1200" baseline="30000">
                  <a:solidFill>
                    <a:schemeClr val="bg1"/>
                  </a:solidFill>
                </a:rPr>
                <a:t>1-</a:t>
              </a:r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46171" name="Oval 91"/>
            <p:cNvSpPr>
              <a:spLocks noChangeAspect="1" noChangeArrowheads="1"/>
            </p:cNvSpPr>
            <p:nvPr/>
          </p:nvSpPr>
          <p:spPr bwMode="auto">
            <a:xfrm>
              <a:off x="3984" y="1632"/>
              <a:ext cx="351" cy="351"/>
            </a:xfrm>
            <a:prstGeom prst="ellipse">
              <a:avLst/>
            </a:prstGeom>
            <a:gradFill rotWithShape="1">
              <a:gsLst>
                <a:gs pos="0">
                  <a:srgbClr val="3366FF"/>
                </a:gs>
                <a:gs pos="100000">
                  <a:srgbClr val="0000FF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200">
                  <a:solidFill>
                    <a:schemeClr val="bg1"/>
                  </a:solidFill>
                </a:rPr>
                <a:t>S</a:t>
              </a:r>
              <a:r>
                <a:rPr lang="en-US" sz="1200" baseline="30000">
                  <a:solidFill>
                    <a:schemeClr val="bg1"/>
                  </a:solidFill>
                </a:rPr>
                <a:t>2-</a:t>
              </a:r>
            </a:p>
          </p:txBody>
        </p:sp>
        <p:sp>
          <p:nvSpPr>
            <p:cNvPr id="46172" name="Oval 92"/>
            <p:cNvSpPr>
              <a:spLocks noChangeAspect="1" noChangeArrowheads="1"/>
            </p:cNvSpPr>
            <p:nvPr/>
          </p:nvSpPr>
          <p:spPr bwMode="auto">
            <a:xfrm>
              <a:off x="2832" y="3752"/>
              <a:ext cx="184" cy="184"/>
            </a:xfrm>
            <a:prstGeom prst="ellipse">
              <a:avLst/>
            </a:prstGeom>
            <a:gradFill rotWithShape="1">
              <a:gsLst>
                <a:gs pos="0">
                  <a:srgbClr val="3366FF"/>
                </a:gs>
                <a:gs pos="100000">
                  <a:srgbClr val="0000FF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73" name="Oval 93"/>
            <p:cNvSpPr>
              <a:spLocks noChangeAspect="1" noChangeArrowheads="1"/>
            </p:cNvSpPr>
            <p:nvPr/>
          </p:nvSpPr>
          <p:spPr bwMode="auto">
            <a:xfrm>
              <a:off x="2878" y="1870"/>
              <a:ext cx="98" cy="98"/>
            </a:xfrm>
            <a:prstGeom prst="ellipse">
              <a:avLst/>
            </a:prstGeom>
            <a:gradFill rotWithShape="1">
              <a:gsLst>
                <a:gs pos="0">
                  <a:srgbClr val="3366FF"/>
                </a:gs>
                <a:gs pos="100000">
                  <a:srgbClr val="0000FF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74" name="Oval 94"/>
            <p:cNvSpPr>
              <a:spLocks noChangeAspect="1" noChangeArrowheads="1"/>
            </p:cNvSpPr>
            <p:nvPr/>
          </p:nvSpPr>
          <p:spPr bwMode="auto">
            <a:xfrm>
              <a:off x="2903" y="2448"/>
              <a:ext cx="121" cy="121"/>
            </a:xfrm>
            <a:prstGeom prst="ellipse">
              <a:avLst/>
            </a:prstGeom>
            <a:gradFill rotWithShape="1">
              <a:gsLst>
                <a:gs pos="0">
                  <a:srgbClr val="3366FF"/>
                </a:gs>
                <a:gs pos="100000">
                  <a:srgbClr val="0000FF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75" name="Oval 95"/>
            <p:cNvSpPr>
              <a:spLocks noChangeAspect="1" noChangeArrowheads="1"/>
            </p:cNvSpPr>
            <p:nvPr/>
          </p:nvSpPr>
          <p:spPr bwMode="auto">
            <a:xfrm>
              <a:off x="3984" y="2208"/>
              <a:ext cx="380" cy="380"/>
            </a:xfrm>
            <a:prstGeom prst="ellipse">
              <a:avLst/>
            </a:prstGeom>
            <a:gradFill rotWithShape="1">
              <a:gsLst>
                <a:gs pos="0">
                  <a:srgbClr val="3366FF"/>
                </a:gs>
                <a:gs pos="100000">
                  <a:srgbClr val="0000FF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200">
                  <a:solidFill>
                    <a:schemeClr val="bg1"/>
                  </a:solidFill>
                </a:rPr>
                <a:t>Se</a:t>
              </a:r>
              <a:r>
                <a:rPr lang="en-US" sz="1200" baseline="30000">
                  <a:solidFill>
                    <a:schemeClr val="bg1"/>
                  </a:solidFill>
                </a:rPr>
                <a:t>2-</a:t>
              </a:r>
            </a:p>
          </p:txBody>
        </p:sp>
        <p:sp>
          <p:nvSpPr>
            <p:cNvPr id="46176" name="Oval 96"/>
            <p:cNvSpPr>
              <a:spLocks noChangeAspect="1" noChangeArrowheads="1"/>
            </p:cNvSpPr>
            <p:nvPr/>
          </p:nvSpPr>
          <p:spPr bwMode="auto">
            <a:xfrm>
              <a:off x="4395" y="2208"/>
              <a:ext cx="357" cy="357"/>
            </a:xfrm>
            <a:prstGeom prst="ellipse">
              <a:avLst/>
            </a:prstGeom>
            <a:gradFill rotWithShape="1">
              <a:gsLst>
                <a:gs pos="0">
                  <a:srgbClr val="3366FF"/>
                </a:gs>
                <a:gs pos="100000">
                  <a:srgbClr val="0000FF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200">
                  <a:solidFill>
                    <a:schemeClr val="bg1"/>
                  </a:solidFill>
                </a:rPr>
                <a:t>Br</a:t>
              </a:r>
              <a:r>
                <a:rPr lang="en-US" sz="1200" baseline="30000">
                  <a:solidFill>
                    <a:schemeClr val="bg1"/>
                  </a:solidFill>
                </a:rPr>
                <a:t>1-</a:t>
              </a:r>
            </a:p>
          </p:txBody>
        </p:sp>
        <p:sp>
          <p:nvSpPr>
            <p:cNvPr id="46177" name="Oval 97"/>
            <p:cNvSpPr>
              <a:spLocks noChangeAspect="1" noChangeArrowheads="1"/>
            </p:cNvSpPr>
            <p:nvPr/>
          </p:nvSpPr>
          <p:spPr bwMode="auto">
            <a:xfrm>
              <a:off x="2869" y="3061"/>
              <a:ext cx="155" cy="155"/>
            </a:xfrm>
            <a:prstGeom prst="ellipse">
              <a:avLst/>
            </a:prstGeom>
            <a:gradFill rotWithShape="1">
              <a:gsLst>
                <a:gs pos="0">
                  <a:srgbClr val="3366FF"/>
                </a:gs>
                <a:gs pos="100000">
                  <a:srgbClr val="0000FF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78" name="Oval 98"/>
            <p:cNvSpPr>
              <a:spLocks noChangeAspect="1" noChangeArrowheads="1"/>
            </p:cNvSpPr>
            <p:nvPr/>
          </p:nvSpPr>
          <p:spPr bwMode="auto">
            <a:xfrm>
              <a:off x="3936" y="2832"/>
              <a:ext cx="426" cy="426"/>
            </a:xfrm>
            <a:prstGeom prst="ellipse">
              <a:avLst/>
            </a:prstGeom>
            <a:gradFill rotWithShape="1">
              <a:gsLst>
                <a:gs pos="0">
                  <a:srgbClr val="3366FF"/>
                </a:gs>
                <a:gs pos="100000">
                  <a:srgbClr val="0000FF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200">
                  <a:solidFill>
                    <a:schemeClr val="bg1"/>
                  </a:solidFill>
                </a:rPr>
                <a:t>Te</a:t>
              </a:r>
              <a:r>
                <a:rPr lang="en-US" sz="1200" baseline="30000">
                  <a:solidFill>
                    <a:schemeClr val="bg1"/>
                  </a:solidFill>
                </a:rPr>
                <a:t>2-</a:t>
              </a:r>
            </a:p>
          </p:txBody>
        </p:sp>
        <p:sp>
          <p:nvSpPr>
            <p:cNvPr id="46179" name="Oval 99"/>
            <p:cNvSpPr>
              <a:spLocks noChangeAspect="1" noChangeArrowheads="1"/>
            </p:cNvSpPr>
            <p:nvPr/>
          </p:nvSpPr>
          <p:spPr bwMode="auto">
            <a:xfrm>
              <a:off x="4385" y="2832"/>
              <a:ext cx="415" cy="415"/>
            </a:xfrm>
            <a:prstGeom prst="ellipse">
              <a:avLst/>
            </a:prstGeom>
            <a:gradFill rotWithShape="1">
              <a:gsLst>
                <a:gs pos="0">
                  <a:srgbClr val="3366FF"/>
                </a:gs>
                <a:gs pos="100000">
                  <a:srgbClr val="0000FF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200">
                  <a:solidFill>
                    <a:schemeClr val="bg1"/>
                  </a:solidFill>
                </a:rPr>
                <a:t>I</a:t>
              </a:r>
              <a:r>
                <a:rPr lang="en-US" sz="1200" baseline="30000">
                  <a:solidFill>
                    <a:schemeClr val="bg1"/>
                  </a:solidFill>
                </a:rPr>
                <a:t>1-</a:t>
              </a:r>
            </a:p>
          </p:txBody>
        </p:sp>
        <p:sp>
          <p:nvSpPr>
            <p:cNvPr id="46180" name="Text Box 100"/>
            <p:cNvSpPr txBox="1">
              <a:spLocks noChangeArrowheads="1"/>
            </p:cNvSpPr>
            <p:nvPr/>
          </p:nvSpPr>
          <p:spPr bwMode="auto">
            <a:xfrm>
              <a:off x="2832" y="1651"/>
              <a:ext cx="27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200"/>
                <a:t>Al</a:t>
              </a:r>
              <a:r>
                <a:rPr lang="en-US" sz="1200" baseline="30000"/>
                <a:t>3+</a:t>
              </a:r>
              <a:endParaRPr lang="en-US" sz="1200"/>
            </a:p>
          </p:txBody>
        </p:sp>
        <p:sp>
          <p:nvSpPr>
            <p:cNvPr id="46181" name="Text Box 101"/>
            <p:cNvSpPr txBox="1">
              <a:spLocks noChangeArrowheads="1"/>
            </p:cNvSpPr>
            <p:nvPr/>
          </p:nvSpPr>
          <p:spPr bwMode="auto">
            <a:xfrm>
              <a:off x="2832" y="2275"/>
              <a:ext cx="31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200"/>
                <a:t>Ga</a:t>
              </a:r>
              <a:r>
                <a:rPr lang="en-US" sz="1200" baseline="30000"/>
                <a:t>3+</a:t>
              </a:r>
              <a:endParaRPr lang="en-US" sz="1200"/>
            </a:p>
          </p:txBody>
        </p:sp>
        <p:sp>
          <p:nvSpPr>
            <p:cNvPr id="46182" name="Text Box 102"/>
            <p:cNvSpPr txBox="1">
              <a:spLocks noChangeArrowheads="1"/>
            </p:cNvSpPr>
            <p:nvPr/>
          </p:nvSpPr>
          <p:spPr bwMode="auto">
            <a:xfrm>
              <a:off x="2832" y="2880"/>
              <a:ext cx="2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200"/>
                <a:t>In</a:t>
              </a:r>
              <a:r>
                <a:rPr lang="en-US" sz="1200" baseline="30000"/>
                <a:t>3+</a:t>
              </a:r>
              <a:endParaRPr lang="en-US" sz="1200"/>
            </a:p>
          </p:txBody>
        </p:sp>
        <p:sp>
          <p:nvSpPr>
            <p:cNvPr id="46183" name="Text Box 103"/>
            <p:cNvSpPr txBox="1">
              <a:spLocks noChangeArrowheads="1"/>
            </p:cNvSpPr>
            <p:nvPr/>
          </p:nvSpPr>
          <p:spPr bwMode="auto">
            <a:xfrm>
              <a:off x="2784" y="3571"/>
              <a:ext cx="2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200"/>
                <a:t>Tl</a:t>
              </a:r>
              <a:r>
                <a:rPr lang="en-US" sz="1200" baseline="30000"/>
                <a:t>3+</a:t>
              </a:r>
              <a:endParaRPr lang="en-US" sz="1200"/>
            </a:p>
          </p:txBody>
        </p:sp>
      </p:grpSp>
      <p:sp>
        <p:nvSpPr>
          <p:cNvPr id="46184" name="Rectangle 104"/>
          <p:cNvSpPr>
            <a:spLocks noChangeArrowheads="1"/>
          </p:cNvSpPr>
          <p:nvPr/>
        </p:nvSpPr>
        <p:spPr bwMode="auto">
          <a:xfrm>
            <a:off x="838200" y="381000"/>
            <a:ext cx="7772400" cy="1143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en-US" sz="4000">
                <a:solidFill>
                  <a:schemeClr val="tx2"/>
                </a:solidFill>
              </a:rPr>
              <a:t>Ionic Radii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6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46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8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z="4000"/>
              <a:t>Atomic Radii</a:t>
            </a:r>
          </a:p>
        </p:txBody>
      </p:sp>
      <p:sp>
        <p:nvSpPr>
          <p:cNvPr id="47107" name="AutoShape 3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6119813"/>
            <a:ext cx="609600" cy="357187"/>
          </a:xfrm>
          <a:prstGeom prst="actionButtonBeginning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7108" name="Group 4"/>
          <p:cNvGrpSpPr>
            <a:grpSpLocks/>
          </p:cNvGrpSpPr>
          <p:nvPr/>
        </p:nvGrpSpPr>
        <p:grpSpPr bwMode="auto">
          <a:xfrm>
            <a:off x="1828800" y="1828800"/>
            <a:ext cx="5715000" cy="4659313"/>
            <a:chOff x="1152" y="1152"/>
            <a:chExt cx="3600" cy="2935"/>
          </a:xfrm>
        </p:grpSpPr>
        <p:sp>
          <p:nvSpPr>
            <p:cNvPr id="47109" name="Oval 5"/>
            <p:cNvSpPr>
              <a:spLocks noChangeAspect="1" noChangeArrowheads="1"/>
            </p:cNvSpPr>
            <p:nvPr/>
          </p:nvSpPr>
          <p:spPr bwMode="auto">
            <a:xfrm>
              <a:off x="1248" y="1152"/>
              <a:ext cx="294" cy="294"/>
            </a:xfrm>
            <a:prstGeom prst="ellipse">
              <a:avLst/>
            </a:prstGeom>
            <a:gradFill rotWithShape="1">
              <a:gsLst>
                <a:gs pos="0">
                  <a:srgbClr val="3366FF"/>
                </a:gs>
                <a:gs pos="100000">
                  <a:srgbClr val="0000FF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200" b="1">
                  <a:solidFill>
                    <a:schemeClr val="bg1"/>
                  </a:solidFill>
                </a:rPr>
                <a:t>Li</a:t>
              </a:r>
            </a:p>
          </p:txBody>
        </p:sp>
        <p:sp>
          <p:nvSpPr>
            <p:cNvPr id="47110" name="Oval 6"/>
            <p:cNvSpPr>
              <a:spLocks noChangeAspect="1" noChangeArrowheads="1"/>
            </p:cNvSpPr>
            <p:nvPr/>
          </p:nvSpPr>
          <p:spPr bwMode="auto">
            <a:xfrm>
              <a:off x="1227" y="1584"/>
              <a:ext cx="357" cy="357"/>
            </a:xfrm>
            <a:prstGeom prst="ellipse">
              <a:avLst/>
            </a:prstGeom>
            <a:gradFill rotWithShape="1">
              <a:gsLst>
                <a:gs pos="0">
                  <a:srgbClr val="3366FF"/>
                </a:gs>
                <a:gs pos="100000">
                  <a:srgbClr val="0000FF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200" b="1">
                  <a:solidFill>
                    <a:schemeClr val="bg1"/>
                  </a:solidFill>
                </a:rPr>
                <a:t>Na</a:t>
              </a:r>
            </a:p>
          </p:txBody>
        </p:sp>
        <p:sp>
          <p:nvSpPr>
            <p:cNvPr id="47111" name="Oval 7"/>
            <p:cNvSpPr>
              <a:spLocks noChangeAspect="1" noChangeArrowheads="1"/>
            </p:cNvSpPr>
            <p:nvPr/>
          </p:nvSpPr>
          <p:spPr bwMode="auto">
            <a:xfrm>
              <a:off x="1152" y="2112"/>
              <a:ext cx="443" cy="443"/>
            </a:xfrm>
            <a:prstGeom prst="ellipse">
              <a:avLst/>
            </a:prstGeom>
            <a:gradFill rotWithShape="1">
              <a:gsLst>
                <a:gs pos="0">
                  <a:srgbClr val="3366FF"/>
                </a:gs>
                <a:gs pos="100000">
                  <a:srgbClr val="0000FF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200" b="1">
                  <a:solidFill>
                    <a:schemeClr val="bg1"/>
                  </a:solidFill>
                </a:rPr>
                <a:t>K</a:t>
              </a:r>
            </a:p>
          </p:txBody>
        </p:sp>
        <p:sp>
          <p:nvSpPr>
            <p:cNvPr id="47112" name="Oval 8"/>
            <p:cNvSpPr>
              <a:spLocks noChangeAspect="1" noChangeArrowheads="1"/>
            </p:cNvSpPr>
            <p:nvPr/>
          </p:nvSpPr>
          <p:spPr bwMode="auto">
            <a:xfrm>
              <a:off x="1152" y="2777"/>
              <a:ext cx="466" cy="466"/>
            </a:xfrm>
            <a:prstGeom prst="ellipse">
              <a:avLst/>
            </a:prstGeom>
            <a:gradFill rotWithShape="1">
              <a:gsLst>
                <a:gs pos="0">
                  <a:srgbClr val="3366FF"/>
                </a:gs>
                <a:gs pos="100000">
                  <a:srgbClr val="0000FF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200" b="1">
                  <a:solidFill>
                    <a:schemeClr val="bg1"/>
                  </a:solidFill>
                </a:rPr>
                <a:t>Rb</a:t>
              </a:r>
            </a:p>
          </p:txBody>
        </p:sp>
        <p:sp>
          <p:nvSpPr>
            <p:cNvPr id="47113" name="Oval 9"/>
            <p:cNvSpPr>
              <a:spLocks noChangeAspect="1" noChangeArrowheads="1"/>
            </p:cNvSpPr>
            <p:nvPr/>
          </p:nvSpPr>
          <p:spPr bwMode="auto">
            <a:xfrm>
              <a:off x="1152" y="3435"/>
              <a:ext cx="501" cy="501"/>
            </a:xfrm>
            <a:prstGeom prst="ellipse">
              <a:avLst/>
            </a:prstGeom>
            <a:gradFill rotWithShape="1">
              <a:gsLst>
                <a:gs pos="0">
                  <a:srgbClr val="3366FF"/>
                </a:gs>
                <a:gs pos="100000">
                  <a:srgbClr val="0000FF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200" b="1">
                  <a:solidFill>
                    <a:schemeClr val="bg1"/>
                  </a:solidFill>
                </a:rPr>
                <a:t>Cs</a:t>
              </a:r>
            </a:p>
          </p:txBody>
        </p:sp>
        <p:sp>
          <p:nvSpPr>
            <p:cNvPr id="47114" name="Oval 10"/>
            <p:cNvSpPr>
              <a:spLocks noChangeAspect="1" noChangeArrowheads="1"/>
            </p:cNvSpPr>
            <p:nvPr/>
          </p:nvSpPr>
          <p:spPr bwMode="auto">
            <a:xfrm>
              <a:off x="4464" y="1728"/>
              <a:ext cx="190" cy="190"/>
            </a:xfrm>
            <a:prstGeom prst="ellipse">
              <a:avLst/>
            </a:prstGeom>
            <a:gradFill rotWithShape="1">
              <a:gsLst>
                <a:gs pos="0">
                  <a:srgbClr val="3366FF"/>
                </a:gs>
                <a:gs pos="100000">
                  <a:srgbClr val="0000FF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200" b="1">
                  <a:solidFill>
                    <a:schemeClr val="bg1"/>
                  </a:solidFill>
                </a:rPr>
                <a:t>Cl</a:t>
              </a:r>
            </a:p>
          </p:txBody>
        </p:sp>
        <p:sp>
          <p:nvSpPr>
            <p:cNvPr id="47115" name="Oval 11"/>
            <p:cNvSpPr>
              <a:spLocks noChangeAspect="1" noChangeArrowheads="1"/>
            </p:cNvSpPr>
            <p:nvPr/>
          </p:nvSpPr>
          <p:spPr bwMode="auto">
            <a:xfrm>
              <a:off x="4080" y="1728"/>
              <a:ext cx="202" cy="202"/>
            </a:xfrm>
            <a:prstGeom prst="ellipse">
              <a:avLst/>
            </a:prstGeom>
            <a:gradFill rotWithShape="1">
              <a:gsLst>
                <a:gs pos="0">
                  <a:srgbClr val="3366FF"/>
                </a:gs>
                <a:gs pos="100000">
                  <a:srgbClr val="0000FF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200" b="1">
                  <a:solidFill>
                    <a:schemeClr val="bg1"/>
                  </a:solidFill>
                </a:rPr>
                <a:t>S</a:t>
              </a:r>
            </a:p>
          </p:txBody>
        </p:sp>
        <p:sp>
          <p:nvSpPr>
            <p:cNvPr id="47116" name="Oval 12"/>
            <p:cNvSpPr>
              <a:spLocks noChangeArrowheads="1"/>
            </p:cNvSpPr>
            <p:nvPr/>
          </p:nvSpPr>
          <p:spPr bwMode="auto">
            <a:xfrm>
              <a:off x="3648" y="1707"/>
              <a:ext cx="192" cy="213"/>
            </a:xfrm>
            <a:prstGeom prst="ellipse">
              <a:avLst/>
            </a:prstGeom>
            <a:gradFill rotWithShape="1">
              <a:gsLst>
                <a:gs pos="0">
                  <a:srgbClr val="3366FF"/>
                </a:gs>
                <a:gs pos="100000">
                  <a:srgbClr val="0000FF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200" b="1">
                  <a:solidFill>
                    <a:schemeClr val="bg1"/>
                  </a:solidFill>
                </a:rPr>
                <a:t>P</a:t>
              </a:r>
            </a:p>
          </p:txBody>
        </p:sp>
        <p:sp>
          <p:nvSpPr>
            <p:cNvPr id="47117" name="Oval 13"/>
            <p:cNvSpPr>
              <a:spLocks noChangeAspect="1" noChangeArrowheads="1"/>
            </p:cNvSpPr>
            <p:nvPr/>
          </p:nvSpPr>
          <p:spPr bwMode="auto">
            <a:xfrm>
              <a:off x="3264" y="1695"/>
              <a:ext cx="225" cy="225"/>
            </a:xfrm>
            <a:prstGeom prst="ellipse">
              <a:avLst/>
            </a:prstGeom>
            <a:gradFill rotWithShape="1">
              <a:gsLst>
                <a:gs pos="0">
                  <a:srgbClr val="3366FF"/>
                </a:gs>
                <a:gs pos="100000">
                  <a:srgbClr val="0000FF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200" b="1">
                  <a:solidFill>
                    <a:schemeClr val="bg1"/>
                  </a:solidFill>
                </a:rPr>
                <a:t>Si</a:t>
              </a:r>
            </a:p>
          </p:txBody>
        </p:sp>
        <p:sp>
          <p:nvSpPr>
            <p:cNvPr id="47118" name="Oval 14"/>
            <p:cNvSpPr>
              <a:spLocks noChangeAspect="1" noChangeArrowheads="1"/>
            </p:cNvSpPr>
            <p:nvPr/>
          </p:nvSpPr>
          <p:spPr bwMode="auto">
            <a:xfrm>
              <a:off x="2784" y="1685"/>
              <a:ext cx="276" cy="276"/>
            </a:xfrm>
            <a:prstGeom prst="ellipse">
              <a:avLst/>
            </a:prstGeom>
            <a:gradFill rotWithShape="1">
              <a:gsLst>
                <a:gs pos="0">
                  <a:srgbClr val="3366FF"/>
                </a:gs>
                <a:gs pos="100000">
                  <a:srgbClr val="0000FF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200" b="1">
                  <a:solidFill>
                    <a:schemeClr val="bg1"/>
                  </a:solidFill>
                </a:rPr>
                <a:t>Al</a:t>
              </a:r>
            </a:p>
          </p:txBody>
        </p:sp>
        <p:sp>
          <p:nvSpPr>
            <p:cNvPr id="47119" name="Oval 15"/>
            <p:cNvSpPr>
              <a:spLocks noChangeArrowheads="1"/>
            </p:cNvSpPr>
            <p:nvPr/>
          </p:nvSpPr>
          <p:spPr bwMode="auto">
            <a:xfrm>
              <a:off x="4464" y="2256"/>
              <a:ext cx="192" cy="219"/>
            </a:xfrm>
            <a:prstGeom prst="ellipse">
              <a:avLst/>
            </a:prstGeom>
            <a:gradFill rotWithShape="1">
              <a:gsLst>
                <a:gs pos="0">
                  <a:srgbClr val="3366FF"/>
                </a:gs>
                <a:gs pos="100000">
                  <a:srgbClr val="0000FF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200" b="1">
                  <a:solidFill>
                    <a:schemeClr val="bg1"/>
                  </a:solidFill>
                </a:rPr>
                <a:t>Br</a:t>
              </a:r>
            </a:p>
          </p:txBody>
        </p:sp>
        <p:sp>
          <p:nvSpPr>
            <p:cNvPr id="47120" name="Oval 16"/>
            <p:cNvSpPr>
              <a:spLocks noChangeAspect="1" noChangeArrowheads="1"/>
            </p:cNvSpPr>
            <p:nvPr/>
          </p:nvSpPr>
          <p:spPr bwMode="auto">
            <a:xfrm>
              <a:off x="4080" y="2256"/>
              <a:ext cx="225" cy="225"/>
            </a:xfrm>
            <a:prstGeom prst="ellipse">
              <a:avLst/>
            </a:prstGeom>
            <a:gradFill rotWithShape="1">
              <a:gsLst>
                <a:gs pos="0">
                  <a:srgbClr val="3366FF"/>
                </a:gs>
                <a:gs pos="100000">
                  <a:srgbClr val="0000FF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200" b="1">
                  <a:solidFill>
                    <a:schemeClr val="bg1"/>
                  </a:solidFill>
                </a:rPr>
                <a:t>Se</a:t>
              </a:r>
            </a:p>
          </p:txBody>
        </p:sp>
        <p:sp>
          <p:nvSpPr>
            <p:cNvPr id="47121" name="Oval 17"/>
            <p:cNvSpPr>
              <a:spLocks noChangeAspect="1" noChangeArrowheads="1"/>
            </p:cNvSpPr>
            <p:nvPr/>
          </p:nvSpPr>
          <p:spPr bwMode="auto">
            <a:xfrm>
              <a:off x="3648" y="2256"/>
              <a:ext cx="230" cy="230"/>
            </a:xfrm>
            <a:prstGeom prst="ellipse">
              <a:avLst/>
            </a:prstGeom>
            <a:gradFill rotWithShape="1">
              <a:gsLst>
                <a:gs pos="0">
                  <a:srgbClr val="3366FF"/>
                </a:gs>
                <a:gs pos="100000">
                  <a:srgbClr val="0000FF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200" b="1">
                  <a:solidFill>
                    <a:schemeClr val="bg1"/>
                  </a:solidFill>
                </a:rPr>
                <a:t>As</a:t>
              </a:r>
            </a:p>
          </p:txBody>
        </p:sp>
        <p:sp>
          <p:nvSpPr>
            <p:cNvPr id="47122" name="Oval 18"/>
            <p:cNvSpPr>
              <a:spLocks noChangeAspect="1" noChangeArrowheads="1"/>
            </p:cNvSpPr>
            <p:nvPr/>
          </p:nvSpPr>
          <p:spPr bwMode="auto">
            <a:xfrm>
              <a:off x="3268" y="2256"/>
              <a:ext cx="236" cy="236"/>
            </a:xfrm>
            <a:prstGeom prst="ellipse">
              <a:avLst/>
            </a:prstGeom>
            <a:gradFill rotWithShape="1">
              <a:gsLst>
                <a:gs pos="0">
                  <a:srgbClr val="3366FF"/>
                </a:gs>
                <a:gs pos="100000">
                  <a:srgbClr val="0000FF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200" b="1">
                  <a:solidFill>
                    <a:schemeClr val="bg1"/>
                  </a:solidFill>
                </a:rPr>
                <a:t>Ge</a:t>
              </a:r>
            </a:p>
          </p:txBody>
        </p:sp>
        <p:sp>
          <p:nvSpPr>
            <p:cNvPr id="47123" name="Oval 19"/>
            <p:cNvSpPr>
              <a:spLocks noChangeAspect="1" noChangeArrowheads="1"/>
            </p:cNvSpPr>
            <p:nvPr/>
          </p:nvSpPr>
          <p:spPr bwMode="auto">
            <a:xfrm>
              <a:off x="2832" y="2260"/>
              <a:ext cx="236" cy="236"/>
            </a:xfrm>
            <a:prstGeom prst="ellipse">
              <a:avLst/>
            </a:prstGeom>
            <a:gradFill rotWithShape="1">
              <a:gsLst>
                <a:gs pos="0">
                  <a:srgbClr val="3366FF"/>
                </a:gs>
                <a:gs pos="100000">
                  <a:srgbClr val="0000FF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200" b="1">
                  <a:solidFill>
                    <a:schemeClr val="bg1"/>
                  </a:solidFill>
                </a:rPr>
                <a:t>Ga</a:t>
              </a:r>
            </a:p>
          </p:txBody>
        </p:sp>
        <p:sp>
          <p:nvSpPr>
            <p:cNvPr id="47124" name="Oval 20"/>
            <p:cNvSpPr>
              <a:spLocks noChangeAspect="1" noChangeArrowheads="1"/>
            </p:cNvSpPr>
            <p:nvPr/>
          </p:nvSpPr>
          <p:spPr bwMode="auto">
            <a:xfrm>
              <a:off x="4451" y="2915"/>
              <a:ext cx="253" cy="253"/>
            </a:xfrm>
            <a:prstGeom prst="ellipse">
              <a:avLst/>
            </a:prstGeom>
            <a:gradFill rotWithShape="1">
              <a:gsLst>
                <a:gs pos="0">
                  <a:srgbClr val="3366FF"/>
                </a:gs>
                <a:gs pos="100000">
                  <a:srgbClr val="0000FF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200" b="1">
                  <a:solidFill>
                    <a:schemeClr val="bg1"/>
                  </a:solidFill>
                </a:rPr>
                <a:t>I</a:t>
              </a:r>
            </a:p>
          </p:txBody>
        </p:sp>
        <p:sp>
          <p:nvSpPr>
            <p:cNvPr id="47125" name="Oval 21"/>
            <p:cNvSpPr>
              <a:spLocks noChangeAspect="1" noChangeArrowheads="1"/>
            </p:cNvSpPr>
            <p:nvPr/>
          </p:nvSpPr>
          <p:spPr bwMode="auto">
            <a:xfrm>
              <a:off x="4055" y="2903"/>
              <a:ext cx="265" cy="265"/>
            </a:xfrm>
            <a:prstGeom prst="ellipse">
              <a:avLst/>
            </a:prstGeom>
            <a:gradFill rotWithShape="1">
              <a:gsLst>
                <a:gs pos="0">
                  <a:srgbClr val="3366FF"/>
                </a:gs>
                <a:gs pos="100000">
                  <a:srgbClr val="0000FF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200" b="1">
                  <a:solidFill>
                    <a:schemeClr val="bg1"/>
                  </a:solidFill>
                </a:rPr>
                <a:t>Te</a:t>
              </a:r>
            </a:p>
          </p:txBody>
        </p:sp>
        <p:sp>
          <p:nvSpPr>
            <p:cNvPr id="47126" name="Oval 22"/>
            <p:cNvSpPr>
              <a:spLocks noChangeAspect="1" noChangeArrowheads="1"/>
            </p:cNvSpPr>
            <p:nvPr/>
          </p:nvSpPr>
          <p:spPr bwMode="auto">
            <a:xfrm>
              <a:off x="3600" y="2897"/>
              <a:ext cx="271" cy="271"/>
            </a:xfrm>
            <a:prstGeom prst="ellipse">
              <a:avLst/>
            </a:prstGeom>
            <a:gradFill rotWithShape="1">
              <a:gsLst>
                <a:gs pos="0">
                  <a:srgbClr val="3366FF"/>
                </a:gs>
                <a:gs pos="100000">
                  <a:srgbClr val="0000FF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200" b="1">
                  <a:solidFill>
                    <a:schemeClr val="bg1"/>
                  </a:solidFill>
                </a:rPr>
                <a:t>Sb</a:t>
              </a:r>
            </a:p>
          </p:txBody>
        </p:sp>
        <p:sp>
          <p:nvSpPr>
            <p:cNvPr id="47127" name="Oval 23"/>
            <p:cNvSpPr>
              <a:spLocks noChangeAspect="1" noChangeArrowheads="1"/>
            </p:cNvSpPr>
            <p:nvPr/>
          </p:nvSpPr>
          <p:spPr bwMode="auto">
            <a:xfrm>
              <a:off x="3216" y="2897"/>
              <a:ext cx="271" cy="271"/>
            </a:xfrm>
            <a:prstGeom prst="ellipse">
              <a:avLst/>
            </a:prstGeom>
            <a:gradFill rotWithShape="1">
              <a:gsLst>
                <a:gs pos="0">
                  <a:srgbClr val="3366FF"/>
                </a:gs>
                <a:gs pos="100000">
                  <a:srgbClr val="0000FF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200" b="1">
                  <a:solidFill>
                    <a:schemeClr val="bg1"/>
                  </a:solidFill>
                </a:rPr>
                <a:t>Sn</a:t>
              </a:r>
            </a:p>
          </p:txBody>
        </p:sp>
        <p:sp>
          <p:nvSpPr>
            <p:cNvPr id="47128" name="Oval 24"/>
            <p:cNvSpPr>
              <a:spLocks noChangeAspect="1" noChangeArrowheads="1"/>
            </p:cNvSpPr>
            <p:nvPr/>
          </p:nvSpPr>
          <p:spPr bwMode="auto">
            <a:xfrm>
              <a:off x="2784" y="2880"/>
              <a:ext cx="311" cy="311"/>
            </a:xfrm>
            <a:prstGeom prst="ellipse">
              <a:avLst/>
            </a:prstGeom>
            <a:gradFill rotWithShape="1">
              <a:gsLst>
                <a:gs pos="0">
                  <a:srgbClr val="3366FF"/>
                </a:gs>
                <a:gs pos="100000">
                  <a:srgbClr val="0000FF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200" b="1">
                  <a:solidFill>
                    <a:schemeClr val="bg1"/>
                  </a:solidFill>
                </a:rPr>
                <a:t>In</a:t>
              </a:r>
            </a:p>
          </p:txBody>
        </p:sp>
        <p:sp>
          <p:nvSpPr>
            <p:cNvPr id="47129" name="Oval 25"/>
            <p:cNvSpPr>
              <a:spLocks noChangeAspect="1" noChangeArrowheads="1"/>
            </p:cNvSpPr>
            <p:nvPr/>
          </p:nvSpPr>
          <p:spPr bwMode="auto">
            <a:xfrm>
              <a:off x="2784" y="3560"/>
              <a:ext cx="328" cy="328"/>
            </a:xfrm>
            <a:prstGeom prst="ellipse">
              <a:avLst/>
            </a:prstGeom>
            <a:gradFill rotWithShape="1">
              <a:gsLst>
                <a:gs pos="0">
                  <a:srgbClr val="3366FF"/>
                </a:gs>
                <a:gs pos="100000">
                  <a:srgbClr val="0000FF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200" b="1">
                  <a:solidFill>
                    <a:schemeClr val="bg1"/>
                  </a:solidFill>
                </a:rPr>
                <a:t>Tl</a:t>
              </a:r>
            </a:p>
          </p:txBody>
        </p:sp>
        <p:sp>
          <p:nvSpPr>
            <p:cNvPr id="47130" name="Oval 26"/>
            <p:cNvSpPr>
              <a:spLocks noChangeAspect="1" noChangeArrowheads="1"/>
            </p:cNvSpPr>
            <p:nvPr/>
          </p:nvSpPr>
          <p:spPr bwMode="auto">
            <a:xfrm>
              <a:off x="3216" y="3554"/>
              <a:ext cx="334" cy="334"/>
            </a:xfrm>
            <a:prstGeom prst="ellipse">
              <a:avLst/>
            </a:prstGeom>
            <a:gradFill rotWithShape="1">
              <a:gsLst>
                <a:gs pos="0">
                  <a:srgbClr val="3366FF"/>
                </a:gs>
                <a:gs pos="100000">
                  <a:srgbClr val="0000FF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200" b="1">
                  <a:solidFill>
                    <a:schemeClr val="bg1"/>
                  </a:solidFill>
                </a:rPr>
                <a:t>Pb</a:t>
              </a:r>
            </a:p>
          </p:txBody>
        </p:sp>
        <p:sp>
          <p:nvSpPr>
            <p:cNvPr id="47131" name="Oval 27"/>
            <p:cNvSpPr>
              <a:spLocks noChangeAspect="1" noChangeArrowheads="1"/>
            </p:cNvSpPr>
            <p:nvPr/>
          </p:nvSpPr>
          <p:spPr bwMode="auto">
            <a:xfrm>
              <a:off x="3600" y="3606"/>
              <a:ext cx="282" cy="282"/>
            </a:xfrm>
            <a:prstGeom prst="ellipse">
              <a:avLst/>
            </a:prstGeom>
            <a:gradFill rotWithShape="1">
              <a:gsLst>
                <a:gs pos="0">
                  <a:srgbClr val="3366FF"/>
                </a:gs>
                <a:gs pos="100000">
                  <a:srgbClr val="0000FF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200" b="1">
                  <a:solidFill>
                    <a:schemeClr val="bg1"/>
                  </a:solidFill>
                </a:rPr>
                <a:t>Bi</a:t>
              </a:r>
            </a:p>
          </p:txBody>
        </p:sp>
        <p:sp>
          <p:nvSpPr>
            <p:cNvPr id="47132" name="Oval 28"/>
            <p:cNvSpPr>
              <a:spLocks noChangeAspect="1" noChangeArrowheads="1"/>
            </p:cNvSpPr>
            <p:nvPr/>
          </p:nvSpPr>
          <p:spPr bwMode="auto">
            <a:xfrm>
              <a:off x="1824" y="1656"/>
              <a:ext cx="305" cy="305"/>
            </a:xfrm>
            <a:prstGeom prst="ellipse">
              <a:avLst/>
            </a:prstGeom>
            <a:gradFill rotWithShape="1">
              <a:gsLst>
                <a:gs pos="0">
                  <a:srgbClr val="3366FF"/>
                </a:gs>
                <a:gs pos="100000">
                  <a:srgbClr val="0000FF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200" b="1">
                  <a:solidFill>
                    <a:schemeClr val="bg1"/>
                  </a:solidFill>
                </a:rPr>
                <a:t>Mg</a:t>
              </a:r>
            </a:p>
          </p:txBody>
        </p:sp>
        <p:sp>
          <p:nvSpPr>
            <p:cNvPr id="47133" name="Oval 29"/>
            <p:cNvSpPr>
              <a:spLocks noChangeAspect="1" noChangeArrowheads="1"/>
            </p:cNvSpPr>
            <p:nvPr/>
          </p:nvSpPr>
          <p:spPr bwMode="auto">
            <a:xfrm>
              <a:off x="1776" y="2164"/>
              <a:ext cx="380" cy="380"/>
            </a:xfrm>
            <a:prstGeom prst="ellipse">
              <a:avLst/>
            </a:prstGeom>
            <a:gradFill rotWithShape="1">
              <a:gsLst>
                <a:gs pos="0">
                  <a:srgbClr val="3366FF"/>
                </a:gs>
                <a:gs pos="100000">
                  <a:srgbClr val="0000FF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200" b="1">
                  <a:solidFill>
                    <a:schemeClr val="bg1"/>
                  </a:solidFill>
                </a:rPr>
                <a:t>Ca</a:t>
              </a:r>
            </a:p>
          </p:txBody>
        </p:sp>
        <p:sp>
          <p:nvSpPr>
            <p:cNvPr id="47134" name="Oval 30"/>
            <p:cNvSpPr>
              <a:spLocks noChangeAspect="1" noChangeArrowheads="1"/>
            </p:cNvSpPr>
            <p:nvPr/>
          </p:nvSpPr>
          <p:spPr bwMode="auto">
            <a:xfrm>
              <a:off x="1776" y="2825"/>
              <a:ext cx="415" cy="415"/>
            </a:xfrm>
            <a:prstGeom prst="ellipse">
              <a:avLst/>
            </a:prstGeom>
            <a:gradFill rotWithShape="1">
              <a:gsLst>
                <a:gs pos="0">
                  <a:srgbClr val="3366FF"/>
                </a:gs>
                <a:gs pos="100000">
                  <a:srgbClr val="0000FF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200" b="1">
                  <a:solidFill>
                    <a:schemeClr val="bg1"/>
                  </a:solidFill>
                </a:rPr>
                <a:t>Sr</a:t>
              </a:r>
            </a:p>
          </p:txBody>
        </p:sp>
        <p:sp>
          <p:nvSpPr>
            <p:cNvPr id="47135" name="Oval 31"/>
            <p:cNvSpPr>
              <a:spLocks noChangeAspect="1" noChangeArrowheads="1"/>
            </p:cNvSpPr>
            <p:nvPr/>
          </p:nvSpPr>
          <p:spPr bwMode="auto">
            <a:xfrm>
              <a:off x="1776" y="3504"/>
              <a:ext cx="415" cy="415"/>
            </a:xfrm>
            <a:prstGeom prst="ellipse">
              <a:avLst/>
            </a:prstGeom>
            <a:gradFill rotWithShape="1">
              <a:gsLst>
                <a:gs pos="0">
                  <a:srgbClr val="3366FF"/>
                </a:gs>
                <a:gs pos="100000">
                  <a:srgbClr val="0000FF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200" b="1">
                  <a:solidFill>
                    <a:schemeClr val="bg1"/>
                  </a:solidFill>
                </a:rPr>
                <a:t>Ba</a:t>
              </a:r>
            </a:p>
          </p:txBody>
        </p:sp>
        <p:sp>
          <p:nvSpPr>
            <p:cNvPr id="47136" name="Oval 32"/>
            <p:cNvSpPr>
              <a:spLocks noChangeAspect="1" noChangeArrowheads="1"/>
            </p:cNvSpPr>
            <p:nvPr/>
          </p:nvSpPr>
          <p:spPr bwMode="auto">
            <a:xfrm>
              <a:off x="1872" y="1227"/>
              <a:ext cx="213" cy="213"/>
            </a:xfrm>
            <a:prstGeom prst="ellipse">
              <a:avLst/>
            </a:prstGeom>
            <a:gradFill rotWithShape="1">
              <a:gsLst>
                <a:gs pos="0">
                  <a:srgbClr val="3366FF"/>
                </a:gs>
                <a:gs pos="100000">
                  <a:srgbClr val="0000FF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200" b="1">
                  <a:solidFill>
                    <a:schemeClr val="bg1"/>
                  </a:solidFill>
                </a:rPr>
                <a:t>Be</a:t>
              </a:r>
            </a:p>
          </p:txBody>
        </p:sp>
        <p:sp>
          <p:nvSpPr>
            <p:cNvPr id="47137" name="Oval 33"/>
            <p:cNvSpPr>
              <a:spLocks noChangeAspect="1" noChangeArrowheads="1"/>
            </p:cNvSpPr>
            <p:nvPr/>
          </p:nvSpPr>
          <p:spPr bwMode="auto">
            <a:xfrm>
              <a:off x="4512" y="1271"/>
              <a:ext cx="121" cy="121"/>
            </a:xfrm>
            <a:prstGeom prst="ellipse">
              <a:avLst/>
            </a:prstGeom>
            <a:gradFill rotWithShape="1">
              <a:gsLst>
                <a:gs pos="0">
                  <a:srgbClr val="3366FF"/>
                </a:gs>
                <a:gs pos="100000">
                  <a:srgbClr val="0000FF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200" b="1">
                  <a:solidFill>
                    <a:schemeClr val="bg1"/>
                  </a:solidFill>
                </a:rPr>
                <a:t>F</a:t>
              </a:r>
            </a:p>
          </p:txBody>
        </p:sp>
        <p:sp>
          <p:nvSpPr>
            <p:cNvPr id="47138" name="Oval 34"/>
            <p:cNvSpPr>
              <a:spLocks noChangeAspect="1" noChangeArrowheads="1"/>
            </p:cNvSpPr>
            <p:nvPr/>
          </p:nvSpPr>
          <p:spPr bwMode="auto">
            <a:xfrm>
              <a:off x="4128" y="1248"/>
              <a:ext cx="127" cy="127"/>
            </a:xfrm>
            <a:prstGeom prst="ellipse">
              <a:avLst/>
            </a:prstGeom>
            <a:gradFill rotWithShape="1">
              <a:gsLst>
                <a:gs pos="0">
                  <a:srgbClr val="3366FF"/>
                </a:gs>
                <a:gs pos="100000">
                  <a:srgbClr val="0000FF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200" b="1">
                  <a:solidFill>
                    <a:schemeClr val="bg1"/>
                  </a:solidFill>
                </a:rPr>
                <a:t>O</a:t>
              </a:r>
            </a:p>
          </p:txBody>
        </p:sp>
        <p:sp>
          <p:nvSpPr>
            <p:cNvPr id="47139" name="Oval 35"/>
            <p:cNvSpPr>
              <a:spLocks noChangeAspect="1" noChangeArrowheads="1"/>
            </p:cNvSpPr>
            <p:nvPr/>
          </p:nvSpPr>
          <p:spPr bwMode="auto">
            <a:xfrm>
              <a:off x="3696" y="1248"/>
              <a:ext cx="132" cy="132"/>
            </a:xfrm>
            <a:prstGeom prst="ellipse">
              <a:avLst/>
            </a:prstGeom>
            <a:gradFill rotWithShape="1">
              <a:gsLst>
                <a:gs pos="0">
                  <a:srgbClr val="3366FF"/>
                </a:gs>
                <a:gs pos="100000">
                  <a:srgbClr val="0000FF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200" b="1">
                  <a:solidFill>
                    <a:schemeClr val="bg1"/>
                  </a:solidFill>
                </a:rPr>
                <a:t>N</a:t>
              </a:r>
            </a:p>
          </p:txBody>
        </p:sp>
        <p:sp>
          <p:nvSpPr>
            <p:cNvPr id="47140" name="Oval 36"/>
            <p:cNvSpPr>
              <a:spLocks noChangeAspect="1" noChangeArrowheads="1"/>
            </p:cNvSpPr>
            <p:nvPr/>
          </p:nvSpPr>
          <p:spPr bwMode="auto">
            <a:xfrm>
              <a:off x="3306" y="1248"/>
              <a:ext cx="150" cy="150"/>
            </a:xfrm>
            <a:prstGeom prst="ellipse">
              <a:avLst/>
            </a:prstGeom>
            <a:gradFill rotWithShape="1">
              <a:gsLst>
                <a:gs pos="0">
                  <a:srgbClr val="3366FF"/>
                </a:gs>
                <a:gs pos="100000">
                  <a:srgbClr val="0000FF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200" b="1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47141" name="Oval 37"/>
            <p:cNvSpPr>
              <a:spLocks noChangeAspect="1" noChangeArrowheads="1"/>
            </p:cNvSpPr>
            <p:nvPr/>
          </p:nvSpPr>
          <p:spPr bwMode="auto">
            <a:xfrm>
              <a:off x="2857" y="1252"/>
              <a:ext cx="167" cy="167"/>
            </a:xfrm>
            <a:prstGeom prst="ellipse">
              <a:avLst/>
            </a:prstGeom>
            <a:gradFill rotWithShape="1">
              <a:gsLst>
                <a:gs pos="0">
                  <a:srgbClr val="3366FF"/>
                </a:gs>
                <a:gs pos="100000">
                  <a:srgbClr val="0000FF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200" b="1">
                  <a:solidFill>
                    <a:schemeClr val="bg1"/>
                  </a:solidFill>
                </a:rPr>
                <a:t>B</a:t>
              </a:r>
            </a:p>
          </p:txBody>
        </p:sp>
        <p:grpSp>
          <p:nvGrpSpPr>
            <p:cNvPr id="47142" name="Group 38"/>
            <p:cNvGrpSpPr>
              <a:grpSpLocks/>
            </p:cNvGrpSpPr>
            <p:nvPr/>
          </p:nvGrpSpPr>
          <p:grpSpPr bwMode="auto">
            <a:xfrm>
              <a:off x="1200" y="1411"/>
              <a:ext cx="3552" cy="2676"/>
              <a:chOff x="1200" y="1411"/>
              <a:chExt cx="3552" cy="2676"/>
            </a:xfrm>
          </p:grpSpPr>
          <p:sp>
            <p:nvSpPr>
              <p:cNvPr id="47143" name="Text Box 39"/>
              <p:cNvSpPr txBox="1">
                <a:spLocks noChangeArrowheads="1"/>
              </p:cNvSpPr>
              <p:nvPr/>
            </p:nvSpPr>
            <p:spPr bwMode="auto">
              <a:xfrm>
                <a:off x="1248" y="1413"/>
                <a:ext cx="893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200"/>
                  <a:t>1.52               1.11</a:t>
                </a:r>
              </a:p>
            </p:txBody>
          </p:sp>
          <p:sp>
            <p:nvSpPr>
              <p:cNvPr id="47144" name="Text Box 40"/>
              <p:cNvSpPr txBox="1">
                <a:spLocks noChangeArrowheads="1"/>
              </p:cNvSpPr>
              <p:nvPr/>
            </p:nvSpPr>
            <p:spPr bwMode="auto">
              <a:xfrm>
                <a:off x="1225" y="1939"/>
                <a:ext cx="893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200"/>
                  <a:t> 1.86              1.60</a:t>
                </a:r>
              </a:p>
            </p:txBody>
          </p:sp>
          <p:sp>
            <p:nvSpPr>
              <p:cNvPr id="47145" name="Text Box 41"/>
              <p:cNvSpPr txBox="1">
                <a:spLocks noChangeArrowheads="1"/>
              </p:cNvSpPr>
              <p:nvPr/>
            </p:nvSpPr>
            <p:spPr bwMode="auto">
              <a:xfrm>
                <a:off x="1200" y="2544"/>
                <a:ext cx="92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200"/>
                  <a:t> 2.31               1.97</a:t>
                </a:r>
              </a:p>
            </p:txBody>
          </p:sp>
          <p:sp>
            <p:nvSpPr>
              <p:cNvPr id="47146" name="Text Box 42"/>
              <p:cNvSpPr txBox="1">
                <a:spLocks noChangeArrowheads="1"/>
              </p:cNvSpPr>
              <p:nvPr/>
            </p:nvSpPr>
            <p:spPr bwMode="auto">
              <a:xfrm>
                <a:off x="1200" y="3223"/>
                <a:ext cx="947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200"/>
                  <a:t> 2.44                2.15</a:t>
                </a:r>
              </a:p>
            </p:txBody>
          </p:sp>
          <p:sp>
            <p:nvSpPr>
              <p:cNvPr id="47147" name="Text Box 43"/>
              <p:cNvSpPr txBox="1">
                <a:spLocks noChangeArrowheads="1"/>
              </p:cNvSpPr>
              <p:nvPr/>
            </p:nvSpPr>
            <p:spPr bwMode="auto">
              <a:xfrm>
                <a:off x="1248" y="3914"/>
                <a:ext cx="893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200"/>
                  <a:t>2.62               2.17</a:t>
                </a:r>
              </a:p>
            </p:txBody>
          </p:sp>
          <p:sp>
            <p:nvSpPr>
              <p:cNvPr id="47148" name="Text Box 44"/>
              <p:cNvSpPr txBox="1">
                <a:spLocks noChangeArrowheads="1"/>
              </p:cNvSpPr>
              <p:nvPr/>
            </p:nvSpPr>
            <p:spPr bwMode="auto">
              <a:xfrm>
                <a:off x="2784" y="1411"/>
                <a:ext cx="1937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200"/>
                  <a:t>0.88         0.77        0.70         0.66       0.64</a:t>
                </a:r>
              </a:p>
            </p:txBody>
          </p:sp>
          <p:sp>
            <p:nvSpPr>
              <p:cNvPr id="47149" name="Text Box 45"/>
              <p:cNvSpPr txBox="1">
                <a:spLocks noChangeArrowheads="1"/>
              </p:cNvSpPr>
              <p:nvPr/>
            </p:nvSpPr>
            <p:spPr bwMode="auto">
              <a:xfrm>
                <a:off x="2784" y="1939"/>
                <a:ext cx="1937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200"/>
                  <a:t>1.43         1.17        1.10         1.04       0.99</a:t>
                </a:r>
              </a:p>
            </p:txBody>
          </p:sp>
          <p:sp>
            <p:nvSpPr>
              <p:cNvPr id="47150" name="Text Box 46"/>
              <p:cNvSpPr txBox="1">
                <a:spLocks noChangeArrowheads="1"/>
              </p:cNvSpPr>
              <p:nvPr/>
            </p:nvSpPr>
            <p:spPr bwMode="auto">
              <a:xfrm>
                <a:off x="2815" y="2544"/>
                <a:ext cx="1937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200"/>
                  <a:t>1.22         1.22        1.21         1.17       1.14</a:t>
                </a:r>
              </a:p>
            </p:txBody>
          </p:sp>
          <p:sp>
            <p:nvSpPr>
              <p:cNvPr id="47151" name="Text Box 47"/>
              <p:cNvSpPr txBox="1">
                <a:spLocks noChangeArrowheads="1"/>
              </p:cNvSpPr>
              <p:nvPr/>
            </p:nvSpPr>
            <p:spPr bwMode="auto">
              <a:xfrm>
                <a:off x="2784" y="3216"/>
                <a:ext cx="1937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200"/>
                  <a:t>1.62         1.40        1.41         1.37       1.33</a:t>
                </a:r>
              </a:p>
            </p:txBody>
          </p:sp>
          <p:sp>
            <p:nvSpPr>
              <p:cNvPr id="47152" name="Text Box 48"/>
              <p:cNvSpPr txBox="1">
                <a:spLocks noChangeArrowheads="1"/>
              </p:cNvSpPr>
              <p:nvPr/>
            </p:nvSpPr>
            <p:spPr bwMode="auto">
              <a:xfrm>
                <a:off x="2784" y="3914"/>
                <a:ext cx="1133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200"/>
                  <a:t>1.71         1.75        1.46</a:t>
                </a:r>
              </a:p>
            </p:txBody>
          </p:sp>
        </p:grpSp>
      </p:grpSp>
      <p:sp>
        <p:nvSpPr>
          <p:cNvPr id="47153" name="Text Box 49"/>
          <p:cNvSpPr txBox="1">
            <a:spLocks noChangeArrowheads="1"/>
          </p:cNvSpPr>
          <p:nvPr/>
        </p:nvSpPr>
        <p:spPr bwMode="auto">
          <a:xfrm>
            <a:off x="2058988" y="1524000"/>
            <a:ext cx="5480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400"/>
              <a:t>IA              IIA                          IIIA        IVA        VA        VIA       VIIA</a:t>
            </a:r>
          </a:p>
        </p:txBody>
      </p:sp>
      <p:grpSp>
        <p:nvGrpSpPr>
          <p:cNvPr id="47154" name="Group 50"/>
          <p:cNvGrpSpPr>
            <a:grpSpLocks/>
          </p:cNvGrpSpPr>
          <p:nvPr/>
        </p:nvGrpSpPr>
        <p:grpSpPr bwMode="auto">
          <a:xfrm>
            <a:off x="7077075" y="6248400"/>
            <a:ext cx="1914525" cy="381000"/>
            <a:chOff x="4176" y="3600"/>
            <a:chExt cx="1206" cy="240"/>
          </a:xfrm>
        </p:grpSpPr>
        <p:grpSp>
          <p:nvGrpSpPr>
            <p:cNvPr id="47155" name="Group 51"/>
            <p:cNvGrpSpPr>
              <a:grpSpLocks/>
            </p:cNvGrpSpPr>
            <p:nvPr/>
          </p:nvGrpSpPr>
          <p:grpSpPr bwMode="auto">
            <a:xfrm>
              <a:off x="4224" y="3600"/>
              <a:ext cx="1158" cy="231"/>
              <a:chOff x="288" y="1175"/>
              <a:chExt cx="1158" cy="231"/>
            </a:xfrm>
          </p:grpSpPr>
          <p:sp>
            <p:nvSpPr>
              <p:cNvPr id="47156" name="Oval 52"/>
              <p:cNvSpPr>
                <a:spLocks noChangeArrowheads="1"/>
              </p:cNvSpPr>
              <p:nvPr/>
            </p:nvSpPr>
            <p:spPr bwMode="auto">
              <a:xfrm>
                <a:off x="288" y="1200"/>
                <a:ext cx="192" cy="192"/>
              </a:xfrm>
              <a:prstGeom prst="ellipse">
                <a:avLst/>
              </a:prstGeom>
              <a:gradFill rotWithShape="1">
                <a:gsLst>
                  <a:gs pos="0">
                    <a:srgbClr val="3366FF"/>
                  </a:gs>
                  <a:gs pos="100000">
                    <a:srgbClr val="0000FF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57" name="Text Box 53"/>
              <p:cNvSpPr txBox="1">
                <a:spLocks noChangeArrowheads="1"/>
              </p:cNvSpPr>
              <p:nvPr/>
            </p:nvSpPr>
            <p:spPr bwMode="auto">
              <a:xfrm>
                <a:off x="470" y="1175"/>
                <a:ext cx="97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/>
                  <a:t>= 1 Angstrom</a:t>
                </a:r>
              </a:p>
            </p:txBody>
          </p:sp>
        </p:grpSp>
        <p:sp>
          <p:nvSpPr>
            <p:cNvPr id="47158" name="Rectangle 54"/>
            <p:cNvSpPr>
              <a:spLocks noChangeArrowheads="1"/>
            </p:cNvSpPr>
            <p:nvPr/>
          </p:nvSpPr>
          <p:spPr bwMode="auto">
            <a:xfrm>
              <a:off x="4176" y="3600"/>
              <a:ext cx="1200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1295400" y="19812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7772400" y="1447800"/>
            <a:ext cx="3810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6248400" y="19812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6629400" y="19812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7010400" y="19812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83" name="Rectangle 7"/>
          <p:cNvSpPr>
            <a:spLocks noChangeArrowheads="1"/>
          </p:cNvSpPr>
          <p:nvPr/>
        </p:nvSpPr>
        <p:spPr bwMode="auto">
          <a:xfrm>
            <a:off x="7391400" y="19812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84" name="Rectangle 8"/>
          <p:cNvSpPr>
            <a:spLocks noChangeArrowheads="1"/>
          </p:cNvSpPr>
          <p:nvPr/>
        </p:nvSpPr>
        <p:spPr bwMode="auto">
          <a:xfrm>
            <a:off x="7772400" y="1981200"/>
            <a:ext cx="3810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85" name="Rectangle 9"/>
          <p:cNvSpPr>
            <a:spLocks noChangeArrowheads="1"/>
          </p:cNvSpPr>
          <p:nvPr/>
        </p:nvSpPr>
        <p:spPr bwMode="auto">
          <a:xfrm>
            <a:off x="1295400" y="25146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86" name="Rectangle 10"/>
          <p:cNvSpPr>
            <a:spLocks noChangeArrowheads="1"/>
          </p:cNvSpPr>
          <p:nvPr/>
        </p:nvSpPr>
        <p:spPr bwMode="auto">
          <a:xfrm>
            <a:off x="5867400" y="19812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87" name="Rectangle 11"/>
          <p:cNvSpPr>
            <a:spLocks noChangeArrowheads="1"/>
          </p:cNvSpPr>
          <p:nvPr/>
        </p:nvSpPr>
        <p:spPr bwMode="auto">
          <a:xfrm>
            <a:off x="1676400" y="19812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88" name="Rectangle 12"/>
          <p:cNvSpPr>
            <a:spLocks noChangeArrowheads="1"/>
          </p:cNvSpPr>
          <p:nvPr/>
        </p:nvSpPr>
        <p:spPr bwMode="auto">
          <a:xfrm>
            <a:off x="1295400" y="14478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89" name="Rectangle 13"/>
          <p:cNvSpPr>
            <a:spLocks noChangeArrowheads="1"/>
          </p:cNvSpPr>
          <p:nvPr/>
        </p:nvSpPr>
        <p:spPr bwMode="auto">
          <a:xfrm>
            <a:off x="5867400" y="25146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90" name="Rectangle 14"/>
          <p:cNvSpPr>
            <a:spLocks noChangeArrowheads="1"/>
          </p:cNvSpPr>
          <p:nvPr/>
        </p:nvSpPr>
        <p:spPr bwMode="auto">
          <a:xfrm>
            <a:off x="6248400" y="25146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91" name="Rectangle 15"/>
          <p:cNvSpPr>
            <a:spLocks noChangeArrowheads="1"/>
          </p:cNvSpPr>
          <p:nvPr/>
        </p:nvSpPr>
        <p:spPr bwMode="auto">
          <a:xfrm>
            <a:off x="6629400" y="25146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92" name="Rectangle 16"/>
          <p:cNvSpPr>
            <a:spLocks noChangeArrowheads="1"/>
          </p:cNvSpPr>
          <p:nvPr/>
        </p:nvSpPr>
        <p:spPr bwMode="auto">
          <a:xfrm>
            <a:off x="7010400" y="25146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93" name="Rectangle 17"/>
          <p:cNvSpPr>
            <a:spLocks noChangeArrowheads="1"/>
          </p:cNvSpPr>
          <p:nvPr/>
        </p:nvSpPr>
        <p:spPr bwMode="auto">
          <a:xfrm>
            <a:off x="7391400" y="25146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94" name="Rectangle 18"/>
          <p:cNvSpPr>
            <a:spLocks noChangeArrowheads="1"/>
          </p:cNvSpPr>
          <p:nvPr/>
        </p:nvSpPr>
        <p:spPr bwMode="auto">
          <a:xfrm>
            <a:off x="7772400" y="2514600"/>
            <a:ext cx="3810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95" name="Rectangle 19"/>
          <p:cNvSpPr>
            <a:spLocks noChangeArrowheads="1"/>
          </p:cNvSpPr>
          <p:nvPr/>
        </p:nvSpPr>
        <p:spPr bwMode="auto">
          <a:xfrm>
            <a:off x="1295400" y="30480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96" name="Rectangle 20"/>
          <p:cNvSpPr>
            <a:spLocks noChangeArrowheads="1"/>
          </p:cNvSpPr>
          <p:nvPr/>
        </p:nvSpPr>
        <p:spPr bwMode="auto">
          <a:xfrm>
            <a:off x="1676400" y="30480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97" name="Rectangle 21"/>
          <p:cNvSpPr>
            <a:spLocks noChangeArrowheads="1"/>
          </p:cNvSpPr>
          <p:nvPr/>
        </p:nvSpPr>
        <p:spPr bwMode="auto">
          <a:xfrm>
            <a:off x="2057400" y="30480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98" name="Rectangle 22"/>
          <p:cNvSpPr>
            <a:spLocks noChangeArrowheads="1"/>
          </p:cNvSpPr>
          <p:nvPr/>
        </p:nvSpPr>
        <p:spPr bwMode="auto">
          <a:xfrm>
            <a:off x="2438400" y="30480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99" name="Rectangle 23"/>
          <p:cNvSpPr>
            <a:spLocks noChangeArrowheads="1"/>
          </p:cNvSpPr>
          <p:nvPr/>
        </p:nvSpPr>
        <p:spPr bwMode="auto">
          <a:xfrm>
            <a:off x="2819400" y="30480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00" name="Rectangle 24"/>
          <p:cNvSpPr>
            <a:spLocks noChangeArrowheads="1"/>
          </p:cNvSpPr>
          <p:nvPr/>
        </p:nvSpPr>
        <p:spPr bwMode="auto">
          <a:xfrm>
            <a:off x="3200400" y="30480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01" name="Rectangle 25"/>
          <p:cNvSpPr>
            <a:spLocks noChangeArrowheads="1"/>
          </p:cNvSpPr>
          <p:nvPr/>
        </p:nvSpPr>
        <p:spPr bwMode="auto">
          <a:xfrm>
            <a:off x="3581400" y="30480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02" name="Rectangle 26"/>
          <p:cNvSpPr>
            <a:spLocks noChangeArrowheads="1"/>
          </p:cNvSpPr>
          <p:nvPr/>
        </p:nvSpPr>
        <p:spPr bwMode="auto">
          <a:xfrm>
            <a:off x="3962400" y="30480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03" name="Rectangle 27"/>
          <p:cNvSpPr>
            <a:spLocks noChangeArrowheads="1"/>
          </p:cNvSpPr>
          <p:nvPr/>
        </p:nvSpPr>
        <p:spPr bwMode="auto">
          <a:xfrm>
            <a:off x="4343400" y="30480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04" name="Rectangle 28"/>
          <p:cNvSpPr>
            <a:spLocks noChangeArrowheads="1"/>
          </p:cNvSpPr>
          <p:nvPr/>
        </p:nvSpPr>
        <p:spPr bwMode="auto">
          <a:xfrm>
            <a:off x="4724400" y="30480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05" name="Rectangle 29"/>
          <p:cNvSpPr>
            <a:spLocks noChangeArrowheads="1"/>
          </p:cNvSpPr>
          <p:nvPr/>
        </p:nvSpPr>
        <p:spPr bwMode="auto">
          <a:xfrm>
            <a:off x="5105400" y="30480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06" name="Rectangle 30"/>
          <p:cNvSpPr>
            <a:spLocks noChangeArrowheads="1"/>
          </p:cNvSpPr>
          <p:nvPr/>
        </p:nvSpPr>
        <p:spPr bwMode="auto">
          <a:xfrm>
            <a:off x="5486400" y="30480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07" name="Rectangle 31"/>
          <p:cNvSpPr>
            <a:spLocks noChangeArrowheads="1"/>
          </p:cNvSpPr>
          <p:nvPr/>
        </p:nvSpPr>
        <p:spPr bwMode="auto">
          <a:xfrm>
            <a:off x="5867400" y="30480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08" name="Rectangle 32"/>
          <p:cNvSpPr>
            <a:spLocks noChangeArrowheads="1"/>
          </p:cNvSpPr>
          <p:nvPr/>
        </p:nvSpPr>
        <p:spPr bwMode="auto">
          <a:xfrm>
            <a:off x="6248400" y="30480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09" name="Rectangle 33"/>
          <p:cNvSpPr>
            <a:spLocks noChangeArrowheads="1"/>
          </p:cNvSpPr>
          <p:nvPr/>
        </p:nvSpPr>
        <p:spPr bwMode="auto">
          <a:xfrm>
            <a:off x="6629400" y="30480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10" name="Rectangle 34"/>
          <p:cNvSpPr>
            <a:spLocks noChangeArrowheads="1"/>
          </p:cNvSpPr>
          <p:nvPr/>
        </p:nvSpPr>
        <p:spPr bwMode="auto">
          <a:xfrm>
            <a:off x="7010400" y="30480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11" name="Rectangle 35"/>
          <p:cNvSpPr>
            <a:spLocks noChangeArrowheads="1"/>
          </p:cNvSpPr>
          <p:nvPr/>
        </p:nvSpPr>
        <p:spPr bwMode="auto">
          <a:xfrm>
            <a:off x="7391400" y="30480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12" name="Rectangle 36"/>
          <p:cNvSpPr>
            <a:spLocks noChangeArrowheads="1"/>
          </p:cNvSpPr>
          <p:nvPr/>
        </p:nvSpPr>
        <p:spPr bwMode="auto">
          <a:xfrm>
            <a:off x="7772400" y="3048000"/>
            <a:ext cx="3810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13" name="Rectangle 37"/>
          <p:cNvSpPr>
            <a:spLocks noChangeArrowheads="1"/>
          </p:cNvSpPr>
          <p:nvPr/>
        </p:nvSpPr>
        <p:spPr bwMode="auto">
          <a:xfrm>
            <a:off x="1295400" y="35814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14" name="Rectangle 38"/>
          <p:cNvSpPr>
            <a:spLocks noChangeArrowheads="1"/>
          </p:cNvSpPr>
          <p:nvPr/>
        </p:nvSpPr>
        <p:spPr bwMode="auto">
          <a:xfrm>
            <a:off x="1676400" y="35814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15" name="Rectangle 39"/>
          <p:cNvSpPr>
            <a:spLocks noChangeArrowheads="1"/>
          </p:cNvSpPr>
          <p:nvPr/>
        </p:nvSpPr>
        <p:spPr bwMode="auto">
          <a:xfrm>
            <a:off x="2057400" y="35814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16" name="Rectangle 40"/>
          <p:cNvSpPr>
            <a:spLocks noChangeArrowheads="1"/>
          </p:cNvSpPr>
          <p:nvPr/>
        </p:nvSpPr>
        <p:spPr bwMode="auto">
          <a:xfrm>
            <a:off x="2438400" y="35814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17" name="Rectangle 41"/>
          <p:cNvSpPr>
            <a:spLocks noChangeArrowheads="1"/>
          </p:cNvSpPr>
          <p:nvPr/>
        </p:nvSpPr>
        <p:spPr bwMode="auto">
          <a:xfrm>
            <a:off x="2819400" y="35814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18" name="Rectangle 42"/>
          <p:cNvSpPr>
            <a:spLocks noChangeArrowheads="1"/>
          </p:cNvSpPr>
          <p:nvPr/>
        </p:nvSpPr>
        <p:spPr bwMode="auto">
          <a:xfrm>
            <a:off x="3200400" y="35814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19" name="Rectangle 43"/>
          <p:cNvSpPr>
            <a:spLocks noChangeArrowheads="1"/>
          </p:cNvSpPr>
          <p:nvPr/>
        </p:nvSpPr>
        <p:spPr bwMode="auto">
          <a:xfrm>
            <a:off x="3581400" y="35814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20" name="Rectangle 44"/>
          <p:cNvSpPr>
            <a:spLocks noChangeArrowheads="1"/>
          </p:cNvSpPr>
          <p:nvPr/>
        </p:nvSpPr>
        <p:spPr bwMode="auto">
          <a:xfrm>
            <a:off x="3962400" y="35814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21" name="Rectangle 45"/>
          <p:cNvSpPr>
            <a:spLocks noChangeArrowheads="1"/>
          </p:cNvSpPr>
          <p:nvPr/>
        </p:nvSpPr>
        <p:spPr bwMode="auto">
          <a:xfrm>
            <a:off x="4343400" y="35814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22" name="Rectangle 46"/>
          <p:cNvSpPr>
            <a:spLocks noChangeArrowheads="1"/>
          </p:cNvSpPr>
          <p:nvPr/>
        </p:nvSpPr>
        <p:spPr bwMode="auto">
          <a:xfrm>
            <a:off x="4724400" y="35814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23" name="Rectangle 47"/>
          <p:cNvSpPr>
            <a:spLocks noChangeArrowheads="1"/>
          </p:cNvSpPr>
          <p:nvPr/>
        </p:nvSpPr>
        <p:spPr bwMode="auto">
          <a:xfrm>
            <a:off x="5105400" y="35814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24" name="Rectangle 48"/>
          <p:cNvSpPr>
            <a:spLocks noChangeArrowheads="1"/>
          </p:cNvSpPr>
          <p:nvPr/>
        </p:nvSpPr>
        <p:spPr bwMode="auto">
          <a:xfrm>
            <a:off x="5486400" y="35814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25" name="Rectangle 49"/>
          <p:cNvSpPr>
            <a:spLocks noChangeArrowheads="1"/>
          </p:cNvSpPr>
          <p:nvPr/>
        </p:nvSpPr>
        <p:spPr bwMode="auto">
          <a:xfrm>
            <a:off x="5867400" y="35814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26" name="Rectangle 50"/>
          <p:cNvSpPr>
            <a:spLocks noChangeArrowheads="1"/>
          </p:cNvSpPr>
          <p:nvPr/>
        </p:nvSpPr>
        <p:spPr bwMode="auto">
          <a:xfrm>
            <a:off x="6248400" y="35814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27" name="Rectangle 51"/>
          <p:cNvSpPr>
            <a:spLocks noChangeArrowheads="1"/>
          </p:cNvSpPr>
          <p:nvPr/>
        </p:nvSpPr>
        <p:spPr bwMode="auto">
          <a:xfrm>
            <a:off x="6629400" y="35814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28" name="Rectangle 52"/>
          <p:cNvSpPr>
            <a:spLocks noChangeArrowheads="1"/>
          </p:cNvSpPr>
          <p:nvPr/>
        </p:nvSpPr>
        <p:spPr bwMode="auto">
          <a:xfrm>
            <a:off x="7010400" y="35814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29" name="Rectangle 53"/>
          <p:cNvSpPr>
            <a:spLocks noChangeArrowheads="1"/>
          </p:cNvSpPr>
          <p:nvPr/>
        </p:nvSpPr>
        <p:spPr bwMode="auto">
          <a:xfrm>
            <a:off x="7391400" y="35814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30" name="Rectangle 54"/>
          <p:cNvSpPr>
            <a:spLocks noChangeArrowheads="1"/>
          </p:cNvSpPr>
          <p:nvPr/>
        </p:nvSpPr>
        <p:spPr bwMode="auto">
          <a:xfrm>
            <a:off x="7772400" y="3581400"/>
            <a:ext cx="3810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31" name="Rectangle 55"/>
          <p:cNvSpPr>
            <a:spLocks noChangeArrowheads="1"/>
          </p:cNvSpPr>
          <p:nvPr/>
        </p:nvSpPr>
        <p:spPr bwMode="auto">
          <a:xfrm>
            <a:off x="1295400" y="41148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32" name="Rectangle 56"/>
          <p:cNvSpPr>
            <a:spLocks noChangeArrowheads="1"/>
          </p:cNvSpPr>
          <p:nvPr/>
        </p:nvSpPr>
        <p:spPr bwMode="auto">
          <a:xfrm>
            <a:off x="1676400" y="41148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33" name="Rectangle 57"/>
          <p:cNvSpPr>
            <a:spLocks noChangeArrowheads="1"/>
          </p:cNvSpPr>
          <p:nvPr/>
        </p:nvSpPr>
        <p:spPr bwMode="auto">
          <a:xfrm>
            <a:off x="2438400" y="41148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34" name="Rectangle 58"/>
          <p:cNvSpPr>
            <a:spLocks noChangeArrowheads="1"/>
          </p:cNvSpPr>
          <p:nvPr/>
        </p:nvSpPr>
        <p:spPr bwMode="auto">
          <a:xfrm>
            <a:off x="2819400" y="41148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35" name="Rectangle 59"/>
          <p:cNvSpPr>
            <a:spLocks noChangeArrowheads="1"/>
          </p:cNvSpPr>
          <p:nvPr/>
        </p:nvSpPr>
        <p:spPr bwMode="auto">
          <a:xfrm>
            <a:off x="3200400" y="41148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36" name="Rectangle 60"/>
          <p:cNvSpPr>
            <a:spLocks noChangeArrowheads="1"/>
          </p:cNvSpPr>
          <p:nvPr/>
        </p:nvSpPr>
        <p:spPr bwMode="auto">
          <a:xfrm>
            <a:off x="3581400" y="41148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37" name="Rectangle 61"/>
          <p:cNvSpPr>
            <a:spLocks noChangeArrowheads="1"/>
          </p:cNvSpPr>
          <p:nvPr/>
        </p:nvSpPr>
        <p:spPr bwMode="auto">
          <a:xfrm>
            <a:off x="3962400" y="41148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38" name="Rectangle 62"/>
          <p:cNvSpPr>
            <a:spLocks noChangeArrowheads="1"/>
          </p:cNvSpPr>
          <p:nvPr/>
        </p:nvSpPr>
        <p:spPr bwMode="auto">
          <a:xfrm>
            <a:off x="4343400" y="41148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39" name="Rectangle 63"/>
          <p:cNvSpPr>
            <a:spLocks noChangeArrowheads="1"/>
          </p:cNvSpPr>
          <p:nvPr/>
        </p:nvSpPr>
        <p:spPr bwMode="auto">
          <a:xfrm>
            <a:off x="4724400" y="41148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40" name="Rectangle 64"/>
          <p:cNvSpPr>
            <a:spLocks noChangeArrowheads="1"/>
          </p:cNvSpPr>
          <p:nvPr/>
        </p:nvSpPr>
        <p:spPr bwMode="auto">
          <a:xfrm>
            <a:off x="5105400" y="41148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41" name="Rectangle 65"/>
          <p:cNvSpPr>
            <a:spLocks noChangeArrowheads="1"/>
          </p:cNvSpPr>
          <p:nvPr/>
        </p:nvSpPr>
        <p:spPr bwMode="auto">
          <a:xfrm>
            <a:off x="5486400" y="41148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42" name="Rectangle 66"/>
          <p:cNvSpPr>
            <a:spLocks noChangeArrowheads="1"/>
          </p:cNvSpPr>
          <p:nvPr/>
        </p:nvSpPr>
        <p:spPr bwMode="auto">
          <a:xfrm>
            <a:off x="5867400" y="41148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43" name="Rectangle 67"/>
          <p:cNvSpPr>
            <a:spLocks noChangeArrowheads="1"/>
          </p:cNvSpPr>
          <p:nvPr/>
        </p:nvSpPr>
        <p:spPr bwMode="auto">
          <a:xfrm>
            <a:off x="6248400" y="41148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44" name="Rectangle 68"/>
          <p:cNvSpPr>
            <a:spLocks noChangeArrowheads="1"/>
          </p:cNvSpPr>
          <p:nvPr/>
        </p:nvSpPr>
        <p:spPr bwMode="auto">
          <a:xfrm>
            <a:off x="6629400" y="41148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45" name="Rectangle 69"/>
          <p:cNvSpPr>
            <a:spLocks noChangeArrowheads="1"/>
          </p:cNvSpPr>
          <p:nvPr/>
        </p:nvSpPr>
        <p:spPr bwMode="auto">
          <a:xfrm>
            <a:off x="7010400" y="41148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46" name="Rectangle 70"/>
          <p:cNvSpPr>
            <a:spLocks noChangeArrowheads="1"/>
          </p:cNvSpPr>
          <p:nvPr/>
        </p:nvSpPr>
        <p:spPr bwMode="auto">
          <a:xfrm>
            <a:off x="7391400" y="41148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47" name="Rectangle 71"/>
          <p:cNvSpPr>
            <a:spLocks noChangeArrowheads="1"/>
          </p:cNvSpPr>
          <p:nvPr/>
        </p:nvSpPr>
        <p:spPr bwMode="auto">
          <a:xfrm>
            <a:off x="7772400" y="4114800"/>
            <a:ext cx="3810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48" name="Rectangle 72"/>
          <p:cNvSpPr>
            <a:spLocks noChangeArrowheads="1"/>
          </p:cNvSpPr>
          <p:nvPr/>
        </p:nvSpPr>
        <p:spPr bwMode="auto">
          <a:xfrm>
            <a:off x="1676400" y="25146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49" name="Text Box 73"/>
          <p:cNvSpPr txBox="1">
            <a:spLocks noChangeArrowheads="1"/>
          </p:cNvSpPr>
          <p:nvPr/>
        </p:nvSpPr>
        <p:spPr bwMode="auto">
          <a:xfrm>
            <a:off x="974725" y="1557338"/>
            <a:ext cx="2682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 b="1"/>
              <a:t>1</a:t>
            </a:r>
          </a:p>
        </p:txBody>
      </p:sp>
      <p:sp>
        <p:nvSpPr>
          <p:cNvPr id="50250" name="Text Box 74"/>
          <p:cNvSpPr txBox="1">
            <a:spLocks noChangeArrowheads="1"/>
          </p:cNvSpPr>
          <p:nvPr/>
        </p:nvSpPr>
        <p:spPr bwMode="auto">
          <a:xfrm>
            <a:off x="974725" y="2090738"/>
            <a:ext cx="2682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 b="1"/>
              <a:t>2</a:t>
            </a:r>
          </a:p>
        </p:txBody>
      </p:sp>
      <p:sp>
        <p:nvSpPr>
          <p:cNvPr id="50251" name="Text Box 75"/>
          <p:cNvSpPr txBox="1">
            <a:spLocks noChangeArrowheads="1"/>
          </p:cNvSpPr>
          <p:nvPr/>
        </p:nvSpPr>
        <p:spPr bwMode="auto">
          <a:xfrm>
            <a:off x="974725" y="2624138"/>
            <a:ext cx="2682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 b="1"/>
              <a:t>3</a:t>
            </a:r>
          </a:p>
        </p:txBody>
      </p:sp>
      <p:sp>
        <p:nvSpPr>
          <p:cNvPr id="50252" name="Text Box 76"/>
          <p:cNvSpPr txBox="1">
            <a:spLocks noChangeArrowheads="1"/>
          </p:cNvSpPr>
          <p:nvPr/>
        </p:nvSpPr>
        <p:spPr bwMode="auto">
          <a:xfrm>
            <a:off x="974725" y="3157538"/>
            <a:ext cx="2682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 b="1"/>
              <a:t>4</a:t>
            </a:r>
          </a:p>
        </p:txBody>
      </p:sp>
      <p:sp>
        <p:nvSpPr>
          <p:cNvPr id="50253" name="Text Box 77"/>
          <p:cNvSpPr txBox="1">
            <a:spLocks noChangeArrowheads="1"/>
          </p:cNvSpPr>
          <p:nvPr/>
        </p:nvSpPr>
        <p:spPr bwMode="auto">
          <a:xfrm>
            <a:off x="974725" y="3690938"/>
            <a:ext cx="2682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 b="1"/>
              <a:t>5</a:t>
            </a:r>
          </a:p>
        </p:txBody>
      </p:sp>
      <p:sp>
        <p:nvSpPr>
          <p:cNvPr id="50254" name="Text Box 78"/>
          <p:cNvSpPr txBox="1">
            <a:spLocks noChangeArrowheads="1"/>
          </p:cNvSpPr>
          <p:nvPr/>
        </p:nvSpPr>
        <p:spPr bwMode="auto">
          <a:xfrm>
            <a:off x="974725" y="4224338"/>
            <a:ext cx="2682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 b="1"/>
              <a:t>6</a:t>
            </a:r>
          </a:p>
        </p:txBody>
      </p:sp>
      <p:sp>
        <p:nvSpPr>
          <p:cNvPr id="50255" name="Text Box 79"/>
          <p:cNvSpPr txBox="1">
            <a:spLocks noChangeArrowheads="1"/>
          </p:cNvSpPr>
          <p:nvPr/>
        </p:nvSpPr>
        <p:spPr bwMode="auto">
          <a:xfrm>
            <a:off x="974725" y="1557338"/>
            <a:ext cx="2682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 b="1"/>
              <a:t>1</a:t>
            </a:r>
          </a:p>
        </p:txBody>
      </p:sp>
      <p:sp>
        <p:nvSpPr>
          <p:cNvPr id="50256" name="Text Box 80"/>
          <p:cNvSpPr txBox="1">
            <a:spLocks noChangeArrowheads="1"/>
          </p:cNvSpPr>
          <p:nvPr/>
        </p:nvSpPr>
        <p:spPr bwMode="auto">
          <a:xfrm>
            <a:off x="974725" y="2090738"/>
            <a:ext cx="2682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 b="1"/>
              <a:t>2</a:t>
            </a:r>
          </a:p>
        </p:txBody>
      </p:sp>
      <p:sp>
        <p:nvSpPr>
          <p:cNvPr id="50257" name="Text Box 81"/>
          <p:cNvSpPr txBox="1">
            <a:spLocks noChangeArrowheads="1"/>
          </p:cNvSpPr>
          <p:nvPr/>
        </p:nvSpPr>
        <p:spPr bwMode="auto">
          <a:xfrm>
            <a:off x="974725" y="2624138"/>
            <a:ext cx="2682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 b="1"/>
              <a:t>3</a:t>
            </a:r>
          </a:p>
        </p:txBody>
      </p:sp>
      <p:sp>
        <p:nvSpPr>
          <p:cNvPr id="50258" name="Text Box 82"/>
          <p:cNvSpPr txBox="1">
            <a:spLocks noChangeArrowheads="1"/>
          </p:cNvSpPr>
          <p:nvPr/>
        </p:nvSpPr>
        <p:spPr bwMode="auto">
          <a:xfrm>
            <a:off x="974725" y="3157538"/>
            <a:ext cx="2682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 b="1"/>
              <a:t>4</a:t>
            </a:r>
          </a:p>
        </p:txBody>
      </p:sp>
      <p:sp>
        <p:nvSpPr>
          <p:cNvPr id="50259" name="Text Box 83"/>
          <p:cNvSpPr txBox="1">
            <a:spLocks noChangeArrowheads="1"/>
          </p:cNvSpPr>
          <p:nvPr/>
        </p:nvSpPr>
        <p:spPr bwMode="auto">
          <a:xfrm>
            <a:off x="974725" y="3690938"/>
            <a:ext cx="2682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 b="1"/>
              <a:t>5</a:t>
            </a:r>
          </a:p>
        </p:txBody>
      </p:sp>
      <p:sp>
        <p:nvSpPr>
          <p:cNvPr id="50260" name="Text Box 84"/>
          <p:cNvSpPr txBox="1">
            <a:spLocks noChangeArrowheads="1"/>
          </p:cNvSpPr>
          <p:nvPr/>
        </p:nvSpPr>
        <p:spPr bwMode="auto">
          <a:xfrm>
            <a:off x="974725" y="4224338"/>
            <a:ext cx="2682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 b="1"/>
              <a:t>6</a:t>
            </a:r>
          </a:p>
        </p:txBody>
      </p:sp>
      <p:sp>
        <p:nvSpPr>
          <p:cNvPr id="50261" name="Rectangle 85"/>
          <p:cNvSpPr>
            <a:spLocks noGrp="1" noChangeArrowheads="1"/>
          </p:cNvSpPr>
          <p:nvPr>
            <p:ph type="title"/>
          </p:nvPr>
        </p:nvSpPr>
        <p:spPr>
          <a:xfrm>
            <a:off x="1760538" y="533400"/>
            <a:ext cx="5811837" cy="609600"/>
          </a:xfrm>
        </p:spPr>
        <p:txBody>
          <a:bodyPr/>
          <a:lstStyle/>
          <a:p>
            <a:r>
              <a:rPr lang="en-US"/>
              <a:t>Ionization Energies</a:t>
            </a:r>
          </a:p>
        </p:txBody>
      </p:sp>
      <p:sp>
        <p:nvSpPr>
          <p:cNvPr id="50262" name="AutoShape 8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6119813"/>
            <a:ext cx="609600" cy="357187"/>
          </a:xfrm>
          <a:prstGeom prst="actionButtonBeginning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63" name="Rectangle 87"/>
          <p:cNvSpPr>
            <a:spLocks noChangeArrowheads="1"/>
          </p:cNvSpPr>
          <p:nvPr/>
        </p:nvSpPr>
        <p:spPr bwMode="auto">
          <a:xfrm>
            <a:off x="2057400" y="4114800"/>
            <a:ext cx="3810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64" name="Rectangle 88"/>
          <p:cNvSpPr>
            <a:spLocks noChangeArrowheads="1"/>
          </p:cNvSpPr>
          <p:nvPr/>
        </p:nvSpPr>
        <p:spPr bwMode="auto">
          <a:xfrm>
            <a:off x="1295400" y="46482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65" name="Rectangle 89"/>
          <p:cNvSpPr>
            <a:spLocks noChangeArrowheads="1"/>
          </p:cNvSpPr>
          <p:nvPr/>
        </p:nvSpPr>
        <p:spPr bwMode="auto">
          <a:xfrm>
            <a:off x="1676400" y="46482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66" name="Text Box 90"/>
          <p:cNvSpPr txBox="1">
            <a:spLocks noChangeArrowheads="1"/>
          </p:cNvSpPr>
          <p:nvPr/>
        </p:nvSpPr>
        <p:spPr bwMode="auto">
          <a:xfrm>
            <a:off x="974725" y="4762500"/>
            <a:ext cx="2682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 b="1"/>
              <a:t>7</a:t>
            </a:r>
          </a:p>
        </p:txBody>
      </p:sp>
      <p:sp>
        <p:nvSpPr>
          <p:cNvPr id="50267" name="Rectangle 91"/>
          <p:cNvSpPr>
            <a:spLocks noChangeArrowheads="1"/>
          </p:cNvSpPr>
          <p:nvPr/>
        </p:nvSpPr>
        <p:spPr bwMode="auto">
          <a:xfrm>
            <a:off x="2057400" y="4648200"/>
            <a:ext cx="3810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68" name="Rectangle 92"/>
          <p:cNvSpPr>
            <a:spLocks noChangeArrowheads="1"/>
          </p:cNvSpPr>
          <p:nvPr/>
        </p:nvSpPr>
        <p:spPr bwMode="auto">
          <a:xfrm>
            <a:off x="1676400" y="1981200"/>
            <a:ext cx="381000" cy="533400"/>
          </a:xfrm>
          <a:prstGeom prst="rect">
            <a:avLst/>
          </a:prstGeom>
          <a:solidFill>
            <a:srgbClr val="E7CFB7">
              <a:alpha val="53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Be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>
                <a:solidFill>
                  <a:srgbClr val="FF3300"/>
                </a:solidFill>
              </a:rPr>
              <a:t>900</a:t>
            </a:r>
            <a:endParaRPr lang="en-US" sz="1000" baseline="30000">
              <a:solidFill>
                <a:srgbClr val="FF3300"/>
              </a:solidFill>
            </a:endParaRPr>
          </a:p>
        </p:txBody>
      </p:sp>
      <p:sp>
        <p:nvSpPr>
          <p:cNvPr id="50269" name="Rectangle 93"/>
          <p:cNvSpPr>
            <a:spLocks noChangeArrowheads="1"/>
          </p:cNvSpPr>
          <p:nvPr/>
        </p:nvSpPr>
        <p:spPr bwMode="auto">
          <a:xfrm>
            <a:off x="5867400" y="2514600"/>
            <a:ext cx="381000" cy="533400"/>
          </a:xfrm>
          <a:prstGeom prst="rect">
            <a:avLst/>
          </a:prstGeom>
          <a:solidFill>
            <a:srgbClr val="E7CFB7">
              <a:alpha val="53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Al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>
                <a:solidFill>
                  <a:srgbClr val="FF3300"/>
                </a:solidFill>
              </a:rPr>
              <a:t>578</a:t>
            </a:r>
            <a:endParaRPr lang="en-US" sz="1000" baseline="30000">
              <a:solidFill>
                <a:srgbClr val="FF3300"/>
              </a:solidFill>
            </a:endParaRPr>
          </a:p>
        </p:txBody>
      </p:sp>
      <p:sp>
        <p:nvSpPr>
          <p:cNvPr id="50270" name="Rectangle 94"/>
          <p:cNvSpPr>
            <a:spLocks noChangeArrowheads="1"/>
          </p:cNvSpPr>
          <p:nvPr/>
        </p:nvSpPr>
        <p:spPr bwMode="auto">
          <a:xfrm>
            <a:off x="6248400" y="2514600"/>
            <a:ext cx="381000" cy="533400"/>
          </a:xfrm>
          <a:prstGeom prst="rect">
            <a:avLst/>
          </a:prstGeom>
          <a:solidFill>
            <a:srgbClr val="E7CFB7">
              <a:alpha val="53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Si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>
                <a:solidFill>
                  <a:srgbClr val="FF3300"/>
                </a:solidFill>
              </a:rPr>
              <a:t>787</a:t>
            </a:r>
            <a:endParaRPr lang="en-US" sz="1000" baseline="30000">
              <a:solidFill>
                <a:srgbClr val="FF3300"/>
              </a:solidFill>
            </a:endParaRPr>
          </a:p>
        </p:txBody>
      </p:sp>
      <p:sp>
        <p:nvSpPr>
          <p:cNvPr id="50271" name="Rectangle 95"/>
          <p:cNvSpPr>
            <a:spLocks noChangeArrowheads="1"/>
          </p:cNvSpPr>
          <p:nvPr/>
        </p:nvSpPr>
        <p:spPr bwMode="auto">
          <a:xfrm>
            <a:off x="2438400" y="3048000"/>
            <a:ext cx="381000" cy="533400"/>
          </a:xfrm>
          <a:prstGeom prst="rect">
            <a:avLst/>
          </a:prstGeom>
          <a:solidFill>
            <a:srgbClr val="E7CFB7">
              <a:alpha val="53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Ti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>
                <a:solidFill>
                  <a:srgbClr val="FF3300"/>
                </a:solidFill>
              </a:rPr>
              <a:t>659</a:t>
            </a:r>
            <a:endParaRPr lang="en-US" sz="1000" baseline="30000">
              <a:solidFill>
                <a:srgbClr val="FF3300"/>
              </a:solidFill>
            </a:endParaRPr>
          </a:p>
        </p:txBody>
      </p:sp>
      <p:sp>
        <p:nvSpPr>
          <p:cNvPr id="50272" name="Rectangle 96"/>
          <p:cNvSpPr>
            <a:spLocks noChangeArrowheads="1"/>
          </p:cNvSpPr>
          <p:nvPr/>
        </p:nvSpPr>
        <p:spPr bwMode="auto">
          <a:xfrm>
            <a:off x="2819400" y="3048000"/>
            <a:ext cx="381000" cy="533400"/>
          </a:xfrm>
          <a:prstGeom prst="rect">
            <a:avLst/>
          </a:prstGeom>
          <a:solidFill>
            <a:srgbClr val="E7CFB7">
              <a:alpha val="53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V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>
                <a:solidFill>
                  <a:srgbClr val="FF3300"/>
                </a:solidFill>
              </a:rPr>
              <a:t>651</a:t>
            </a:r>
            <a:endParaRPr lang="en-US" sz="1000" baseline="30000">
              <a:solidFill>
                <a:srgbClr val="FF3300"/>
              </a:solidFill>
            </a:endParaRPr>
          </a:p>
        </p:txBody>
      </p:sp>
      <p:sp>
        <p:nvSpPr>
          <p:cNvPr id="50273" name="Rectangle 97"/>
          <p:cNvSpPr>
            <a:spLocks noChangeArrowheads="1"/>
          </p:cNvSpPr>
          <p:nvPr/>
        </p:nvSpPr>
        <p:spPr bwMode="auto">
          <a:xfrm>
            <a:off x="3200400" y="3048000"/>
            <a:ext cx="381000" cy="533400"/>
          </a:xfrm>
          <a:prstGeom prst="rect">
            <a:avLst/>
          </a:prstGeom>
          <a:solidFill>
            <a:srgbClr val="E7CFB7">
              <a:alpha val="53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Cr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>
                <a:solidFill>
                  <a:srgbClr val="FF3300"/>
                </a:solidFill>
              </a:rPr>
              <a:t>653</a:t>
            </a:r>
            <a:endParaRPr lang="en-US" sz="1000" baseline="30000">
              <a:solidFill>
                <a:srgbClr val="FF3300"/>
              </a:solidFill>
            </a:endParaRPr>
          </a:p>
        </p:txBody>
      </p:sp>
      <p:sp>
        <p:nvSpPr>
          <p:cNvPr id="50274" name="Rectangle 98"/>
          <p:cNvSpPr>
            <a:spLocks noChangeArrowheads="1"/>
          </p:cNvSpPr>
          <p:nvPr/>
        </p:nvSpPr>
        <p:spPr bwMode="auto">
          <a:xfrm>
            <a:off x="3581400" y="3048000"/>
            <a:ext cx="381000" cy="533400"/>
          </a:xfrm>
          <a:prstGeom prst="rect">
            <a:avLst/>
          </a:prstGeom>
          <a:solidFill>
            <a:srgbClr val="E7CFB7">
              <a:alpha val="53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Mn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>
                <a:solidFill>
                  <a:srgbClr val="FF3300"/>
                </a:solidFill>
              </a:rPr>
              <a:t>717</a:t>
            </a:r>
            <a:endParaRPr lang="en-US" sz="1000" baseline="30000">
              <a:solidFill>
                <a:srgbClr val="FF3300"/>
              </a:solidFill>
            </a:endParaRPr>
          </a:p>
        </p:txBody>
      </p:sp>
      <p:sp>
        <p:nvSpPr>
          <p:cNvPr id="50275" name="Rectangle 99"/>
          <p:cNvSpPr>
            <a:spLocks noChangeArrowheads="1"/>
          </p:cNvSpPr>
          <p:nvPr/>
        </p:nvSpPr>
        <p:spPr bwMode="auto">
          <a:xfrm>
            <a:off x="3962400" y="3048000"/>
            <a:ext cx="381000" cy="533400"/>
          </a:xfrm>
          <a:prstGeom prst="rect">
            <a:avLst/>
          </a:prstGeom>
          <a:solidFill>
            <a:srgbClr val="E7CFB7">
              <a:alpha val="53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Fe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>
                <a:solidFill>
                  <a:srgbClr val="FF3300"/>
                </a:solidFill>
              </a:rPr>
              <a:t>762</a:t>
            </a:r>
            <a:endParaRPr lang="en-US" sz="1000" baseline="30000">
              <a:solidFill>
                <a:srgbClr val="FF3300"/>
              </a:solidFill>
            </a:endParaRPr>
          </a:p>
        </p:txBody>
      </p:sp>
      <p:sp>
        <p:nvSpPr>
          <p:cNvPr id="50276" name="Rectangle 100"/>
          <p:cNvSpPr>
            <a:spLocks noChangeArrowheads="1"/>
          </p:cNvSpPr>
          <p:nvPr/>
        </p:nvSpPr>
        <p:spPr bwMode="auto">
          <a:xfrm>
            <a:off x="4343400" y="3048000"/>
            <a:ext cx="381000" cy="533400"/>
          </a:xfrm>
          <a:prstGeom prst="rect">
            <a:avLst/>
          </a:prstGeom>
          <a:solidFill>
            <a:srgbClr val="E7CFB7">
              <a:alpha val="53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Co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>
                <a:solidFill>
                  <a:srgbClr val="FF3300"/>
                </a:solidFill>
              </a:rPr>
              <a:t>760</a:t>
            </a:r>
            <a:endParaRPr lang="en-US" sz="1000" baseline="30000">
              <a:solidFill>
                <a:srgbClr val="FF3300"/>
              </a:solidFill>
            </a:endParaRPr>
          </a:p>
        </p:txBody>
      </p:sp>
      <p:sp>
        <p:nvSpPr>
          <p:cNvPr id="50277" name="Rectangle 101"/>
          <p:cNvSpPr>
            <a:spLocks noChangeArrowheads="1"/>
          </p:cNvSpPr>
          <p:nvPr/>
        </p:nvSpPr>
        <p:spPr bwMode="auto">
          <a:xfrm>
            <a:off x="4724400" y="3048000"/>
            <a:ext cx="381000" cy="533400"/>
          </a:xfrm>
          <a:prstGeom prst="rect">
            <a:avLst/>
          </a:prstGeom>
          <a:solidFill>
            <a:srgbClr val="E7CFB7">
              <a:alpha val="53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Ni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>
                <a:solidFill>
                  <a:srgbClr val="FF3300"/>
                </a:solidFill>
              </a:rPr>
              <a:t>737</a:t>
            </a:r>
            <a:endParaRPr lang="en-US" sz="1000" baseline="30000">
              <a:solidFill>
                <a:srgbClr val="FF3300"/>
              </a:solidFill>
            </a:endParaRPr>
          </a:p>
        </p:txBody>
      </p:sp>
      <p:sp>
        <p:nvSpPr>
          <p:cNvPr id="50278" name="Rectangle 102"/>
          <p:cNvSpPr>
            <a:spLocks noChangeArrowheads="1"/>
          </p:cNvSpPr>
          <p:nvPr/>
        </p:nvSpPr>
        <p:spPr bwMode="auto">
          <a:xfrm>
            <a:off x="5105400" y="3048000"/>
            <a:ext cx="381000" cy="533400"/>
          </a:xfrm>
          <a:prstGeom prst="rect">
            <a:avLst/>
          </a:prstGeom>
          <a:solidFill>
            <a:srgbClr val="E7CFB7">
              <a:alpha val="53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Cu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>
                <a:solidFill>
                  <a:srgbClr val="FF3300"/>
                </a:solidFill>
              </a:rPr>
              <a:t>746</a:t>
            </a:r>
            <a:endParaRPr lang="en-US" sz="1000" baseline="30000">
              <a:solidFill>
                <a:srgbClr val="FF3300"/>
              </a:solidFill>
            </a:endParaRPr>
          </a:p>
        </p:txBody>
      </p:sp>
      <p:sp>
        <p:nvSpPr>
          <p:cNvPr id="50279" name="Rectangle 103"/>
          <p:cNvSpPr>
            <a:spLocks noChangeArrowheads="1"/>
          </p:cNvSpPr>
          <p:nvPr/>
        </p:nvSpPr>
        <p:spPr bwMode="auto">
          <a:xfrm>
            <a:off x="5486400" y="3048000"/>
            <a:ext cx="381000" cy="533400"/>
          </a:xfrm>
          <a:prstGeom prst="rect">
            <a:avLst/>
          </a:prstGeom>
          <a:solidFill>
            <a:srgbClr val="E7CFB7">
              <a:alpha val="53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Zn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>
                <a:solidFill>
                  <a:srgbClr val="FF3300"/>
                </a:solidFill>
              </a:rPr>
              <a:t>906</a:t>
            </a:r>
            <a:endParaRPr lang="en-US" sz="1000" baseline="30000">
              <a:solidFill>
                <a:srgbClr val="FF3300"/>
              </a:solidFill>
            </a:endParaRPr>
          </a:p>
        </p:txBody>
      </p:sp>
      <p:sp>
        <p:nvSpPr>
          <p:cNvPr id="50280" name="Rectangle 104"/>
          <p:cNvSpPr>
            <a:spLocks noChangeArrowheads="1"/>
          </p:cNvSpPr>
          <p:nvPr/>
        </p:nvSpPr>
        <p:spPr bwMode="auto">
          <a:xfrm>
            <a:off x="5867400" y="3048000"/>
            <a:ext cx="381000" cy="533400"/>
          </a:xfrm>
          <a:prstGeom prst="rect">
            <a:avLst/>
          </a:prstGeom>
          <a:solidFill>
            <a:srgbClr val="E7CFB7">
              <a:alpha val="53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Ga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>
                <a:solidFill>
                  <a:srgbClr val="FF3300"/>
                </a:solidFill>
              </a:rPr>
              <a:t>579</a:t>
            </a:r>
            <a:endParaRPr lang="en-US" sz="1000" baseline="30000">
              <a:solidFill>
                <a:srgbClr val="FF3300"/>
              </a:solidFill>
            </a:endParaRPr>
          </a:p>
        </p:txBody>
      </p:sp>
      <p:sp>
        <p:nvSpPr>
          <p:cNvPr id="50281" name="Rectangle 105"/>
          <p:cNvSpPr>
            <a:spLocks noChangeArrowheads="1"/>
          </p:cNvSpPr>
          <p:nvPr/>
        </p:nvSpPr>
        <p:spPr bwMode="auto">
          <a:xfrm>
            <a:off x="6248400" y="3048000"/>
            <a:ext cx="381000" cy="533400"/>
          </a:xfrm>
          <a:prstGeom prst="rect">
            <a:avLst/>
          </a:prstGeom>
          <a:solidFill>
            <a:srgbClr val="E7CFB7">
              <a:alpha val="53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Ge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>
                <a:solidFill>
                  <a:srgbClr val="FF3300"/>
                </a:solidFill>
              </a:rPr>
              <a:t>762</a:t>
            </a:r>
            <a:endParaRPr lang="en-US" sz="1000" baseline="30000">
              <a:solidFill>
                <a:srgbClr val="FF3300"/>
              </a:solidFill>
            </a:endParaRPr>
          </a:p>
        </p:txBody>
      </p:sp>
      <p:sp>
        <p:nvSpPr>
          <p:cNvPr id="50282" name="Rectangle 106"/>
          <p:cNvSpPr>
            <a:spLocks noChangeArrowheads="1"/>
          </p:cNvSpPr>
          <p:nvPr/>
        </p:nvSpPr>
        <p:spPr bwMode="auto">
          <a:xfrm>
            <a:off x="2819400" y="3581400"/>
            <a:ext cx="381000" cy="533400"/>
          </a:xfrm>
          <a:prstGeom prst="rect">
            <a:avLst/>
          </a:prstGeom>
          <a:solidFill>
            <a:srgbClr val="E7CFB7">
              <a:alpha val="53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Nb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>
                <a:solidFill>
                  <a:srgbClr val="FF3300"/>
                </a:solidFill>
              </a:rPr>
              <a:t>652</a:t>
            </a:r>
            <a:endParaRPr lang="en-US" sz="1000" baseline="30000">
              <a:solidFill>
                <a:srgbClr val="FF3300"/>
              </a:solidFill>
            </a:endParaRPr>
          </a:p>
        </p:txBody>
      </p:sp>
      <p:sp>
        <p:nvSpPr>
          <p:cNvPr id="50283" name="Rectangle 107"/>
          <p:cNvSpPr>
            <a:spLocks noChangeArrowheads="1"/>
          </p:cNvSpPr>
          <p:nvPr/>
        </p:nvSpPr>
        <p:spPr bwMode="auto">
          <a:xfrm>
            <a:off x="3200400" y="3581400"/>
            <a:ext cx="381000" cy="533400"/>
          </a:xfrm>
          <a:prstGeom prst="rect">
            <a:avLst/>
          </a:prstGeom>
          <a:solidFill>
            <a:srgbClr val="E7CFB7">
              <a:alpha val="53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Mo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>
                <a:solidFill>
                  <a:srgbClr val="FF3300"/>
                </a:solidFill>
              </a:rPr>
              <a:t>684</a:t>
            </a:r>
            <a:endParaRPr lang="en-US" sz="1000" baseline="30000">
              <a:solidFill>
                <a:srgbClr val="FF3300"/>
              </a:solidFill>
            </a:endParaRPr>
          </a:p>
        </p:txBody>
      </p:sp>
      <p:sp>
        <p:nvSpPr>
          <p:cNvPr id="50284" name="Rectangle 108"/>
          <p:cNvSpPr>
            <a:spLocks noChangeArrowheads="1"/>
          </p:cNvSpPr>
          <p:nvPr/>
        </p:nvSpPr>
        <p:spPr bwMode="auto">
          <a:xfrm>
            <a:off x="3581400" y="3581400"/>
            <a:ext cx="381000" cy="533400"/>
          </a:xfrm>
          <a:prstGeom prst="rect">
            <a:avLst/>
          </a:prstGeom>
          <a:solidFill>
            <a:srgbClr val="E7CFB7">
              <a:alpha val="53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Tc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>
                <a:solidFill>
                  <a:srgbClr val="FF3300"/>
                </a:solidFill>
              </a:rPr>
              <a:t>702</a:t>
            </a:r>
            <a:endParaRPr lang="en-US" sz="1000" baseline="30000">
              <a:solidFill>
                <a:srgbClr val="FF3300"/>
              </a:solidFill>
            </a:endParaRPr>
          </a:p>
        </p:txBody>
      </p:sp>
      <p:sp>
        <p:nvSpPr>
          <p:cNvPr id="50285" name="Rectangle 109"/>
          <p:cNvSpPr>
            <a:spLocks noChangeArrowheads="1"/>
          </p:cNvSpPr>
          <p:nvPr/>
        </p:nvSpPr>
        <p:spPr bwMode="auto">
          <a:xfrm>
            <a:off x="5105400" y="3581400"/>
            <a:ext cx="381000" cy="533400"/>
          </a:xfrm>
          <a:prstGeom prst="rect">
            <a:avLst/>
          </a:prstGeom>
          <a:solidFill>
            <a:srgbClr val="E7CFB7">
              <a:alpha val="53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Ag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>
                <a:solidFill>
                  <a:srgbClr val="FF3300"/>
                </a:solidFill>
              </a:rPr>
              <a:t>731</a:t>
            </a:r>
            <a:endParaRPr lang="en-US" sz="1000" baseline="30000">
              <a:solidFill>
                <a:srgbClr val="FF3300"/>
              </a:solidFill>
            </a:endParaRPr>
          </a:p>
        </p:txBody>
      </p:sp>
      <p:sp>
        <p:nvSpPr>
          <p:cNvPr id="50286" name="Rectangle 110"/>
          <p:cNvSpPr>
            <a:spLocks noChangeArrowheads="1"/>
          </p:cNvSpPr>
          <p:nvPr/>
        </p:nvSpPr>
        <p:spPr bwMode="auto">
          <a:xfrm>
            <a:off x="5486400" y="3581400"/>
            <a:ext cx="381000" cy="533400"/>
          </a:xfrm>
          <a:prstGeom prst="rect">
            <a:avLst/>
          </a:prstGeom>
          <a:solidFill>
            <a:srgbClr val="E7CFB7">
              <a:alpha val="53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Cd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>
                <a:solidFill>
                  <a:srgbClr val="FF3300"/>
                </a:solidFill>
              </a:rPr>
              <a:t>868</a:t>
            </a:r>
            <a:endParaRPr lang="en-US" sz="1000" baseline="30000">
              <a:solidFill>
                <a:srgbClr val="FF3300"/>
              </a:solidFill>
            </a:endParaRPr>
          </a:p>
        </p:txBody>
      </p:sp>
      <p:sp>
        <p:nvSpPr>
          <p:cNvPr id="50287" name="Rectangle 111"/>
          <p:cNvSpPr>
            <a:spLocks noChangeArrowheads="1"/>
          </p:cNvSpPr>
          <p:nvPr/>
        </p:nvSpPr>
        <p:spPr bwMode="auto">
          <a:xfrm>
            <a:off x="5867400" y="3581400"/>
            <a:ext cx="381000" cy="533400"/>
          </a:xfrm>
          <a:prstGeom prst="rect">
            <a:avLst/>
          </a:prstGeom>
          <a:solidFill>
            <a:srgbClr val="E7CFB7">
              <a:alpha val="53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In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>
                <a:solidFill>
                  <a:srgbClr val="FF3300"/>
                </a:solidFill>
              </a:rPr>
              <a:t>558</a:t>
            </a:r>
            <a:endParaRPr lang="en-US" sz="1000" baseline="30000">
              <a:solidFill>
                <a:srgbClr val="FF3300"/>
              </a:solidFill>
            </a:endParaRPr>
          </a:p>
        </p:txBody>
      </p:sp>
      <p:sp>
        <p:nvSpPr>
          <p:cNvPr id="50288" name="Rectangle 112"/>
          <p:cNvSpPr>
            <a:spLocks noChangeArrowheads="1"/>
          </p:cNvSpPr>
          <p:nvPr/>
        </p:nvSpPr>
        <p:spPr bwMode="auto">
          <a:xfrm>
            <a:off x="6248400" y="3581400"/>
            <a:ext cx="381000" cy="533400"/>
          </a:xfrm>
          <a:prstGeom prst="rect">
            <a:avLst/>
          </a:prstGeom>
          <a:solidFill>
            <a:srgbClr val="E7CFB7">
              <a:alpha val="53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Sn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>
                <a:solidFill>
                  <a:srgbClr val="FF3300"/>
                </a:solidFill>
              </a:rPr>
              <a:t>709</a:t>
            </a:r>
            <a:endParaRPr lang="en-US" sz="1000" baseline="30000">
              <a:solidFill>
                <a:srgbClr val="FF3300"/>
              </a:solidFill>
            </a:endParaRPr>
          </a:p>
        </p:txBody>
      </p:sp>
      <p:sp>
        <p:nvSpPr>
          <p:cNvPr id="50289" name="Rectangle 113"/>
          <p:cNvSpPr>
            <a:spLocks noChangeArrowheads="1"/>
          </p:cNvSpPr>
          <p:nvPr/>
        </p:nvSpPr>
        <p:spPr bwMode="auto">
          <a:xfrm>
            <a:off x="6629400" y="3581400"/>
            <a:ext cx="381000" cy="533400"/>
          </a:xfrm>
          <a:prstGeom prst="rect">
            <a:avLst/>
          </a:prstGeom>
          <a:solidFill>
            <a:srgbClr val="E7CFB7">
              <a:alpha val="53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Sb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>
                <a:solidFill>
                  <a:srgbClr val="FF3300"/>
                </a:solidFill>
              </a:rPr>
              <a:t>834</a:t>
            </a:r>
            <a:endParaRPr lang="en-US" sz="1000" baseline="30000">
              <a:solidFill>
                <a:srgbClr val="FF3300"/>
              </a:solidFill>
            </a:endParaRPr>
          </a:p>
        </p:txBody>
      </p:sp>
      <p:sp>
        <p:nvSpPr>
          <p:cNvPr id="50290" name="Rectangle 114"/>
          <p:cNvSpPr>
            <a:spLocks noChangeArrowheads="1"/>
          </p:cNvSpPr>
          <p:nvPr/>
        </p:nvSpPr>
        <p:spPr bwMode="auto">
          <a:xfrm>
            <a:off x="2819400" y="4114800"/>
            <a:ext cx="381000" cy="533400"/>
          </a:xfrm>
          <a:prstGeom prst="rect">
            <a:avLst/>
          </a:prstGeom>
          <a:solidFill>
            <a:srgbClr val="E7CFB7">
              <a:alpha val="53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Ta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>
                <a:solidFill>
                  <a:srgbClr val="FF3300"/>
                </a:solidFill>
              </a:rPr>
              <a:t>761</a:t>
            </a:r>
            <a:endParaRPr lang="en-US" sz="1000" baseline="30000">
              <a:solidFill>
                <a:srgbClr val="FF3300"/>
              </a:solidFill>
            </a:endParaRPr>
          </a:p>
        </p:txBody>
      </p:sp>
      <p:sp>
        <p:nvSpPr>
          <p:cNvPr id="50291" name="Rectangle 115"/>
          <p:cNvSpPr>
            <a:spLocks noChangeArrowheads="1"/>
          </p:cNvSpPr>
          <p:nvPr/>
        </p:nvSpPr>
        <p:spPr bwMode="auto">
          <a:xfrm>
            <a:off x="3200400" y="4114800"/>
            <a:ext cx="381000" cy="533400"/>
          </a:xfrm>
          <a:prstGeom prst="rect">
            <a:avLst/>
          </a:prstGeom>
          <a:solidFill>
            <a:srgbClr val="E7CFB7">
              <a:alpha val="53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W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>
                <a:solidFill>
                  <a:srgbClr val="FF3300"/>
                </a:solidFill>
              </a:rPr>
              <a:t>770</a:t>
            </a:r>
            <a:endParaRPr lang="en-US" sz="1000" baseline="30000">
              <a:solidFill>
                <a:srgbClr val="FF3300"/>
              </a:solidFill>
            </a:endParaRPr>
          </a:p>
        </p:txBody>
      </p:sp>
      <p:sp>
        <p:nvSpPr>
          <p:cNvPr id="50292" name="Rectangle 116"/>
          <p:cNvSpPr>
            <a:spLocks noChangeArrowheads="1"/>
          </p:cNvSpPr>
          <p:nvPr/>
        </p:nvSpPr>
        <p:spPr bwMode="auto">
          <a:xfrm>
            <a:off x="3581400" y="4114800"/>
            <a:ext cx="381000" cy="533400"/>
          </a:xfrm>
          <a:prstGeom prst="rect">
            <a:avLst/>
          </a:prstGeom>
          <a:solidFill>
            <a:srgbClr val="E7CFB7">
              <a:alpha val="53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Re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>
                <a:solidFill>
                  <a:srgbClr val="FF3300"/>
                </a:solidFill>
              </a:rPr>
              <a:t>760</a:t>
            </a:r>
            <a:endParaRPr lang="en-US" sz="1000" baseline="30000">
              <a:solidFill>
                <a:srgbClr val="FF3300"/>
              </a:solidFill>
            </a:endParaRPr>
          </a:p>
        </p:txBody>
      </p:sp>
      <p:sp>
        <p:nvSpPr>
          <p:cNvPr id="50293" name="Rectangle 117"/>
          <p:cNvSpPr>
            <a:spLocks noChangeArrowheads="1"/>
          </p:cNvSpPr>
          <p:nvPr/>
        </p:nvSpPr>
        <p:spPr bwMode="auto">
          <a:xfrm>
            <a:off x="5486400" y="4114800"/>
            <a:ext cx="381000" cy="533400"/>
          </a:xfrm>
          <a:prstGeom prst="rect">
            <a:avLst/>
          </a:prstGeom>
          <a:solidFill>
            <a:srgbClr val="E7CFB7">
              <a:alpha val="53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Hg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>
                <a:solidFill>
                  <a:srgbClr val="FF3300"/>
                </a:solidFill>
              </a:rPr>
              <a:t>1007</a:t>
            </a:r>
            <a:endParaRPr lang="en-US" sz="1000" baseline="30000">
              <a:solidFill>
                <a:srgbClr val="FF3300"/>
              </a:solidFill>
            </a:endParaRPr>
          </a:p>
        </p:txBody>
      </p:sp>
      <p:sp>
        <p:nvSpPr>
          <p:cNvPr id="50294" name="Rectangle 118"/>
          <p:cNvSpPr>
            <a:spLocks noChangeArrowheads="1"/>
          </p:cNvSpPr>
          <p:nvPr/>
        </p:nvSpPr>
        <p:spPr bwMode="auto">
          <a:xfrm>
            <a:off x="5867400" y="4114800"/>
            <a:ext cx="381000" cy="533400"/>
          </a:xfrm>
          <a:prstGeom prst="rect">
            <a:avLst/>
          </a:prstGeom>
          <a:solidFill>
            <a:srgbClr val="E7CFB7">
              <a:alpha val="53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Tl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>
                <a:solidFill>
                  <a:srgbClr val="FF3300"/>
                </a:solidFill>
              </a:rPr>
              <a:t>589</a:t>
            </a:r>
            <a:endParaRPr lang="en-US" sz="1000" baseline="30000">
              <a:solidFill>
                <a:srgbClr val="FF3300"/>
              </a:solidFill>
            </a:endParaRPr>
          </a:p>
        </p:txBody>
      </p:sp>
      <p:sp>
        <p:nvSpPr>
          <p:cNvPr id="50295" name="Rectangle 119"/>
          <p:cNvSpPr>
            <a:spLocks noChangeArrowheads="1"/>
          </p:cNvSpPr>
          <p:nvPr/>
        </p:nvSpPr>
        <p:spPr bwMode="auto">
          <a:xfrm>
            <a:off x="6248400" y="4114800"/>
            <a:ext cx="381000" cy="533400"/>
          </a:xfrm>
          <a:prstGeom prst="rect">
            <a:avLst/>
          </a:prstGeom>
          <a:solidFill>
            <a:srgbClr val="E7CFB7">
              <a:alpha val="53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Pb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>
                <a:solidFill>
                  <a:srgbClr val="FF3300"/>
                </a:solidFill>
              </a:rPr>
              <a:t>716</a:t>
            </a:r>
            <a:endParaRPr lang="en-US" sz="1000" baseline="30000">
              <a:solidFill>
                <a:srgbClr val="FF3300"/>
              </a:solidFill>
            </a:endParaRPr>
          </a:p>
        </p:txBody>
      </p:sp>
      <p:sp>
        <p:nvSpPr>
          <p:cNvPr id="50296" name="Rectangle 120"/>
          <p:cNvSpPr>
            <a:spLocks noChangeArrowheads="1"/>
          </p:cNvSpPr>
          <p:nvPr/>
        </p:nvSpPr>
        <p:spPr bwMode="auto">
          <a:xfrm>
            <a:off x="6629400" y="4114800"/>
            <a:ext cx="381000" cy="533400"/>
          </a:xfrm>
          <a:prstGeom prst="rect">
            <a:avLst/>
          </a:prstGeom>
          <a:solidFill>
            <a:srgbClr val="E7CFB7">
              <a:alpha val="53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Bi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>
                <a:solidFill>
                  <a:srgbClr val="FF3300"/>
                </a:solidFill>
              </a:rPr>
              <a:t>703</a:t>
            </a:r>
            <a:endParaRPr lang="en-US" sz="1000" baseline="30000">
              <a:solidFill>
                <a:srgbClr val="FF3300"/>
              </a:solidFill>
            </a:endParaRPr>
          </a:p>
        </p:txBody>
      </p:sp>
      <p:sp>
        <p:nvSpPr>
          <p:cNvPr id="50297" name="Rectangle 121"/>
          <p:cNvSpPr>
            <a:spLocks noChangeArrowheads="1"/>
          </p:cNvSpPr>
          <p:nvPr/>
        </p:nvSpPr>
        <p:spPr bwMode="auto">
          <a:xfrm>
            <a:off x="6629400" y="1981200"/>
            <a:ext cx="381000" cy="533400"/>
          </a:xfrm>
          <a:prstGeom prst="rect">
            <a:avLst/>
          </a:prstGeom>
          <a:solidFill>
            <a:srgbClr val="E7CFB7">
              <a:alpha val="53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N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>
                <a:solidFill>
                  <a:srgbClr val="FF3300"/>
                </a:solidFill>
              </a:rPr>
              <a:t>1402</a:t>
            </a:r>
            <a:endParaRPr lang="en-US" sz="1000" baseline="30000">
              <a:solidFill>
                <a:srgbClr val="FF3300"/>
              </a:solidFill>
            </a:endParaRPr>
          </a:p>
        </p:txBody>
      </p:sp>
      <p:sp>
        <p:nvSpPr>
          <p:cNvPr id="50298" name="Rectangle 122"/>
          <p:cNvSpPr>
            <a:spLocks noChangeArrowheads="1"/>
          </p:cNvSpPr>
          <p:nvPr/>
        </p:nvSpPr>
        <p:spPr bwMode="auto">
          <a:xfrm>
            <a:off x="7010400" y="1981200"/>
            <a:ext cx="381000" cy="533400"/>
          </a:xfrm>
          <a:prstGeom prst="rect">
            <a:avLst/>
          </a:prstGeom>
          <a:solidFill>
            <a:srgbClr val="E7CFB7">
              <a:alpha val="53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O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>
                <a:solidFill>
                  <a:srgbClr val="FF3300"/>
                </a:solidFill>
              </a:rPr>
              <a:t>1314</a:t>
            </a:r>
            <a:endParaRPr lang="en-US" sz="1000" baseline="30000">
              <a:solidFill>
                <a:srgbClr val="FF3300"/>
              </a:solidFill>
            </a:endParaRPr>
          </a:p>
        </p:txBody>
      </p:sp>
      <p:sp>
        <p:nvSpPr>
          <p:cNvPr id="50299" name="Rectangle 123"/>
          <p:cNvSpPr>
            <a:spLocks noChangeArrowheads="1"/>
          </p:cNvSpPr>
          <p:nvPr/>
        </p:nvSpPr>
        <p:spPr bwMode="auto">
          <a:xfrm>
            <a:off x="7391400" y="1981200"/>
            <a:ext cx="381000" cy="533400"/>
          </a:xfrm>
          <a:prstGeom prst="rect">
            <a:avLst/>
          </a:prstGeom>
          <a:solidFill>
            <a:srgbClr val="E7CFB7">
              <a:alpha val="53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F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>
                <a:solidFill>
                  <a:srgbClr val="FF3300"/>
                </a:solidFill>
              </a:rPr>
              <a:t>1681</a:t>
            </a:r>
            <a:endParaRPr lang="en-US" sz="1000" baseline="30000">
              <a:solidFill>
                <a:srgbClr val="FF3300"/>
              </a:solidFill>
            </a:endParaRPr>
          </a:p>
        </p:txBody>
      </p:sp>
      <p:sp>
        <p:nvSpPr>
          <p:cNvPr id="50300" name="Rectangle 124"/>
          <p:cNvSpPr>
            <a:spLocks noChangeArrowheads="1"/>
          </p:cNvSpPr>
          <p:nvPr/>
        </p:nvSpPr>
        <p:spPr bwMode="auto">
          <a:xfrm>
            <a:off x="7391400" y="2514600"/>
            <a:ext cx="381000" cy="533400"/>
          </a:xfrm>
          <a:prstGeom prst="rect">
            <a:avLst/>
          </a:prstGeom>
          <a:solidFill>
            <a:srgbClr val="E7CFB7">
              <a:alpha val="53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Cl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>
                <a:solidFill>
                  <a:srgbClr val="FF3300"/>
                </a:solidFill>
              </a:rPr>
              <a:t>1251</a:t>
            </a:r>
            <a:endParaRPr lang="en-US" sz="1000" baseline="30000">
              <a:solidFill>
                <a:srgbClr val="FF3300"/>
              </a:solidFill>
            </a:endParaRPr>
          </a:p>
        </p:txBody>
      </p:sp>
      <p:sp>
        <p:nvSpPr>
          <p:cNvPr id="50301" name="Rectangle 125"/>
          <p:cNvSpPr>
            <a:spLocks noChangeArrowheads="1"/>
          </p:cNvSpPr>
          <p:nvPr/>
        </p:nvSpPr>
        <p:spPr bwMode="auto">
          <a:xfrm>
            <a:off x="6248400" y="1981200"/>
            <a:ext cx="381000" cy="533400"/>
          </a:xfrm>
          <a:prstGeom prst="rect">
            <a:avLst/>
          </a:prstGeom>
          <a:solidFill>
            <a:srgbClr val="E7CFB7">
              <a:alpha val="53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C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>
                <a:solidFill>
                  <a:srgbClr val="FF3300"/>
                </a:solidFill>
              </a:rPr>
              <a:t>1086</a:t>
            </a:r>
            <a:endParaRPr lang="en-US" sz="1000" baseline="30000">
              <a:solidFill>
                <a:srgbClr val="FF3300"/>
              </a:solidFill>
            </a:endParaRPr>
          </a:p>
        </p:txBody>
      </p:sp>
      <p:sp>
        <p:nvSpPr>
          <p:cNvPr id="50302" name="Rectangle 126"/>
          <p:cNvSpPr>
            <a:spLocks noChangeArrowheads="1"/>
          </p:cNvSpPr>
          <p:nvPr/>
        </p:nvSpPr>
        <p:spPr bwMode="auto">
          <a:xfrm>
            <a:off x="7010400" y="2514600"/>
            <a:ext cx="381000" cy="533400"/>
          </a:xfrm>
          <a:prstGeom prst="rect">
            <a:avLst/>
          </a:prstGeom>
          <a:solidFill>
            <a:srgbClr val="E7CFB7">
              <a:alpha val="53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S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>
                <a:solidFill>
                  <a:srgbClr val="FF3300"/>
                </a:solidFill>
              </a:rPr>
              <a:t>1000</a:t>
            </a:r>
            <a:endParaRPr lang="en-US" sz="1000" baseline="30000">
              <a:solidFill>
                <a:srgbClr val="FF3300"/>
              </a:solidFill>
            </a:endParaRPr>
          </a:p>
        </p:txBody>
      </p:sp>
      <p:sp>
        <p:nvSpPr>
          <p:cNvPr id="50303" name="Rectangle 127"/>
          <p:cNvSpPr>
            <a:spLocks noChangeArrowheads="1"/>
          </p:cNvSpPr>
          <p:nvPr/>
        </p:nvSpPr>
        <p:spPr bwMode="auto">
          <a:xfrm>
            <a:off x="7391400" y="3048000"/>
            <a:ext cx="381000" cy="533400"/>
          </a:xfrm>
          <a:prstGeom prst="rect">
            <a:avLst/>
          </a:prstGeom>
          <a:solidFill>
            <a:srgbClr val="E7CFB7">
              <a:alpha val="53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Br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>
                <a:solidFill>
                  <a:srgbClr val="FF3300"/>
                </a:solidFill>
              </a:rPr>
              <a:t>1140</a:t>
            </a:r>
            <a:endParaRPr lang="en-US" sz="1000" baseline="30000">
              <a:solidFill>
                <a:srgbClr val="FF3300"/>
              </a:solidFill>
            </a:endParaRPr>
          </a:p>
        </p:txBody>
      </p:sp>
      <p:sp>
        <p:nvSpPr>
          <p:cNvPr id="50304" name="Rectangle 128"/>
          <p:cNvSpPr>
            <a:spLocks noChangeArrowheads="1"/>
          </p:cNvSpPr>
          <p:nvPr/>
        </p:nvSpPr>
        <p:spPr bwMode="auto">
          <a:xfrm>
            <a:off x="7391400" y="3581400"/>
            <a:ext cx="381000" cy="533400"/>
          </a:xfrm>
          <a:prstGeom prst="rect">
            <a:avLst/>
          </a:prstGeom>
          <a:solidFill>
            <a:srgbClr val="E7CFB7">
              <a:alpha val="53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I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>
                <a:solidFill>
                  <a:srgbClr val="FF3300"/>
                </a:solidFill>
              </a:rPr>
              <a:t>1008</a:t>
            </a:r>
            <a:endParaRPr lang="en-US" sz="1000" baseline="30000">
              <a:solidFill>
                <a:srgbClr val="FF3300"/>
              </a:solidFill>
            </a:endParaRPr>
          </a:p>
        </p:txBody>
      </p:sp>
      <p:sp>
        <p:nvSpPr>
          <p:cNvPr id="50305" name="Rectangle 129"/>
          <p:cNvSpPr>
            <a:spLocks noChangeArrowheads="1"/>
          </p:cNvSpPr>
          <p:nvPr/>
        </p:nvSpPr>
        <p:spPr bwMode="auto">
          <a:xfrm>
            <a:off x="1295400" y="2514600"/>
            <a:ext cx="381000" cy="533400"/>
          </a:xfrm>
          <a:prstGeom prst="rect">
            <a:avLst/>
          </a:prstGeom>
          <a:solidFill>
            <a:srgbClr val="E7CFB7">
              <a:alpha val="53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Na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>
                <a:solidFill>
                  <a:srgbClr val="FF3300"/>
                </a:solidFill>
              </a:rPr>
              <a:t>496</a:t>
            </a:r>
            <a:endParaRPr lang="en-US" sz="1000" baseline="30000">
              <a:solidFill>
                <a:srgbClr val="FF3300"/>
              </a:solidFill>
            </a:endParaRPr>
          </a:p>
        </p:txBody>
      </p:sp>
      <p:sp>
        <p:nvSpPr>
          <p:cNvPr id="50306" name="Rectangle 130"/>
          <p:cNvSpPr>
            <a:spLocks noChangeArrowheads="1"/>
          </p:cNvSpPr>
          <p:nvPr/>
        </p:nvSpPr>
        <p:spPr bwMode="auto">
          <a:xfrm>
            <a:off x="1295400" y="3048000"/>
            <a:ext cx="381000" cy="533400"/>
          </a:xfrm>
          <a:prstGeom prst="rect">
            <a:avLst/>
          </a:prstGeom>
          <a:solidFill>
            <a:srgbClr val="E7CFB7">
              <a:alpha val="53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K</a:t>
            </a:r>
            <a:endParaRPr lang="en-US" sz="1000"/>
          </a:p>
          <a:p>
            <a:pPr algn="ctr" eaLnBrk="1" hangingPunct="1"/>
            <a:endParaRPr lang="en-US" sz="1000" baseline="30000"/>
          </a:p>
          <a:p>
            <a:pPr algn="ctr" eaLnBrk="1" hangingPunct="1"/>
            <a:r>
              <a:rPr lang="en-US" sz="1000">
                <a:solidFill>
                  <a:srgbClr val="FF3300"/>
                </a:solidFill>
              </a:rPr>
              <a:t>419</a:t>
            </a:r>
          </a:p>
        </p:txBody>
      </p:sp>
      <p:sp>
        <p:nvSpPr>
          <p:cNvPr id="50307" name="Rectangle 131"/>
          <p:cNvSpPr>
            <a:spLocks noChangeArrowheads="1"/>
          </p:cNvSpPr>
          <p:nvPr/>
        </p:nvSpPr>
        <p:spPr bwMode="auto">
          <a:xfrm>
            <a:off x="1295400" y="3581400"/>
            <a:ext cx="381000" cy="533400"/>
          </a:xfrm>
          <a:prstGeom prst="rect">
            <a:avLst/>
          </a:prstGeom>
          <a:solidFill>
            <a:srgbClr val="E7CFB7">
              <a:alpha val="53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Rb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>
                <a:solidFill>
                  <a:srgbClr val="FF3300"/>
                </a:solidFill>
              </a:rPr>
              <a:t>403</a:t>
            </a:r>
            <a:endParaRPr lang="en-US" sz="1000" baseline="30000">
              <a:solidFill>
                <a:srgbClr val="FF3300"/>
              </a:solidFill>
            </a:endParaRPr>
          </a:p>
        </p:txBody>
      </p:sp>
      <p:sp>
        <p:nvSpPr>
          <p:cNvPr id="50308" name="Rectangle 132"/>
          <p:cNvSpPr>
            <a:spLocks noChangeArrowheads="1"/>
          </p:cNvSpPr>
          <p:nvPr/>
        </p:nvSpPr>
        <p:spPr bwMode="auto">
          <a:xfrm>
            <a:off x="1295400" y="4114800"/>
            <a:ext cx="381000" cy="533400"/>
          </a:xfrm>
          <a:prstGeom prst="rect">
            <a:avLst/>
          </a:prstGeom>
          <a:solidFill>
            <a:srgbClr val="E7CFB7">
              <a:alpha val="53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Cs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>
                <a:solidFill>
                  <a:srgbClr val="FF3300"/>
                </a:solidFill>
              </a:rPr>
              <a:t>376</a:t>
            </a:r>
            <a:endParaRPr lang="en-US" sz="1000" baseline="30000">
              <a:solidFill>
                <a:srgbClr val="FF3300"/>
              </a:solidFill>
            </a:endParaRPr>
          </a:p>
        </p:txBody>
      </p:sp>
      <p:sp>
        <p:nvSpPr>
          <p:cNvPr id="50309" name="Rectangle 133"/>
          <p:cNvSpPr>
            <a:spLocks noChangeArrowheads="1"/>
          </p:cNvSpPr>
          <p:nvPr/>
        </p:nvSpPr>
        <p:spPr bwMode="auto">
          <a:xfrm>
            <a:off x="1676400" y="4114800"/>
            <a:ext cx="381000" cy="533400"/>
          </a:xfrm>
          <a:prstGeom prst="rect">
            <a:avLst/>
          </a:prstGeom>
          <a:solidFill>
            <a:srgbClr val="E7CFB7">
              <a:alpha val="53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Ba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>
                <a:solidFill>
                  <a:srgbClr val="FF3300"/>
                </a:solidFill>
              </a:rPr>
              <a:t>503</a:t>
            </a:r>
            <a:endParaRPr lang="en-US" sz="1000" baseline="30000">
              <a:solidFill>
                <a:srgbClr val="FF3300"/>
              </a:solidFill>
            </a:endParaRPr>
          </a:p>
        </p:txBody>
      </p:sp>
      <p:sp>
        <p:nvSpPr>
          <p:cNvPr id="50310" name="Rectangle 134"/>
          <p:cNvSpPr>
            <a:spLocks noChangeArrowheads="1"/>
          </p:cNvSpPr>
          <p:nvPr/>
        </p:nvSpPr>
        <p:spPr bwMode="auto">
          <a:xfrm>
            <a:off x="1295400" y="4648200"/>
            <a:ext cx="381000" cy="533400"/>
          </a:xfrm>
          <a:prstGeom prst="rect">
            <a:avLst/>
          </a:prstGeom>
          <a:solidFill>
            <a:srgbClr val="E7CFB7">
              <a:alpha val="53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Fr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--</a:t>
            </a:r>
            <a:endParaRPr lang="en-US" sz="1000" baseline="30000"/>
          </a:p>
        </p:txBody>
      </p:sp>
      <p:sp>
        <p:nvSpPr>
          <p:cNvPr id="50311" name="Rectangle 135"/>
          <p:cNvSpPr>
            <a:spLocks noChangeArrowheads="1"/>
          </p:cNvSpPr>
          <p:nvPr/>
        </p:nvSpPr>
        <p:spPr bwMode="auto">
          <a:xfrm>
            <a:off x="1676400" y="4648200"/>
            <a:ext cx="381000" cy="533400"/>
          </a:xfrm>
          <a:prstGeom prst="rect">
            <a:avLst/>
          </a:prstGeom>
          <a:solidFill>
            <a:srgbClr val="E7CFB7">
              <a:alpha val="53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Ra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>
                <a:solidFill>
                  <a:srgbClr val="FF3300"/>
                </a:solidFill>
              </a:rPr>
              <a:t>509</a:t>
            </a:r>
            <a:endParaRPr lang="en-US" sz="1000" baseline="30000">
              <a:solidFill>
                <a:srgbClr val="FF3300"/>
              </a:solidFill>
            </a:endParaRPr>
          </a:p>
        </p:txBody>
      </p:sp>
      <p:sp>
        <p:nvSpPr>
          <p:cNvPr id="50312" name="Rectangle 136"/>
          <p:cNvSpPr>
            <a:spLocks noChangeArrowheads="1"/>
          </p:cNvSpPr>
          <p:nvPr/>
        </p:nvSpPr>
        <p:spPr bwMode="auto">
          <a:xfrm>
            <a:off x="1295400" y="1447800"/>
            <a:ext cx="381000" cy="533400"/>
          </a:xfrm>
          <a:prstGeom prst="rect">
            <a:avLst/>
          </a:prstGeom>
          <a:solidFill>
            <a:srgbClr val="E7CFB7">
              <a:alpha val="53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H</a:t>
            </a:r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>
                <a:solidFill>
                  <a:srgbClr val="FF3300"/>
                </a:solidFill>
              </a:rPr>
              <a:t>1312</a:t>
            </a:r>
            <a:endParaRPr lang="en-US" sz="1000" baseline="30000">
              <a:solidFill>
                <a:srgbClr val="FF3300"/>
              </a:solidFill>
            </a:endParaRPr>
          </a:p>
        </p:txBody>
      </p:sp>
      <p:sp>
        <p:nvSpPr>
          <p:cNvPr id="50313" name="Rectangle 137"/>
          <p:cNvSpPr>
            <a:spLocks noChangeArrowheads="1"/>
          </p:cNvSpPr>
          <p:nvPr/>
        </p:nvSpPr>
        <p:spPr bwMode="auto">
          <a:xfrm>
            <a:off x="5867400" y="1981200"/>
            <a:ext cx="381000" cy="533400"/>
          </a:xfrm>
          <a:prstGeom prst="rect">
            <a:avLst/>
          </a:prstGeom>
          <a:solidFill>
            <a:srgbClr val="E7CFB7">
              <a:alpha val="53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B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>
                <a:solidFill>
                  <a:srgbClr val="FF3300"/>
                </a:solidFill>
              </a:rPr>
              <a:t>801</a:t>
            </a:r>
            <a:endParaRPr lang="en-US" sz="1000" baseline="30000">
              <a:solidFill>
                <a:srgbClr val="FF3300"/>
              </a:solidFill>
            </a:endParaRPr>
          </a:p>
        </p:txBody>
      </p:sp>
      <p:sp>
        <p:nvSpPr>
          <p:cNvPr id="50314" name="Rectangle 138"/>
          <p:cNvSpPr>
            <a:spLocks noChangeArrowheads="1"/>
          </p:cNvSpPr>
          <p:nvPr/>
        </p:nvSpPr>
        <p:spPr bwMode="auto">
          <a:xfrm>
            <a:off x="6629400" y="2514600"/>
            <a:ext cx="381000" cy="533400"/>
          </a:xfrm>
          <a:prstGeom prst="rect">
            <a:avLst/>
          </a:prstGeom>
          <a:solidFill>
            <a:srgbClr val="E7CFB7">
              <a:alpha val="53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P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>
                <a:solidFill>
                  <a:srgbClr val="FF3300"/>
                </a:solidFill>
              </a:rPr>
              <a:t>1012</a:t>
            </a:r>
            <a:endParaRPr lang="en-US" sz="1000" baseline="30000">
              <a:solidFill>
                <a:srgbClr val="FF3300"/>
              </a:solidFill>
            </a:endParaRPr>
          </a:p>
        </p:txBody>
      </p:sp>
      <p:sp>
        <p:nvSpPr>
          <p:cNvPr id="50315" name="Rectangle 139"/>
          <p:cNvSpPr>
            <a:spLocks noChangeArrowheads="1"/>
          </p:cNvSpPr>
          <p:nvPr/>
        </p:nvSpPr>
        <p:spPr bwMode="auto">
          <a:xfrm>
            <a:off x="6629400" y="3048000"/>
            <a:ext cx="381000" cy="533400"/>
          </a:xfrm>
          <a:prstGeom prst="rect">
            <a:avLst/>
          </a:prstGeom>
          <a:solidFill>
            <a:srgbClr val="E7CFB7">
              <a:alpha val="53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As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>
                <a:solidFill>
                  <a:srgbClr val="FF3300"/>
                </a:solidFill>
              </a:rPr>
              <a:t>947</a:t>
            </a:r>
            <a:endParaRPr lang="en-US" sz="1000" baseline="30000">
              <a:solidFill>
                <a:srgbClr val="FF3300"/>
              </a:solidFill>
            </a:endParaRPr>
          </a:p>
        </p:txBody>
      </p:sp>
      <p:sp>
        <p:nvSpPr>
          <p:cNvPr id="50316" name="Rectangle 140"/>
          <p:cNvSpPr>
            <a:spLocks noChangeArrowheads="1"/>
          </p:cNvSpPr>
          <p:nvPr/>
        </p:nvSpPr>
        <p:spPr bwMode="auto">
          <a:xfrm>
            <a:off x="7010400" y="3048000"/>
            <a:ext cx="381000" cy="533400"/>
          </a:xfrm>
          <a:prstGeom prst="rect">
            <a:avLst/>
          </a:prstGeom>
          <a:solidFill>
            <a:srgbClr val="E7CFB7">
              <a:alpha val="53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Se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>
                <a:solidFill>
                  <a:srgbClr val="FF3300"/>
                </a:solidFill>
              </a:rPr>
              <a:t>941</a:t>
            </a:r>
            <a:endParaRPr lang="en-US" sz="1000" baseline="30000">
              <a:solidFill>
                <a:srgbClr val="FF3300"/>
              </a:solidFill>
            </a:endParaRPr>
          </a:p>
        </p:txBody>
      </p:sp>
      <p:sp>
        <p:nvSpPr>
          <p:cNvPr id="50317" name="Rectangle 141"/>
          <p:cNvSpPr>
            <a:spLocks noChangeArrowheads="1"/>
          </p:cNvSpPr>
          <p:nvPr/>
        </p:nvSpPr>
        <p:spPr bwMode="auto">
          <a:xfrm>
            <a:off x="3962400" y="3581400"/>
            <a:ext cx="381000" cy="533400"/>
          </a:xfrm>
          <a:prstGeom prst="rect">
            <a:avLst/>
          </a:prstGeom>
          <a:solidFill>
            <a:srgbClr val="E7CFB7">
              <a:alpha val="53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Ru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>
                <a:solidFill>
                  <a:srgbClr val="FF3300"/>
                </a:solidFill>
              </a:rPr>
              <a:t>710</a:t>
            </a:r>
            <a:endParaRPr lang="en-US" sz="1000" baseline="30000">
              <a:solidFill>
                <a:srgbClr val="FF3300"/>
              </a:solidFill>
            </a:endParaRPr>
          </a:p>
        </p:txBody>
      </p:sp>
      <p:sp>
        <p:nvSpPr>
          <p:cNvPr id="50318" name="Rectangle 142"/>
          <p:cNvSpPr>
            <a:spLocks noChangeArrowheads="1"/>
          </p:cNvSpPr>
          <p:nvPr/>
        </p:nvSpPr>
        <p:spPr bwMode="auto">
          <a:xfrm>
            <a:off x="4343400" y="3581400"/>
            <a:ext cx="381000" cy="533400"/>
          </a:xfrm>
          <a:prstGeom prst="rect">
            <a:avLst/>
          </a:prstGeom>
          <a:solidFill>
            <a:srgbClr val="E7CFB7">
              <a:alpha val="53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Rh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>
                <a:solidFill>
                  <a:srgbClr val="FF3300"/>
                </a:solidFill>
              </a:rPr>
              <a:t>720</a:t>
            </a:r>
            <a:endParaRPr lang="en-US" sz="1000" baseline="30000">
              <a:solidFill>
                <a:srgbClr val="FF3300"/>
              </a:solidFill>
            </a:endParaRPr>
          </a:p>
        </p:txBody>
      </p:sp>
      <p:sp>
        <p:nvSpPr>
          <p:cNvPr id="50319" name="Rectangle 143"/>
          <p:cNvSpPr>
            <a:spLocks noChangeArrowheads="1"/>
          </p:cNvSpPr>
          <p:nvPr/>
        </p:nvSpPr>
        <p:spPr bwMode="auto">
          <a:xfrm>
            <a:off x="4724400" y="3581400"/>
            <a:ext cx="381000" cy="533400"/>
          </a:xfrm>
          <a:prstGeom prst="rect">
            <a:avLst/>
          </a:prstGeom>
          <a:solidFill>
            <a:srgbClr val="E7CFB7">
              <a:alpha val="53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Pd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>
                <a:solidFill>
                  <a:srgbClr val="FF3300"/>
                </a:solidFill>
              </a:rPr>
              <a:t>804</a:t>
            </a:r>
            <a:endParaRPr lang="en-US" sz="1000" baseline="30000">
              <a:solidFill>
                <a:srgbClr val="FF3300"/>
              </a:solidFill>
            </a:endParaRPr>
          </a:p>
        </p:txBody>
      </p:sp>
      <p:sp>
        <p:nvSpPr>
          <p:cNvPr id="50320" name="Rectangle 144"/>
          <p:cNvSpPr>
            <a:spLocks noChangeArrowheads="1"/>
          </p:cNvSpPr>
          <p:nvPr/>
        </p:nvSpPr>
        <p:spPr bwMode="auto">
          <a:xfrm>
            <a:off x="7010400" y="3581400"/>
            <a:ext cx="381000" cy="533400"/>
          </a:xfrm>
          <a:prstGeom prst="rect">
            <a:avLst/>
          </a:prstGeom>
          <a:solidFill>
            <a:srgbClr val="E7CFB7">
              <a:alpha val="53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Te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>
                <a:solidFill>
                  <a:srgbClr val="FF3300"/>
                </a:solidFill>
              </a:rPr>
              <a:t>869</a:t>
            </a:r>
            <a:endParaRPr lang="en-US" sz="1000" baseline="30000">
              <a:solidFill>
                <a:srgbClr val="FF3300"/>
              </a:solidFill>
            </a:endParaRPr>
          </a:p>
        </p:txBody>
      </p:sp>
      <p:sp>
        <p:nvSpPr>
          <p:cNvPr id="50321" name="Rectangle 145"/>
          <p:cNvSpPr>
            <a:spLocks noChangeArrowheads="1"/>
          </p:cNvSpPr>
          <p:nvPr/>
        </p:nvSpPr>
        <p:spPr bwMode="auto">
          <a:xfrm>
            <a:off x="3962400" y="4114800"/>
            <a:ext cx="381000" cy="533400"/>
          </a:xfrm>
          <a:prstGeom prst="rect">
            <a:avLst/>
          </a:prstGeom>
          <a:solidFill>
            <a:srgbClr val="E7CFB7">
              <a:alpha val="53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Os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>
                <a:solidFill>
                  <a:srgbClr val="FF3300"/>
                </a:solidFill>
              </a:rPr>
              <a:t>839</a:t>
            </a:r>
            <a:endParaRPr lang="en-US" sz="1000" baseline="30000">
              <a:solidFill>
                <a:srgbClr val="FF3300"/>
              </a:solidFill>
            </a:endParaRPr>
          </a:p>
        </p:txBody>
      </p:sp>
      <p:sp>
        <p:nvSpPr>
          <p:cNvPr id="50322" name="Rectangle 146"/>
          <p:cNvSpPr>
            <a:spLocks noChangeArrowheads="1"/>
          </p:cNvSpPr>
          <p:nvPr/>
        </p:nvSpPr>
        <p:spPr bwMode="auto">
          <a:xfrm>
            <a:off x="4343400" y="4114800"/>
            <a:ext cx="381000" cy="533400"/>
          </a:xfrm>
          <a:prstGeom prst="rect">
            <a:avLst/>
          </a:prstGeom>
          <a:solidFill>
            <a:srgbClr val="E7CFB7">
              <a:alpha val="53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Ir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>
                <a:solidFill>
                  <a:srgbClr val="FF3300"/>
                </a:solidFill>
              </a:rPr>
              <a:t>878</a:t>
            </a:r>
            <a:endParaRPr lang="en-US" sz="1000" baseline="30000">
              <a:solidFill>
                <a:srgbClr val="FF3300"/>
              </a:solidFill>
            </a:endParaRPr>
          </a:p>
        </p:txBody>
      </p:sp>
      <p:sp>
        <p:nvSpPr>
          <p:cNvPr id="50323" name="Rectangle 147"/>
          <p:cNvSpPr>
            <a:spLocks noChangeArrowheads="1"/>
          </p:cNvSpPr>
          <p:nvPr/>
        </p:nvSpPr>
        <p:spPr bwMode="auto">
          <a:xfrm>
            <a:off x="4724400" y="4114800"/>
            <a:ext cx="381000" cy="533400"/>
          </a:xfrm>
          <a:prstGeom prst="rect">
            <a:avLst/>
          </a:prstGeom>
          <a:solidFill>
            <a:srgbClr val="E7CFB7">
              <a:alpha val="53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Pt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>
                <a:solidFill>
                  <a:srgbClr val="FF3300"/>
                </a:solidFill>
              </a:rPr>
              <a:t>868</a:t>
            </a:r>
            <a:endParaRPr lang="en-US" sz="1000" baseline="30000">
              <a:solidFill>
                <a:srgbClr val="FF3300"/>
              </a:solidFill>
            </a:endParaRPr>
          </a:p>
        </p:txBody>
      </p:sp>
      <p:sp>
        <p:nvSpPr>
          <p:cNvPr id="50324" name="Rectangle 148"/>
          <p:cNvSpPr>
            <a:spLocks noChangeArrowheads="1"/>
          </p:cNvSpPr>
          <p:nvPr/>
        </p:nvSpPr>
        <p:spPr bwMode="auto">
          <a:xfrm>
            <a:off x="5105400" y="4114800"/>
            <a:ext cx="381000" cy="533400"/>
          </a:xfrm>
          <a:prstGeom prst="rect">
            <a:avLst/>
          </a:prstGeom>
          <a:solidFill>
            <a:srgbClr val="E7CFB7">
              <a:alpha val="53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Au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>
                <a:solidFill>
                  <a:srgbClr val="FF3300"/>
                </a:solidFill>
              </a:rPr>
              <a:t>890</a:t>
            </a:r>
            <a:endParaRPr lang="en-US" sz="1000" baseline="30000">
              <a:solidFill>
                <a:srgbClr val="FF3300"/>
              </a:solidFill>
            </a:endParaRPr>
          </a:p>
        </p:txBody>
      </p:sp>
      <p:sp>
        <p:nvSpPr>
          <p:cNvPr id="50325" name="Rectangle 149"/>
          <p:cNvSpPr>
            <a:spLocks noChangeArrowheads="1"/>
          </p:cNvSpPr>
          <p:nvPr/>
        </p:nvSpPr>
        <p:spPr bwMode="auto">
          <a:xfrm>
            <a:off x="7010400" y="4114800"/>
            <a:ext cx="381000" cy="533400"/>
          </a:xfrm>
          <a:prstGeom prst="rect">
            <a:avLst/>
          </a:prstGeom>
          <a:solidFill>
            <a:srgbClr val="E7CFB7">
              <a:alpha val="53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Po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>
                <a:solidFill>
                  <a:srgbClr val="FF3300"/>
                </a:solidFill>
              </a:rPr>
              <a:t>812</a:t>
            </a:r>
            <a:endParaRPr lang="en-US" sz="1000" baseline="30000">
              <a:solidFill>
                <a:srgbClr val="FF3300"/>
              </a:solidFill>
            </a:endParaRPr>
          </a:p>
        </p:txBody>
      </p:sp>
      <p:sp>
        <p:nvSpPr>
          <p:cNvPr id="50326" name="Rectangle 150"/>
          <p:cNvSpPr>
            <a:spLocks noChangeArrowheads="1"/>
          </p:cNvSpPr>
          <p:nvPr/>
        </p:nvSpPr>
        <p:spPr bwMode="auto">
          <a:xfrm>
            <a:off x="7391400" y="4114800"/>
            <a:ext cx="381000" cy="533400"/>
          </a:xfrm>
          <a:prstGeom prst="rect">
            <a:avLst/>
          </a:prstGeom>
          <a:solidFill>
            <a:srgbClr val="E7CFB7">
              <a:alpha val="53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At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>
                <a:solidFill>
                  <a:srgbClr val="FF3300"/>
                </a:solidFill>
              </a:rPr>
              <a:t>--</a:t>
            </a:r>
          </a:p>
        </p:txBody>
      </p:sp>
      <p:sp>
        <p:nvSpPr>
          <p:cNvPr id="50327" name="Text Box 151"/>
          <p:cNvSpPr txBox="1">
            <a:spLocks noChangeArrowheads="1"/>
          </p:cNvSpPr>
          <p:nvPr/>
        </p:nvSpPr>
        <p:spPr bwMode="auto">
          <a:xfrm rot="-5400000">
            <a:off x="178594" y="2890044"/>
            <a:ext cx="844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Period</a:t>
            </a:r>
          </a:p>
        </p:txBody>
      </p:sp>
      <p:sp>
        <p:nvSpPr>
          <p:cNvPr id="50328" name="Text Box 152"/>
          <p:cNvSpPr txBox="1">
            <a:spLocks noChangeArrowheads="1"/>
          </p:cNvSpPr>
          <p:nvPr/>
        </p:nvSpPr>
        <p:spPr bwMode="auto">
          <a:xfrm>
            <a:off x="1793875" y="6184900"/>
            <a:ext cx="1006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000"/>
              <a:t>Actinide series</a:t>
            </a:r>
          </a:p>
        </p:txBody>
      </p:sp>
      <p:sp>
        <p:nvSpPr>
          <p:cNvPr id="50329" name="Rectangle 153"/>
          <p:cNvSpPr>
            <a:spLocks noChangeArrowheads="1"/>
          </p:cNvSpPr>
          <p:nvPr/>
        </p:nvSpPr>
        <p:spPr bwMode="auto">
          <a:xfrm>
            <a:off x="1295400" y="1981200"/>
            <a:ext cx="381000" cy="533400"/>
          </a:xfrm>
          <a:prstGeom prst="rect">
            <a:avLst/>
          </a:prstGeom>
          <a:solidFill>
            <a:srgbClr val="E7CFB7">
              <a:alpha val="53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Li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>
                <a:solidFill>
                  <a:srgbClr val="FF3300"/>
                </a:solidFill>
              </a:rPr>
              <a:t>520</a:t>
            </a:r>
          </a:p>
        </p:txBody>
      </p:sp>
      <p:sp>
        <p:nvSpPr>
          <p:cNvPr id="50330" name="Rectangle 154"/>
          <p:cNvSpPr>
            <a:spLocks noChangeArrowheads="1"/>
          </p:cNvSpPr>
          <p:nvPr/>
        </p:nvSpPr>
        <p:spPr bwMode="auto">
          <a:xfrm>
            <a:off x="1676400" y="3048000"/>
            <a:ext cx="381000" cy="533400"/>
          </a:xfrm>
          <a:prstGeom prst="rect">
            <a:avLst/>
          </a:prstGeom>
          <a:solidFill>
            <a:srgbClr val="E7CFB7">
              <a:alpha val="53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Ca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>
                <a:solidFill>
                  <a:srgbClr val="FF3300"/>
                </a:solidFill>
              </a:rPr>
              <a:t>590</a:t>
            </a:r>
            <a:endParaRPr lang="en-US" sz="1000" baseline="30000">
              <a:solidFill>
                <a:srgbClr val="FF3300"/>
              </a:solidFill>
            </a:endParaRPr>
          </a:p>
        </p:txBody>
      </p:sp>
      <p:sp>
        <p:nvSpPr>
          <p:cNvPr id="50331" name="Rectangle 155"/>
          <p:cNvSpPr>
            <a:spLocks noChangeArrowheads="1"/>
          </p:cNvSpPr>
          <p:nvPr/>
        </p:nvSpPr>
        <p:spPr bwMode="auto">
          <a:xfrm>
            <a:off x="2057400" y="3048000"/>
            <a:ext cx="381000" cy="533400"/>
          </a:xfrm>
          <a:prstGeom prst="rect">
            <a:avLst/>
          </a:prstGeom>
          <a:solidFill>
            <a:srgbClr val="E7CFB7">
              <a:alpha val="53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Sc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>
                <a:solidFill>
                  <a:srgbClr val="FF3300"/>
                </a:solidFill>
              </a:rPr>
              <a:t>633</a:t>
            </a:r>
            <a:endParaRPr lang="en-US" sz="1000" baseline="30000">
              <a:solidFill>
                <a:srgbClr val="FF3300"/>
              </a:solidFill>
            </a:endParaRPr>
          </a:p>
        </p:txBody>
      </p:sp>
      <p:sp>
        <p:nvSpPr>
          <p:cNvPr id="50332" name="Rectangle 156"/>
          <p:cNvSpPr>
            <a:spLocks noChangeArrowheads="1"/>
          </p:cNvSpPr>
          <p:nvPr/>
        </p:nvSpPr>
        <p:spPr bwMode="auto">
          <a:xfrm>
            <a:off x="1676400" y="3581400"/>
            <a:ext cx="381000" cy="533400"/>
          </a:xfrm>
          <a:prstGeom prst="rect">
            <a:avLst/>
          </a:prstGeom>
          <a:solidFill>
            <a:srgbClr val="E7CFB7">
              <a:alpha val="53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Sr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>
                <a:solidFill>
                  <a:srgbClr val="FF3300"/>
                </a:solidFill>
              </a:rPr>
              <a:t>550</a:t>
            </a:r>
            <a:endParaRPr lang="en-US" sz="1000" baseline="30000">
              <a:solidFill>
                <a:srgbClr val="FF3300"/>
              </a:solidFill>
            </a:endParaRPr>
          </a:p>
        </p:txBody>
      </p:sp>
      <p:sp>
        <p:nvSpPr>
          <p:cNvPr id="50333" name="Rectangle 157"/>
          <p:cNvSpPr>
            <a:spLocks noChangeArrowheads="1"/>
          </p:cNvSpPr>
          <p:nvPr/>
        </p:nvSpPr>
        <p:spPr bwMode="auto">
          <a:xfrm>
            <a:off x="2057400" y="3581400"/>
            <a:ext cx="381000" cy="533400"/>
          </a:xfrm>
          <a:prstGeom prst="rect">
            <a:avLst/>
          </a:prstGeom>
          <a:solidFill>
            <a:srgbClr val="E7CFB7">
              <a:alpha val="53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Y</a:t>
            </a:r>
            <a:r>
              <a:rPr lang="en-US" sz="1000" b="1"/>
              <a:t> </a:t>
            </a:r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>
                <a:solidFill>
                  <a:srgbClr val="FF3300"/>
                </a:solidFill>
              </a:rPr>
              <a:t>600</a:t>
            </a:r>
            <a:endParaRPr lang="en-US" sz="1000" baseline="30000">
              <a:solidFill>
                <a:srgbClr val="FF3300"/>
              </a:solidFill>
            </a:endParaRPr>
          </a:p>
        </p:txBody>
      </p:sp>
      <p:sp>
        <p:nvSpPr>
          <p:cNvPr id="50334" name="Rectangle 158"/>
          <p:cNvSpPr>
            <a:spLocks noChangeArrowheads="1"/>
          </p:cNvSpPr>
          <p:nvPr/>
        </p:nvSpPr>
        <p:spPr bwMode="auto">
          <a:xfrm>
            <a:off x="2438400" y="3581400"/>
            <a:ext cx="381000" cy="533400"/>
          </a:xfrm>
          <a:prstGeom prst="rect">
            <a:avLst/>
          </a:prstGeom>
          <a:solidFill>
            <a:srgbClr val="E7CFB7">
              <a:alpha val="53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Zr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>
                <a:solidFill>
                  <a:srgbClr val="FF3300"/>
                </a:solidFill>
              </a:rPr>
              <a:t>640</a:t>
            </a:r>
            <a:endParaRPr lang="en-US" sz="1000" baseline="30000">
              <a:solidFill>
                <a:srgbClr val="FF3300"/>
              </a:solidFill>
            </a:endParaRPr>
          </a:p>
        </p:txBody>
      </p:sp>
      <p:sp>
        <p:nvSpPr>
          <p:cNvPr id="50335" name="Rectangle 159"/>
          <p:cNvSpPr>
            <a:spLocks noChangeArrowheads="1"/>
          </p:cNvSpPr>
          <p:nvPr/>
        </p:nvSpPr>
        <p:spPr bwMode="auto">
          <a:xfrm>
            <a:off x="2438400" y="4114800"/>
            <a:ext cx="381000" cy="533400"/>
          </a:xfrm>
          <a:prstGeom prst="rect">
            <a:avLst/>
          </a:prstGeom>
          <a:solidFill>
            <a:srgbClr val="E7CFB7">
              <a:alpha val="53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Hf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>
                <a:solidFill>
                  <a:srgbClr val="FF3300"/>
                </a:solidFill>
              </a:rPr>
              <a:t>659</a:t>
            </a:r>
            <a:endParaRPr lang="en-US" sz="1000" baseline="30000">
              <a:solidFill>
                <a:srgbClr val="FF3300"/>
              </a:solidFill>
            </a:endParaRPr>
          </a:p>
        </p:txBody>
      </p:sp>
      <p:sp>
        <p:nvSpPr>
          <p:cNvPr id="50336" name="Rectangle 160"/>
          <p:cNvSpPr>
            <a:spLocks noChangeArrowheads="1"/>
          </p:cNvSpPr>
          <p:nvPr/>
        </p:nvSpPr>
        <p:spPr bwMode="auto">
          <a:xfrm>
            <a:off x="1676400" y="2514600"/>
            <a:ext cx="381000" cy="533400"/>
          </a:xfrm>
          <a:prstGeom prst="rect">
            <a:avLst/>
          </a:prstGeom>
          <a:solidFill>
            <a:srgbClr val="E7CFB7">
              <a:alpha val="53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Mg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>
                <a:solidFill>
                  <a:srgbClr val="FF3300"/>
                </a:solidFill>
              </a:rPr>
              <a:t>738</a:t>
            </a:r>
            <a:endParaRPr lang="en-US" sz="1000" baseline="30000">
              <a:solidFill>
                <a:srgbClr val="FF3300"/>
              </a:solidFill>
            </a:endParaRPr>
          </a:p>
        </p:txBody>
      </p:sp>
      <p:sp>
        <p:nvSpPr>
          <p:cNvPr id="50337" name="Rectangle 161"/>
          <p:cNvSpPr>
            <a:spLocks noChangeArrowheads="1"/>
          </p:cNvSpPr>
          <p:nvPr/>
        </p:nvSpPr>
        <p:spPr bwMode="auto">
          <a:xfrm>
            <a:off x="2057400" y="4114800"/>
            <a:ext cx="381000" cy="533400"/>
          </a:xfrm>
          <a:prstGeom prst="rect">
            <a:avLst/>
          </a:prstGeom>
          <a:solidFill>
            <a:srgbClr val="E7CFB7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La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>
                <a:solidFill>
                  <a:srgbClr val="FF3300"/>
                </a:solidFill>
              </a:rPr>
              <a:t>538</a:t>
            </a:r>
            <a:endParaRPr lang="en-US" sz="1000" baseline="30000">
              <a:solidFill>
                <a:srgbClr val="FF3300"/>
              </a:solidFill>
            </a:endParaRPr>
          </a:p>
        </p:txBody>
      </p:sp>
      <p:sp>
        <p:nvSpPr>
          <p:cNvPr id="50338" name="Rectangle 162"/>
          <p:cNvSpPr>
            <a:spLocks noChangeArrowheads="1"/>
          </p:cNvSpPr>
          <p:nvPr/>
        </p:nvSpPr>
        <p:spPr bwMode="auto">
          <a:xfrm>
            <a:off x="2057400" y="4648200"/>
            <a:ext cx="381000" cy="533400"/>
          </a:xfrm>
          <a:prstGeom prst="rect">
            <a:avLst/>
          </a:prstGeom>
          <a:solidFill>
            <a:srgbClr val="E7CFB7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Ac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>
                <a:solidFill>
                  <a:srgbClr val="FF3300"/>
                </a:solidFill>
              </a:rPr>
              <a:t>490</a:t>
            </a:r>
            <a:endParaRPr lang="en-US" sz="1000" baseline="30000">
              <a:solidFill>
                <a:srgbClr val="FF3300"/>
              </a:solidFill>
            </a:endParaRPr>
          </a:p>
        </p:txBody>
      </p:sp>
      <p:sp>
        <p:nvSpPr>
          <p:cNvPr id="50339" name="Text Box 163"/>
          <p:cNvSpPr txBox="1">
            <a:spLocks noChangeArrowheads="1"/>
          </p:cNvSpPr>
          <p:nvPr/>
        </p:nvSpPr>
        <p:spPr bwMode="auto">
          <a:xfrm>
            <a:off x="1614488" y="5651500"/>
            <a:ext cx="11795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000"/>
              <a:t>Lanthanide series</a:t>
            </a:r>
          </a:p>
        </p:txBody>
      </p:sp>
      <p:sp>
        <p:nvSpPr>
          <p:cNvPr id="50340" name="Text Box 164"/>
          <p:cNvSpPr txBox="1">
            <a:spLocks noChangeArrowheads="1"/>
          </p:cNvSpPr>
          <p:nvPr/>
        </p:nvSpPr>
        <p:spPr bwMode="auto">
          <a:xfrm>
            <a:off x="2265363" y="4068763"/>
            <a:ext cx="2476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000">
                <a:latin typeface="Symbol" pitchFamily="18" charset="2"/>
              </a:rPr>
              <a:t>*</a:t>
            </a:r>
          </a:p>
        </p:txBody>
      </p:sp>
      <p:sp>
        <p:nvSpPr>
          <p:cNvPr id="50341" name="Text Box 165"/>
          <p:cNvSpPr txBox="1">
            <a:spLocks noChangeArrowheads="1"/>
          </p:cNvSpPr>
          <p:nvPr/>
        </p:nvSpPr>
        <p:spPr bwMode="auto">
          <a:xfrm>
            <a:off x="1528763" y="5619750"/>
            <a:ext cx="2476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000">
                <a:latin typeface="Symbol" pitchFamily="18" charset="2"/>
              </a:rPr>
              <a:t>*</a:t>
            </a:r>
          </a:p>
        </p:txBody>
      </p:sp>
      <p:sp>
        <p:nvSpPr>
          <p:cNvPr id="50342" name="Text Box 166"/>
          <p:cNvSpPr txBox="1">
            <a:spLocks noChangeArrowheads="1"/>
          </p:cNvSpPr>
          <p:nvPr/>
        </p:nvSpPr>
        <p:spPr bwMode="auto">
          <a:xfrm>
            <a:off x="1701800" y="6159500"/>
            <a:ext cx="2540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800">
                <a:latin typeface="Symbol" pitchFamily="18" charset="2"/>
              </a:rPr>
              <a:t>y</a:t>
            </a:r>
          </a:p>
        </p:txBody>
      </p:sp>
      <p:sp>
        <p:nvSpPr>
          <p:cNvPr id="50343" name="Text Box 167"/>
          <p:cNvSpPr txBox="1">
            <a:spLocks noChangeArrowheads="1"/>
          </p:cNvSpPr>
          <p:nvPr/>
        </p:nvSpPr>
        <p:spPr bwMode="auto">
          <a:xfrm>
            <a:off x="2260600" y="4597400"/>
            <a:ext cx="2540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800">
                <a:latin typeface="Symbol" pitchFamily="18" charset="2"/>
              </a:rPr>
              <a:t>y</a:t>
            </a:r>
          </a:p>
        </p:txBody>
      </p:sp>
      <p:sp>
        <p:nvSpPr>
          <p:cNvPr id="50344" name="Text Box 168"/>
          <p:cNvSpPr txBox="1">
            <a:spLocks noChangeArrowheads="1"/>
          </p:cNvSpPr>
          <p:nvPr/>
        </p:nvSpPr>
        <p:spPr bwMode="auto">
          <a:xfrm>
            <a:off x="1198563" y="1203325"/>
            <a:ext cx="57467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800" b="1"/>
              <a:t>Group 1</a:t>
            </a:r>
          </a:p>
        </p:txBody>
      </p:sp>
      <p:sp>
        <p:nvSpPr>
          <p:cNvPr id="50345" name="Text Box 169"/>
          <p:cNvSpPr txBox="1">
            <a:spLocks noChangeArrowheads="1"/>
          </p:cNvSpPr>
          <p:nvPr/>
        </p:nvSpPr>
        <p:spPr bwMode="auto">
          <a:xfrm>
            <a:off x="1727200" y="1685925"/>
            <a:ext cx="2682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/>
              <a:t>2</a:t>
            </a:r>
          </a:p>
        </p:txBody>
      </p:sp>
      <p:sp>
        <p:nvSpPr>
          <p:cNvPr id="50346" name="Text Box 170"/>
          <p:cNvSpPr txBox="1">
            <a:spLocks noChangeArrowheads="1"/>
          </p:cNvSpPr>
          <p:nvPr/>
        </p:nvSpPr>
        <p:spPr bwMode="auto">
          <a:xfrm>
            <a:off x="2108200" y="2752725"/>
            <a:ext cx="2682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/>
              <a:t>3</a:t>
            </a:r>
          </a:p>
        </p:txBody>
      </p:sp>
      <p:sp>
        <p:nvSpPr>
          <p:cNvPr id="50347" name="Text Box 171"/>
          <p:cNvSpPr txBox="1">
            <a:spLocks noChangeArrowheads="1"/>
          </p:cNvSpPr>
          <p:nvPr/>
        </p:nvSpPr>
        <p:spPr bwMode="auto">
          <a:xfrm>
            <a:off x="2489200" y="2747963"/>
            <a:ext cx="2682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/>
              <a:t>4</a:t>
            </a:r>
          </a:p>
        </p:txBody>
      </p:sp>
      <p:sp>
        <p:nvSpPr>
          <p:cNvPr id="50348" name="Text Box 172"/>
          <p:cNvSpPr txBox="1">
            <a:spLocks noChangeArrowheads="1"/>
          </p:cNvSpPr>
          <p:nvPr/>
        </p:nvSpPr>
        <p:spPr bwMode="auto">
          <a:xfrm>
            <a:off x="2870200" y="2752725"/>
            <a:ext cx="2682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/>
              <a:t>5</a:t>
            </a:r>
          </a:p>
        </p:txBody>
      </p:sp>
      <p:sp>
        <p:nvSpPr>
          <p:cNvPr id="50349" name="Text Box 173"/>
          <p:cNvSpPr txBox="1">
            <a:spLocks noChangeArrowheads="1"/>
          </p:cNvSpPr>
          <p:nvPr/>
        </p:nvSpPr>
        <p:spPr bwMode="auto">
          <a:xfrm>
            <a:off x="3251200" y="2747963"/>
            <a:ext cx="2682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/>
              <a:t>6</a:t>
            </a:r>
          </a:p>
        </p:txBody>
      </p:sp>
      <p:sp>
        <p:nvSpPr>
          <p:cNvPr id="50350" name="Text Box 174"/>
          <p:cNvSpPr txBox="1">
            <a:spLocks noChangeArrowheads="1"/>
          </p:cNvSpPr>
          <p:nvPr/>
        </p:nvSpPr>
        <p:spPr bwMode="auto">
          <a:xfrm>
            <a:off x="3632200" y="2752725"/>
            <a:ext cx="2682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/>
              <a:t>7</a:t>
            </a:r>
          </a:p>
        </p:txBody>
      </p:sp>
      <p:sp>
        <p:nvSpPr>
          <p:cNvPr id="50351" name="Text Box 175"/>
          <p:cNvSpPr txBox="1">
            <a:spLocks noChangeArrowheads="1"/>
          </p:cNvSpPr>
          <p:nvPr/>
        </p:nvSpPr>
        <p:spPr bwMode="auto">
          <a:xfrm>
            <a:off x="5108575" y="2747963"/>
            <a:ext cx="3524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/>
              <a:t>11</a:t>
            </a:r>
          </a:p>
        </p:txBody>
      </p:sp>
      <p:sp>
        <p:nvSpPr>
          <p:cNvPr id="50352" name="Text Box 176"/>
          <p:cNvSpPr txBox="1">
            <a:spLocks noChangeArrowheads="1"/>
          </p:cNvSpPr>
          <p:nvPr/>
        </p:nvSpPr>
        <p:spPr bwMode="auto">
          <a:xfrm>
            <a:off x="5499100" y="2743200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/>
              <a:t>12</a:t>
            </a:r>
          </a:p>
        </p:txBody>
      </p:sp>
      <p:sp>
        <p:nvSpPr>
          <p:cNvPr id="50353" name="Text Box 177"/>
          <p:cNvSpPr txBox="1">
            <a:spLocks noChangeArrowheads="1"/>
          </p:cNvSpPr>
          <p:nvPr/>
        </p:nvSpPr>
        <p:spPr bwMode="auto">
          <a:xfrm>
            <a:off x="5870575" y="1681163"/>
            <a:ext cx="3524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/>
              <a:t>13</a:t>
            </a:r>
          </a:p>
        </p:txBody>
      </p:sp>
      <p:sp>
        <p:nvSpPr>
          <p:cNvPr id="50354" name="Text Box 178"/>
          <p:cNvSpPr txBox="1">
            <a:spLocks noChangeArrowheads="1"/>
          </p:cNvSpPr>
          <p:nvPr/>
        </p:nvSpPr>
        <p:spPr bwMode="auto">
          <a:xfrm>
            <a:off x="6251575" y="1685925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/>
              <a:t>14</a:t>
            </a:r>
          </a:p>
        </p:txBody>
      </p:sp>
      <p:sp>
        <p:nvSpPr>
          <p:cNvPr id="50355" name="Text Box 179"/>
          <p:cNvSpPr txBox="1">
            <a:spLocks noChangeArrowheads="1"/>
          </p:cNvSpPr>
          <p:nvPr/>
        </p:nvSpPr>
        <p:spPr bwMode="auto">
          <a:xfrm>
            <a:off x="6637338" y="1681163"/>
            <a:ext cx="3524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/>
              <a:t>15</a:t>
            </a:r>
          </a:p>
        </p:txBody>
      </p:sp>
      <p:sp>
        <p:nvSpPr>
          <p:cNvPr id="50356" name="Text Box 180"/>
          <p:cNvSpPr txBox="1">
            <a:spLocks noChangeArrowheads="1"/>
          </p:cNvSpPr>
          <p:nvPr/>
        </p:nvSpPr>
        <p:spPr bwMode="auto">
          <a:xfrm>
            <a:off x="7018338" y="1685925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/>
              <a:t>16</a:t>
            </a:r>
          </a:p>
        </p:txBody>
      </p:sp>
      <p:sp>
        <p:nvSpPr>
          <p:cNvPr id="50357" name="Text Box 181"/>
          <p:cNvSpPr txBox="1">
            <a:spLocks noChangeArrowheads="1"/>
          </p:cNvSpPr>
          <p:nvPr/>
        </p:nvSpPr>
        <p:spPr bwMode="auto">
          <a:xfrm>
            <a:off x="7399338" y="1681163"/>
            <a:ext cx="3524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/>
              <a:t>17</a:t>
            </a:r>
          </a:p>
        </p:txBody>
      </p:sp>
      <p:sp>
        <p:nvSpPr>
          <p:cNvPr id="50358" name="Text Box 182"/>
          <p:cNvSpPr txBox="1">
            <a:spLocks noChangeArrowheads="1"/>
          </p:cNvSpPr>
          <p:nvPr/>
        </p:nvSpPr>
        <p:spPr bwMode="auto">
          <a:xfrm>
            <a:off x="7780338" y="1152525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/>
              <a:t>18</a:t>
            </a:r>
          </a:p>
        </p:txBody>
      </p:sp>
      <p:sp>
        <p:nvSpPr>
          <p:cNvPr id="50359" name="Text Box 183"/>
          <p:cNvSpPr txBox="1">
            <a:spLocks noChangeArrowheads="1"/>
          </p:cNvSpPr>
          <p:nvPr/>
        </p:nvSpPr>
        <p:spPr bwMode="auto">
          <a:xfrm>
            <a:off x="4394200" y="2747963"/>
            <a:ext cx="268288" cy="2746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/>
              <a:t>9</a:t>
            </a:r>
          </a:p>
        </p:txBody>
      </p:sp>
      <p:sp>
        <p:nvSpPr>
          <p:cNvPr id="50360" name="Rectangle 184"/>
          <p:cNvSpPr>
            <a:spLocks noChangeArrowheads="1"/>
          </p:cNvSpPr>
          <p:nvPr/>
        </p:nvSpPr>
        <p:spPr bwMode="auto">
          <a:xfrm>
            <a:off x="7772400" y="1981200"/>
            <a:ext cx="381000" cy="533400"/>
          </a:xfrm>
          <a:prstGeom prst="rect">
            <a:avLst/>
          </a:prstGeom>
          <a:solidFill>
            <a:srgbClr val="E7CFB7">
              <a:alpha val="53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Ne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>
                <a:solidFill>
                  <a:srgbClr val="FF3300"/>
                </a:solidFill>
              </a:rPr>
              <a:t>2081</a:t>
            </a:r>
            <a:endParaRPr lang="en-US" sz="1000" baseline="30000">
              <a:solidFill>
                <a:srgbClr val="FF3300"/>
              </a:solidFill>
            </a:endParaRPr>
          </a:p>
        </p:txBody>
      </p:sp>
      <p:sp>
        <p:nvSpPr>
          <p:cNvPr id="50361" name="Rectangle 185"/>
          <p:cNvSpPr>
            <a:spLocks noChangeArrowheads="1"/>
          </p:cNvSpPr>
          <p:nvPr/>
        </p:nvSpPr>
        <p:spPr bwMode="auto">
          <a:xfrm>
            <a:off x="7772400" y="2514600"/>
            <a:ext cx="381000" cy="533400"/>
          </a:xfrm>
          <a:prstGeom prst="rect">
            <a:avLst/>
          </a:prstGeom>
          <a:solidFill>
            <a:srgbClr val="E7CFB7">
              <a:alpha val="53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Ar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>
                <a:solidFill>
                  <a:srgbClr val="FF3300"/>
                </a:solidFill>
              </a:rPr>
              <a:t>1521</a:t>
            </a:r>
            <a:endParaRPr lang="en-US" sz="1000" baseline="30000">
              <a:solidFill>
                <a:srgbClr val="FF3300"/>
              </a:solidFill>
            </a:endParaRPr>
          </a:p>
        </p:txBody>
      </p:sp>
      <p:sp>
        <p:nvSpPr>
          <p:cNvPr id="50362" name="Rectangle 186"/>
          <p:cNvSpPr>
            <a:spLocks noChangeArrowheads="1"/>
          </p:cNvSpPr>
          <p:nvPr/>
        </p:nvSpPr>
        <p:spPr bwMode="auto">
          <a:xfrm>
            <a:off x="7772400" y="3048000"/>
            <a:ext cx="381000" cy="533400"/>
          </a:xfrm>
          <a:prstGeom prst="rect">
            <a:avLst/>
          </a:prstGeom>
          <a:solidFill>
            <a:srgbClr val="E7CFB7">
              <a:alpha val="53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Kr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>
                <a:solidFill>
                  <a:srgbClr val="FF3300"/>
                </a:solidFill>
              </a:rPr>
              <a:t>1351</a:t>
            </a:r>
            <a:endParaRPr lang="en-US" sz="1000" baseline="30000">
              <a:solidFill>
                <a:srgbClr val="FF3300"/>
              </a:solidFill>
            </a:endParaRPr>
          </a:p>
        </p:txBody>
      </p:sp>
      <p:sp>
        <p:nvSpPr>
          <p:cNvPr id="50363" name="Rectangle 187"/>
          <p:cNvSpPr>
            <a:spLocks noChangeArrowheads="1"/>
          </p:cNvSpPr>
          <p:nvPr/>
        </p:nvSpPr>
        <p:spPr bwMode="auto">
          <a:xfrm>
            <a:off x="7772400" y="3581400"/>
            <a:ext cx="381000" cy="533400"/>
          </a:xfrm>
          <a:prstGeom prst="rect">
            <a:avLst/>
          </a:prstGeom>
          <a:solidFill>
            <a:srgbClr val="E7CFB7">
              <a:alpha val="53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Xe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>
                <a:solidFill>
                  <a:srgbClr val="FF3300"/>
                </a:solidFill>
              </a:rPr>
              <a:t>1170</a:t>
            </a:r>
            <a:endParaRPr lang="en-US" sz="1000" baseline="30000">
              <a:solidFill>
                <a:srgbClr val="FF3300"/>
              </a:solidFill>
            </a:endParaRPr>
          </a:p>
        </p:txBody>
      </p:sp>
      <p:sp>
        <p:nvSpPr>
          <p:cNvPr id="50364" name="Rectangle 188"/>
          <p:cNvSpPr>
            <a:spLocks noChangeArrowheads="1"/>
          </p:cNvSpPr>
          <p:nvPr/>
        </p:nvSpPr>
        <p:spPr bwMode="auto">
          <a:xfrm>
            <a:off x="7772400" y="4114800"/>
            <a:ext cx="381000" cy="533400"/>
          </a:xfrm>
          <a:prstGeom prst="rect">
            <a:avLst/>
          </a:prstGeom>
          <a:solidFill>
            <a:srgbClr val="E7CFB7">
              <a:alpha val="53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Rn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>
                <a:solidFill>
                  <a:srgbClr val="FF3300"/>
                </a:solidFill>
              </a:rPr>
              <a:t>1038</a:t>
            </a:r>
          </a:p>
        </p:txBody>
      </p:sp>
      <p:sp>
        <p:nvSpPr>
          <p:cNvPr id="50365" name="Rectangle 189"/>
          <p:cNvSpPr>
            <a:spLocks noChangeArrowheads="1"/>
          </p:cNvSpPr>
          <p:nvPr/>
        </p:nvSpPr>
        <p:spPr bwMode="auto">
          <a:xfrm>
            <a:off x="7772400" y="1447800"/>
            <a:ext cx="381000" cy="533400"/>
          </a:xfrm>
          <a:prstGeom prst="rect">
            <a:avLst/>
          </a:prstGeom>
          <a:solidFill>
            <a:srgbClr val="E7CFB7">
              <a:alpha val="53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He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>
                <a:solidFill>
                  <a:srgbClr val="FF3300"/>
                </a:solidFill>
              </a:rPr>
              <a:t>2372</a:t>
            </a:r>
            <a:endParaRPr lang="en-US" sz="1000" baseline="30000">
              <a:solidFill>
                <a:srgbClr val="FF3300"/>
              </a:solidFill>
            </a:endParaRPr>
          </a:p>
        </p:txBody>
      </p:sp>
      <p:sp>
        <p:nvSpPr>
          <p:cNvPr id="50366" name="Rectangle 190"/>
          <p:cNvSpPr>
            <a:spLocks noChangeArrowheads="1"/>
          </p:cNvSpPr>
          <p:nvPr/>
        </p:nvSpPr>
        <p:spPr bwMode="auto">
          <a:xfrm>
            <a:off x="2438400" y="4648200"/>
            <a:ext cx="381000" cy="533400"/>
          </a:xfrm>
          <a:prstGeom prst="rect">
            <a:avLst/>
          </a:prstGeom>
          <a:solidFill>
            <a:srgbClr val="E7CFB7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Rf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>
                <a:solidFill>
                  <a:srgbClr val="FF3300"/>
                </a:solidFill>
              </a:rPr>
              <a:t>--</a:t>
            </a:r>
            <a:endParaRPr lang="en-US" sz="1000" baseline="30000">
              <a:solidFill>
                <a:srgbClr val="FF3300"/>
              </a:solidFill>
            </a:endParaRPr>
          </a:p>
        </p:txBody>
      </p:sp>
      <p:sp>
        <p:nvSpPr>
          <p:cNvPr id="50367" name="Rectangle 191"/>
          <p:cNvSpPr>
            <a:spLocks noChangeArrowheads="1"/>
          </p:cNvSpPr>
          <p:nvPr/>
        </p:nvSpPr>
        <p:spPr bwMode="auto">
          <a:xfrm>
            <a:off x="2819400" y="4648200"/>
            <a:ext cx="381000" cy="533400"/>
          </a:xfrm>
          <a:prstGeom prst="rect">
            <a:avLst/>
          </a:prstGeom>
          <a:solidFill>
            <a:srgbClr val="E7CFB7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Db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>
                <a:solidFill>
                  <a:srgbClr val="FF3300"/>
                </a:solidFill>
              </a:rPr>
              <a:t>--</a:t>
            </a:r>
            <a:endParaRPr lang="en-US" sz="1000" baseline="30000">
              <a:solidFill>
                <a:srgbClr val="FF3300"/>
              </a:solidFill>
            </a:endParaRPr>
          </a:p>
        </p:txBody>
      </p:sp>
      <p:sp>
        <p:nvSpPr>
          <p:cNvPr id="50368" name="Rectangle 192"/>
          <p:cNvSpPr>
            <a:spLocks noChangeArrowheads="1"/>
          </p:cNvSpPr>
          <p:nvPr/>
        </p:nvSpPr>
        <p:spPr bwMode="auto">
          <a:xfrm>
            <a:off x="3200400" y="4648200"/>
            <a:ext cx="381000" cy="533400"/>
          </a:xfrm>
          <a:prstGeom prst="rect">
            <a:avLst/>
          </a:prstGeom>
          <a:solidFill>
            <a:srgbClr val="E7CFB7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Sg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>
                <a:solidFill>
                  <a:srgbClr val="FF3300"/>
                </a:solidFill>
              </a:rPr>
              <a:t>--</a:t>
            </a:r>
            <a:endParaRPr lang="en-US" sz="1000" baseline="30000">
              <a:solidFill>
                <a:srgbClr val="FF3300"/>
              </a:solidFill>
            </a:endParaRPr>
          </a:p>
        </p:txBody>
      </p:sp>
      <p:sp>
        <p:nvSpPr>
          <p:cNvPr id="50369" name="Rectangle 193"/>
          <p:cNvSpPr>
            <a:spLocks noChangeArrowheads="1"/>
          </p:cNvSpPr>
          <p:nvPr/>
        </p:nvSpPr>
        <p:spPr bwMode="auto">
          <a:xfrm>
            <a:off x="3581400" y="4648200"/>
            <a:ext cx="381000" cy="533400"/>
          </a:xfrm>
          <a:prstGeom prst="rect">
            <a:avLst/>
          </a:prstGeom>
          <a:solidFill>
            <a:srgbClr val="E7CFB7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Bh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>
                <a:solidFill>
                  <a:srgbClr val="FF3300"/>
                </a:solidFill>
              </a:rPr>
              <a:t>--</a:t>
            </a:r>
            <a:endParaRPr lang="en-US" sz="1000" baseline="30000">
              <a:solidFill>
                <a:srgbClr val="FF3300"/>
              </a:solidFill>
            </a:endParaRPr>
          </a:p>
        </p:txBody>
      </p:sp>
      <p:sp>
        <p:nvSpPr>
          <p:cNvPr id="50370" name="Rectangle 194"/>
          <p:cNvSpPr>
            <a:spLocks noChangeArrowheads="1"/>
          </p:cNvSpPr>
          <p:nvPr/>
        </p:nvSpPr>
        <p:spPr bwMode="auto">
          <a:xfrm>
            <a:off x="3962400" y="4648200"/>
            <a:ext cx="381000" cy="533400"/>
          </a:xfrm>
          <a:prstGeom prst="rect">
            <a:avLst/>
          </a:prstGeom>
          <a:solidFill>
            <a:srgbClr val="E7CFB7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Hs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>
                <a:solidFill>
                  <a:srgbClr val="FF3300"/>
                </a:solidFill>
              </a:rPr>
              <a:t>--</a:t>
            </a:r>
            <a:endParaRPr lang="en-US" sz="1000" baseline="30000">
              <a:solidFill>
                <a:srgbClr val="FF3300"/>
              </a:solidFill>
            </a:endParaRPr>
          </a:p>
        </p:txBody>
      </p:sp>
      <p:sp>
        <p:nvSpPr>
          <p:cNvPr id="50371" name="Rectangle 195"/>
          <p:cNvSpPr>
            <a:spLocks noChangeArrowheads="1"/>
          </p:cNvSpPr>
          <p:nvPr/>
        </p:nvSpPr>
        <p:spPr bwMode="auto">
          <a:xfrm>
            <a:off x="4343400" y="4648200"/>
            <a:ext cx="381000" cy="533400"/>
          </a:xfrm>
          <a:prstGeom prst="rect">
            <a:avLst/>
          </a:prstGeom>
          <a:solidFill>
            <a:srgbClr val="E7CFB7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Mt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>
                <a:solidFill>
                  <a:srgbClr val="FF3300"/>
                </a:solidFill>
              </a:rPr>
              <a:t>--</a:t>
            </a:r>
            <a:endParaRPr lang="en-US" sz="1000" baseline="30000">
              <a:solidFill>
                <a:srgbClr val="FF3300"/>
              </a:solidFill>
            </a:endParaRPr>
          </a:p>
        </p:txBody>
      </p:sp>
      <p:sp>
        <p:nvSpPr>
          <p:cNvPr id="50372" name="Rectangle 196"/>
          <p:cNvSpPr>
            <a:spLocks noChangeArrowheads="1"/>
          </p:cNvSpPr>
          <p:nvPr/>
        </p:nvSpPr>
        <p:spPr bwMode="auto">
          <a:xfrm>
            <a:off x="2819400" y="5638800"/>
            <a:ext cx="381000" cy="533400"/>
          </a:xfrm>
          <a:prstGeom prst="rect">
            <a:avLst/>
          </a:prstGeom>
          <a:solidFill>
            <a:srgbClr val="E7CFB7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Ce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>
                <a:solidFill>
                  <a:srgbClr val="FF3300"/>
                </a:solidFill>
              </a:rPr>
              <a:t>534</a:t>
            </a:r>
            <a:endParaRPr lang="en-US" sz="1000" baseline="30000">
              <a:solidFill>
                <a:srgbClr val="FF3300"/>
              </a:solidFill>
            </a:endParaRPr>
          </a:p>
        </p:txBody>
      </p:sp>
      <p:sp>
        <p:nvSpPr>
          <p:cNvPr id="50373" name="Rectangle 197"/>
          <p:cNvSpPr>
            <a:spLocks noChangeArrowheads="1"/>
          </p:cNvSpPr>
          <p:nvPr/>
        </p:nvSpPr>
        <p:spPr bwMode="auto">
          <a:xfrm>
            <a:off x="3200400" y="5638800"/>
            <a:ext cx="381000" cy="533400"/>
          </a:xfrm>
          <a:prstGeom prst="rect">
            <a:avLst/>
          </a:prstGeom>
          <a:solidFill>
            <a:srgbClr val="E7CFB7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Pr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>
                <a:solidFill>
                  <a:srgbClr val="FF3300"/>
                </a:solidFill>
              </a:rPr>
              <a:t>527</a:t>
            </a:r>
            <a:endParaRPr lang="en-US" sz="1000" baseline="30000">
              <a:solidFill>
                <a:srgbClr val="FF3300"/>
              </a:solidFill>
            </a:endParaRPr>
          </a:p>
        </p:txBody>
      </p:sp>
      <p:sp>
        <p:nvSpPr>
          <p:cNvPr id="50374" name="Rectangle 198"/>
          <p:cNvSpPr>
            <a:spLocks noChangeArrowheads="1"/>
          </p:cNvSpPr>
          <p:nvPr/>
        </p:nvSpPr>
        <p:spPr bwMode="auto">
          <a:xfrm>
            <a:off x="3581400" y="5638800"/>
            <a:ext cx="381000" cy="533400"/>
          </a:xfrm>
          <a:prstGeom prst="rect">
            <a:avLst/>
          </a:prstGeom>
          <a:solidFill>
            <a:srgbClr val="E7CFB7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Nd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>
                <a:solidFill>
                  <a:srgbClr val="FF3300"/>
                </a:solidFill>
              </a:rPr>
              <a:t>533</a:t>
            </a:r>
            <a:endParaRPr lang="en-US" sz="1000" baseline="30000">
              <a:solidFill>
                <a:srgbClr val="FF3300"/>
              </a:solidFill>
            </a:endParaRPr>
          </a:p>
        </p:txBody>
      </p:sp>
      <p:sp>
        <p:nvSpPr>
          <p:cNvPr id="50375" name="Rectangle 199"/>
          <p:cNvSpPr>
            <a:spLocks noChangeArrowheads="1"/>
          </p:cNvSpPr>
          <p:nvPr/>
        </p:nvSpPr>
        <p:spPr bwMode="auto">
          <a:xfrm>
            <a:off x="3962400" y="5638800"/>
            <a:ext cx="381000" cy="533400"/>
          </a:xfrm>
          <a:prstGeom prst="rect">
            <a:avLst/>
          </a:prstGeom>
          <a:solidFill>
            <a:srgbClr val="E7CFB7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Pm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>
                <a:solidFill>
                  <a:srgbClr val="FF3300"/>
                </a:solidFill>
              </a:rPr>
              <a:t>536</a:t>
            </a:r>
            <a:endParaRPr lang="en-US" sz="1000" baseline="30000">
              <a:solidFill>
                <a:srgbClr val="FF3300"/>
              </a:solidFill>
            </a:endParaRPr>
          </a:p>
        </p:txBody>
      </p:sp>
      <p:sp>
        <p:nvSpPr>
          <p:cNvPr id="50376" name="Rectangle 200"/>
          <p:cNvSpPr>
            <a:spLocks noChangeArrowheads="1"/>
          </p:cNvSpPr>
          <p:nvPr/>
        </p:nvSpPr>
        <p:spPr bwMode="auto">
          <a:xfrm>
            <a:off x="4343400" y="5638800"/>
            <a:ext cx="381000" cy="533400"/>
          </a:xfrm>
          <a:prstGeom prst="rect">
            <a:avLst/>
          </a:prstGeom>
          <a:solidFill>
            <a:srgbClr val="E7CFB7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Sm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>
                <a:solidFill>
                  <a:srgbClr val="FF3300"/>
                </a:solidFill>
              </a:rPr>
              <a:t>545</a:t>
            </a:r>
            <a:endParaRPr lang="en-US" sz="1000" baseline="30000">
              <a:solidFill>
                <a:srgbClr val="FF3300"/>
              </a:solidFill>
            </a:endParaRPr>
          </a:p>
        </p:txBody>
      </p:sp>
      <p:sp>
        <p:nvSpPr>
          <p:cNvPr id="50377" name="Rectangle 201"/>
          <p:cNvSpPr>
            <a:spLocks noChangeArrowheads="1"/>
          </p:cNvSpPr>
          <p:nvPr/>
        </p:nvSpPr>
        <p:spPr bwMode="auto">
          <a:xfrm>
            <a:off x="4724400" y="5638800"/>
            <a:ext cx="381000" cy="533400"/>
          </a:xfrm>
          <a:prstGeom prst="rect">
            <a:avLst/>
          </a:prstGeom>
          <a:solidFill>
            <a:srgbClr val="E7CFB7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Eu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>
                <a:solidFill>
                  <a:srgbClr val="FF3300"/>
                </a:solidFill>
              </a:rPr>
              <a:t>547</a:t>
            </a:r>
            <a:endParaRPr lang="en-US" sz="1000" baseline="30000">
              <a:solidFill>
                <a:srgbClr val="FF3300"/>
              </a:solidFill>
            </a:endParaRPr>
          </a:p>
        </p:txBody>
      </p:sp>
      <p:sp>
        <p:nvSpPr>
          <p:cNvPr id="50378" name="Rectangle 202"/>
          <p:cNvSpPr>
            <a:spLocks noChangeArrowheads="1"/>
          </p:cNvSpPr>
          <p:nvPr/>
        </p:nvSpPr>
        <p:spPr bwMode="auto">
          <a:xfrm>
            <a:off x="5105400" y="5638800"/>
            <a:ext cx="381000" cy="533400"/>
          </a:xfrm>
          <a:prstGeom prst="rect">
            <a:avLst/>
          </a:prstGeom>
          <a:solidFill>
            <a:srgbClr val="E7CFB7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Gd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>
                <a:solidFill>
                  <a:srgbClr val="FF3300"/>
                </a:solidFill>
              </a:rPr>
              <a:t>592</a:t>
            </a:r>
            <a:endParaRPr lang="en-US" sz="1000" baseline="30000">
              <a:solidFill>
                <a:srgbClr val="FF3300"/>
              </a:solidFill>
            </a:endParaRPr>
          </a:p>
        </p:txBody>
      </p:sp>
      <p:sp>
        <p:nvSpPr>
          <p:cNvPr id="50379" name="Rectangle 203"/>
          <p:cNvSpPr>
            <a:spLocks noChangeArrowheads="1"/>
          </p:cNvSpPr>
          <p:nvPr/>
        </p:nvSpPr>
        <p:spPr bwMode="auto">
          <a:xfrm>
            <a:off x="5486400" y="5638800"/>
            <a:ext cx="381000" cy="533400"/>
          </a:xfrm>
          <a:prstGeom prst="rect">
            <a:avLst/>
          </a:prstGeom>
          <a:solidFill>
            <a:srgbClr val="E7CFB7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Tb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>
                <a:solidFill>
                  <a:srgbClr val="FF3300"/>
                </a:solidFill>
              </a:rPr>
              <a:t>566</a:t>
            </a:r>
            <a:endParaRPr lang="en-US" sz="1000" baseline="30000">
              <a:solidFill>
                <a:srgbClr val="FF3300"/>
              </a:solidFill>
            </a:endParaRPr>
          </a:p>
        </p:txBody>
      </p:sp>
      <p:sp>
        <p:nvSpPr>
          <p:cNvPr id="50380" name="Rectangle 204"/>
          <p:cNvSpPr>
            <a:spLocks noChangeArrowheads="1"/>
          </p:cNvSpPr>
          <p:nvPr/>
        </p:nvSpPr>
        <p:spPr bwMode="auto">
          <a:xfrm>
            <a:off x="5867400" y="5638800"/>
            <a:ext cx="381000" cy="533400"/>
          </a:xfrm>
          <a:prstGeom prst="rect">
            <a:avLst/>
          </a:prstGeom>
          <a:solidFill>
            <a:srgbClr val="E7CFB7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Dy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>
                <a:solidFill>
                  <a:srgbClr val="FF3300"/>
                </a:solidFill>
              </a:rPr>
              <a:t>573</a:t>
            </a:r>
            <a:endParaRPr lang="en-US" sz="1000" baseline="30000">
              <a:solidFill>
                <a:srgbClr val="FF3300"/>
              </a:solidFill>
            </a:endParaRPr>
          </a:p>
        </p:txBody>
      </p:sp>
      <p:sp>
        <p:nvSpPr>
          <p:cNvPr id="50381" name="Rectangle 205"/>
          <p:cNvSpPr>
            <a:spLocks noChangeArrowheads="1"/>
          </p:cNvSpPr>
          <p:nvPr/>
        </p:nvSpPr>
        <p:spPr bwMode="auto">
          <a:xfrm>
            <a:off x="6248400" y="5638800"/>
            <a:ext cx="381000" cy="533400"/>
          </a:xfrm>
          <a:prstGeom prst="rect">
            <a:avLst/>
          </a:prstGeom>
          <a:solidFill>
            <a:srgbClr val="E7CFB7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Ho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>
                <a:solidFill>
                  <a:srgbClr val="FF3300"/>
                </a:solidFill>
              </a:rPr>
              <a:t>581</a:t>
            </a:r>
            <a:endParaRPr lang="en-US" sz="1000" baseline="30000">
              <a:solidFill>
                <a:srgbClr val="FF3300"/>
              </a:solidFill>
            </a:endParaRPr>
          </a:p>
        </p:txBody>
      </p:sp>
      <p:sp>
        <p:nvSpPr>
          <p:cNvPr id="50382" name="Rectangle 206"/>
          <p:cNvSpPr>
            <a:spLocks noChangeArrowheads="1"/>
          </p:cNvSpPr>
          <p:nvPr/>
        </p:nvSpPr>
        <p:spPr bwMode="auto">
          <a:xfrm>
            <a:off x="6629400" y="5638800"/>
            <a:ext cx="381000" cy="533400"/>
          </a:xfrm>
          <a:prstGeom prst="rect">
            <a:avLst/>
          </a:prstGeom>
          <a:solidFill>
            <a:srgbClr val="E7CFB7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Er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>
                <a:solidFill>
                  <a:srgbClr val="FF3300"/>
                </a:solidFill>
              </a:rPr>
              <a:t>589</a:t>
            </a:r>
            <a:endParaRPr lang="en-US" sz="1000" baseline="30000">
              <a:solidFill>
                <a:srgbClr val="FF3300"/>
              </a:solidFill>
            </a:endParaRPr>
          </a:p>
        </p:txBody>
      </p:sp>
      <p:sp>
        <p:nvSpPr>
          <p:cNvPr id="50383" name="Rectangle 207"/>
          <p:cNvSpPr>
            <a:spLocks noChangeArrowheads="1"/>
          </p:cNvSpPr>
          <p:nvPr/>
        </p:nvSpPr>
        <p:spPr bwMode="auto">
          <a:xfrm>
            <a:off x="7010400" y="5638800"/>
            <a:ext cx="381000" cy="533400"/>
          </a:xfrm>
          <a:prstGeom prst="rect">
            <a:avLst/>
          </a:prstGeom>
          <a:solidFill>
            <a:srgbClr val="E7CFB7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Tm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>
                <a:solidFill>
                  <a:srgbClr val="FF3300"/>
                </a:solidFill>
              </a:rPr>
              <a:t>597</a:t>
            </a:r>
            <a:endParaRPr lang="en-US" sz="1000" baseline="30000">
              <a:solidFill>
                <a:srgbClr val="FF3300"/>
              </a:solidFill>
            </a:endParaRPr>
          </a:p>
        </p:txBody>
      </p:sp>
      <p:sp>
        <p:nvSpPr>
          <p:cNvPr id="50384" name="Rectangle 208"/>
          <p:cNvSpPr>
            <a:spLocks noChangeArrowheads="1"/>
          </p:cNvSpPr>
          <p:nvPr/>
        </p:nvSpPr>
        <p:spPr bwMode="auto">
          <a:xfrm>
            <a:off x="7391400" y="5638800"/>
            <a:ext cx="381000" cy="533400"/>
          </a:xfrm>
          <a:prstGeom prst="rect">
            <a:avLst/>
          </a:prstGeom>
          <a:solidFill>
            <a:srgbClr val="E7CFB7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Yb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>
                <a:solidFill>
                  <a:srgbClr val="FF3300"/>
                </a:solidFill>
              </a:rPr>
              <a:t>603</a:t>
            </a:r>
            <a:endParaRPr lang="en-US" sz="1000" baseline="30000">
              <a:solidFill>
                <a:srgbClr val="FF3300"/>
              </a:solidFill>
            </a:endParaRPr>
          </a:p>
        </p:txBody>
      </p:sp>
      <p:sp>
        <p:nvSpPr>
          <p:cNvPr id="50385" name="Rectangle 209"/>
          <p:cNvSpPr>
            <a:spLocks noChangeArrowheads="1"/>
          </p:cNvSpPr>
          <p:nvPr/>
        </p:nvSpPr>
        <p:spPr bwMode="auto">
          <a:xfrm>
            <a:off x="7772400" y="5638800"/>
            <a:ext cx="381000" cy="533400"/>
          </a:xfrm>
          <a:prstGeom prst="rect">
            <a:avLst/>
          </a:prstGeom>
          <a:solidFill>
            <a:srgbClr val="E7CFB7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Lu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>
                <a:solidFill>
                  <a:srgbClr val="FF3300"/>
                </a:solidFill>
              </a:rPr>
              <a:t>523</a:t>
            </a:r>
            <a:endParaRPr lang="en-US" sz="1000" baseline="30000">
              <a:solidFill>
                <a:srgbClr val="FF3300"/>
              </a:solidFill>
            </a:endParaRPr>
          </a:p>
        </p:txBody>
      </p:sp>
      <p:sp>
        <p:nvSpPr>
          <p:cNvPr id="50386" name="Rectangle 210"/>
          <p:cNvSpPr>
            <a:spLocks noChangeArrowheads="1"/>
          </p:cNvSpPr>
          <p:nvPr/>
        </p:nvSpPr>
        <p:spPr bwMode="auto">
          <a:xfrm>
            <a:off x="2819400" y="6172200"/>
            <a:ext cx="381000" cy="533400"/>
          </a:xfrm>
          <a:prstGeom prst="rect">
            <a:avLst/>
          </a:prstGeom>
          <a:solidFill>
            <a:srgbClr val="E7CFB7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Th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>
                <a:solidFill>
                  <a:srgbClr val="FF3300"/>
                </a:solidFill>
              </a:rPr>
              <a:t>587</a:t>
            </a:r>
            <a:endParaRPr lang="en-US" sz="1000" baseline="30000">
              <a:solidFill>
                <a:srgbClr val="FF3300"/>
              </a:solidFill>
            </a:endParaRPr>
          </a:p>
        </p:txBody>
      </p:sp>
      <p:sp>
        <p:nvSpPr>
          <p:cNvPr id="50387" name="Rectangle 211"/>
          <p:cNvSpPr>
            <a:spLocks noChangeArrowheads="1"/>
          </p:cNvSpPr>
          <p:nvPr/>
        </p:nvSpPr>
        <p:spPr bwMode="auto">
          <a:xfrm>
            <a:off x="3200400" y="6172200"/>
            <a:ext cx="381000" cy="533400"/>
          </a:xfrm>
          <a:prstGeom prst="rect">
            <a:avLst/>
          </a:prstGeom>
          <a:solidFill>
            <a:srgbClr val="E7CFB7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Pa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>
                <a:solidFill>
                  <a:srgbClr val="FF3300"/>
                </a:solidFill>
              </a:rPr>
              <a:t>570</a:t>
            </a:r>
            <a:endParaRPr lang="en-US" sz="1000" baseline="30000">
              <a:solidFill>
                <a:srgbClr val="FF3300"/>
              </a:solidFill>
            </a:endParaRPr>
          </a:p>
        </p:txBody>
      </p:sp>
      <p:sp>
        <p:nvSpPr>
          <p:cNvPr id="50388" name="Rectangle 212"/>
          <p:cNvSpPr>
            <a:spLocks noChangeArrowheads="1"/>
          </p:cNvSpPr>
          <p:nvPr/>
        </p:nvSpPr>
        <p:spPr bwMode="auto">
          <a:xfrm>
            <a:off x="3581400" y="6172200"/>
            <a:ext cx="381000" cy="533400"/>
          </a:xfrm>
          <a:prstGeom prst="rect">
            <a:avLst/>
          </a:prstGeom>
          <a:solidFill>
            <a:srgbClr val="E7CFB7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U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>
                <a:solidFill>
                  <a:srgbClr val="FF3300"/>
                </a:solidFill>
              </a:rPr>
              <a:t>598</a:t>
            </a:r>
            <a:endParaRPr lang="en-US" sz="1000" baseline="30000">
              <a:solidFill>
                <a:srgbClr val="FF3300"/>
              </a:solidFill>
            </a:endParaRPr>
          </a:p>
        </p:txBody>
      </p:sp>
      <p:sp>
        <p:nvSpPr>
          <p:cNvPr id="50389" name="Rectangle 213"/>
          <p:cNvSpPr>
            <a:spLocks noChangeArrowheads="1"/>
          </p:cNvSpPr>
          <p:nvPr/>
        </p:nvSpPr>
        <p:spPr bwMode="auto">
          <a:xfrm>
            <a:off x="3962400" y="6172200"/>
            <a:ext cx="381000" cy="533400"/>
          </a:xfrm>
          <a:prstGeom prst="rect">
            <a:avLst/>
          </a:prstGeom>
          <a:solidFill>
            <a:srgbClr val="E7CFB7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Np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>
                <a:solidFill>
                  <a:srgbClr val="FF3300"/>
                </a:solidFill>
              </a:rPr>
              <a:t>600</a:t>
            </a:r>
            <a:endParaRPr lang="en-US" sz="1000" baseline="30000">
              <a:solidFill>
                <a:srgbClr val="FF3300"/>
              </a:solidFill>
            </a:endParaRPr>
          </a:p>
        </p:txBody>
      </p:sp>
      <p:sp>
        <p:nvSpPr>
          <p:cNvPr id="50390" name="Rectangle 214"/>
          <p:cNvSpPr>
            <a:spLocks noChangeArrowheads="1"/>
          </p:cNvSpPr>
          <p:nvPr/>
        </p:nvSpPr>
        <p:spPr bwMode="auto">
          <a:xfrm>
            <a:off x="4343400" y="6172200"/>
            <a:ext cx="381000" cy="533400"/>
          </a:xfrm>
          <a:prstGeom prst="rect">
            <a:avLst/>
          </a:prstGeom>
          <a:solidFill>
            <a:srgbClr val="E7CFB7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Pu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>
                <a:solidFill>
                  <a:srgbClr val="FF3300"/>
                </a:solidFill>
              </a:rPr>
              <a:t>585</a:t>
            </a:r>
            <a:endParaRPr lang="en-US" sz="1000" baseline="30000">
              <a:solidFill>
                <a:srgbClr val="FF3300"/>
              </a:solidFill>
            </a:endParaRPr>
          </a:p>
        </p:txBody>
      </p:sp>
      <p:sp>
        <p:nvSpPr>
          <p:cNvPr id="50391" name="Rectangle 215"/>
          <p:cNvSpPr>
            <a:spLocks noChangeArrowheads="1"/>
          </p:cNvSpPr>
          <p:nvPr/>
        </p:nvSpPr>
        <p:spPr bwMode="auto">
          <a:xfrm>
            <a:off x="4724400" y="6172200"/>
            <a:ext cx="381000" cy="533400"/>
          </a:xfrm>
          <a:prstGeom prst="rect">
            <a:avLst/>
          </a:prstGeom>
          <a:solidFill>
            <a:srgbClr val="E7CFB7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Am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>
                <a:solidFill>
                  <a:srgbClr val="FF3300"/>
                </a:solidFill>
              </a:rPr>
              <a:t>578</a:t>
            </a:r>
            <a:endParaRPr lang="en-US" sz="1000" baseline="30000">
              <a:solidFill>
                <a:srgbClr val="FF3300"/>
              </a:solidFill>
            </a:endParaRPr>
          </a:p>
        </p:txBody>
      </p:sp>
      <p:sp>
        <p:nvSpPr>
          <p:cNvPr id="50392" name="Rectangle 216"/>
          <p:cNvSpPr>
            <a:spLocks noChangeArrowheads="1"/>
          </p:cNvSpPr>
          <p:nvPr/>
        </p:nvSpPr>
        <p:spPr bwMode="auto">
          <a:xfrm>
            <a:off x="5105400" y="6172200"/>
            <a:ext cx="381000" cy="533400"/>
          </a:xfrm>
          <a:prstGeom prst="rect">
            <a:avLst/>
          </a:prstGeom>
          <a:solidFill>
            <a:srgbClr val="E7CFB7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Cm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>
                <a:solidFill>
                  <a:srgbClr val="FF3300"/>
                </a:solidFill>
              </a:rPr>
              <a:t>581</a:t>
            </a:r>
            <a:endParaRPr lang="en-US" sz="1000" baseline="30000">
              <a:solidFill>
                <a:srgbClr val="FF3300"/>
              </a:solidFill>
            </a:endParaRPr>
          </a:p>
        </p:txBody>
      </p:sp>
      <p:sp>
        <p:nvSpPr>
          <p:cNvPr id="50393" name="Rectangle 217"/>
          <p:cNvSpPr>
            <a:spLocks noChangeArrowheads="1"/>
          </p:cNvSpPr>
          <p:nvPr/>
        </p:nvSpPr>
        <p:spPr bwMode="auto">
          <a:xfrm>
            <a:off x="5486400" y="6172200"/>
            <a:ext cx="381000" cy="533400"/>
          </a:xfrm>
          <a:prstGeom prst="rect">
            <a:avLst/>
          </a:prstGeom>
          <a:solidFill>
            <a:srgbClr val="E7CFB7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Bk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>
                <a:solidFill>
                  <a:srgbClr val="FF3300"/>
                </a:solidFill>
              </a:rPr>
              <a:t>601</a:t>
            </a:r>
            <a:endParaRPr lang="en-US" sz="1000" baseline="30000">
              <a:solidFill>
                <a:srgbClr val="FF3300"/>
              </a:solidFill>
            </a:endParaRPr>
          </a:p>
        </p:txBody>
      </p:sp>
      <p:sp>
        <p:nvSpPr>
          <p:cNvPr id="50394" name="Rectangle 218"/>
          <p:cNvSpPr>
            <a:spLocks noChangeArrowheads="1"/>
          </p:cNvSpPr>
          <p:nvPr/>
        </p:nvSpPr>
        <p:spPr bwMode="auto">
          <a:xfrm>
            <a:off x="5867400" y="6172200"/>
            <a:ext cx="381000" cy="533400"/>
          </a:xfrm>
          <a:prstGeom prst="rect">
            <a:avLst/>
          </a:prstGeom>
          <a:solidFill>
            <a:srgbClr val="E7CFB7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Cf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>
                <a:solidFill>
                  <a:srgbClr val="FF3300"/>
                </a:solidFill>
              </a:rPr>
              <a:t>608</a:t>
            </a:r>
            <a:endParaRPr lang="en-US" sz="1000" baseline="30000">
              <a:solidFill>
                <a:srgbClr val="FF3300"/>
              </a:solidFill>
            </a:endParaRPr>
          </a:p>
        </p:txBody>
      </p:sp>
      <p:sp>
        <p:nvSpPr>
          <p:cNvPr id="50395" name="Rectangle 219"/>
          <p:cNvSpPr>
            <a:spLocks noChangeArrowheads="1"/>
          </p:cNvSpPr>
          <p:nvPr/>
        </p:nvSpPr>
        <p:spPr bwMode="auto">
          <a:xfrm>
            <a:off x="6248400" y="6172200"/>
            <a:ext cx="381000" cy="533400"/>
          </a:xfrm>
          <a:prstGeom prst="rect">
            <a:avLst/>
          </a:prstGeom>
          <a:solidFill>
            <a:srgbClr val="E7CFB7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Es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>
                <a:solidFill>
                  <a:srgbClr val="FF3300"/>
                </a:solidFill>
              </a:rPr>
              <a:t>619</a:t>
            </a:r>
            <a:endParaRPr lang="en-US" sz="1000" baseline="30000">
              <a:solidFill>
                <a:srgbClr val="FF3300"/>
              </a:solidFill>
            </a:endParaRPr>
          </a:p>
        </p:txBody>
      </p:sp>
      <p:sp>
        <p:nvSpPr>
          <p:cNvPr id="50396" name="Rectangle 220"/>
          <p:cNvSpPr>
            <a:spLocks noChangeArrowheads="1"/>
          </p:cNvSpPr>
          <p:nvPr/>
        </p:nvSpPr>
        <p:spPr bwMode="auto">
          <a:xfrm>
            <a:off x="6629400" y="6172200"/>
            <a:ext cx="381000" cy="533400"/>
          </a:xfrm>
          <a:prstGeom prst="rect">
            <a:avLst/>
          </a:prstGeom>
          <a:solidFill>
            <a:srgbClr val="E7CFB7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Fm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>
                <a:solidFill>
                  <a:srgbClr val="FF3300"/>
                </a:solidFill>
              </a:rPr>
              <a:t>627</a:t>
            </a:r>
            <a:endParaRPr lang="en-US" sz="1000" baseline="30000">
              <a:solidFill>
                <a:srgbClr val="FF3300"/>
              </a:solidFill>
            </a:endParaRPr>
          </a:p>
        </p:txBody>
      </p:sp>
      <p:sp>
        <p:nvSpPr>
          <p:cNvPr id="50397" name="Rectangle 221"/>
          <p:cNvSpPr>
            <a:spLocks noChangeArrowheads="1"/>
          </p:cNvSpPr>
          <p:nvPr/>
        </p:nvSpPr>
        <p:spPr bwMode="auto">
          <a:xfrm>
            <a:off x="7010400" y="6172200"/>
            <a:ext cx="381000" cy="533400"/>
          </a:xfrm>
          <a:prstGeom prst="rect">
            <a:avLst/>
          </a:prstGeom>
          <a:solidFill>
            <a:srgbClr val="E7CFB7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Md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>
                <a:solidFill>
                  <a:srgbClr val="FF3300"/>
                </a:solidFill>
              </a:rPr>
              <a:t>635</a:t>
            </a:r>
            <a:endParaRPr lang="en-US" sz="1000" baseline="30000">
              <a:solidFill>
                <a:srgbClr val="FF3300"/>
              </a:solidFill>
            </a:endParaRPr>
          </a:p>
        </p:txBody>
      </p:sp>
      <p:sp>
        <p:nvSpPr>
          <p:cNvPr id="50398" name="Rectangle 222"/>
          <p:cNvSpPr>
            <a:spLocks noChangeArrowheads="1"/>
          </p:cNvSpPr>
          <p:nvPr/>
        </p:nvSpPr>
        <p:spPr bwMode="auto">
          <a:xfrm>
            <a:off x="7391400" y="6172200"/>
            <a:ext cx="381000" cy="533400"/>
          </a:xfrm>
          <a:prstGeom prst="rect">
            <a:avLst/>
          </a:prstGeom>
          <a:solidFill>
            <a:srgbClr val="E7CFB7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No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>
                <a:solidFill>
                  <a:srgbClr val="FF3300"/>
                </a:solidFill>
              </a:rPr>
              <a:t>642</a:t>
            </a:r>
            <a:endParaRPr lang="en-US" sz="1000" baseline="30000">
              <a:solidFill>
                <a:srgbClr val="FF3300"/>
              </a:solidFill>
            </a:endParaRPr>
          </a:p>
        </p:txBody>
      </p:sp>
      <p:sp>
        <p:nvSpPr>
          <p:cNvPr id="50399" name="Rectangle 223"/>
          <p:cNvSpPr>
            <a:spLocks noChangeArrowheads="1"/>
          </p:cNvSpPr>
          <p:nvPr/>
        </p:nvSpPr>
        <p:spPr bwMode="auto">
          <a:xfrm>
            <a:off x="7772400" y="6172200"/>
            <a:ext cx="381000" cy="533400"/>
          </a:xfrm>
          <a:prstGeom prst="rect">
            <a:avLst/>
          </a:prstGeom>
          <a:solidFill>
            <a:srgbClr val="E7CFB7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Lr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>
                <a:solidFill>
                  <a:srgbClr val="FF3300"/>
                </a:solidFill>
              </a:rPr>
              <a:t>--</a:t>
            </a:r>
            <a:endParaRPr lang="en-US" sz="1000" baseline="30000">
              <a:solidFill>
                <a:srgbClr val="FF3300"/>
              </a:solidFill>
            </a:endParaRPr>
          </a:p>
        </p:txBody>
      </p:sp>
      <p:sp>
        <p:nvSpPr>
          <p:cNvPr id="50400" name="Rectangle 224"/>
          <p:cNvSpPr>
            <a:spLocks noChangeArrowheads="1"/>
          </p:cNvSpPr>
          <p:nvPr/>
        </p:nvSpPr>
        <p:spPr bwMode="auto">
          <a:xfrm>
            <a:off x="4724400" y="4645025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401" name="Rectangle 225"/>
          <p:cNvSpPr>
            <a:spLocks noChangeArrowheads="1"/>
          </p:cNvSpPr>
          <p:nvPr/>
        </p:nvSpPr>
        <p:spPr bwMode="auto">
          <a:xfrm>
            <a:off x="4725988" y="4648200"/>
            <a:ext cx="381000" cy="533400"/>
          </a:xfrm>
          <a:prstGeom prst="rect">
            <a:avLst/>
          </a:prstGeom>
          <a:solidFill>
            <a:srgbClr val="E7CFB7">
              <a:alpha val="53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Ds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>
                <a:solidFill>
                  <a:srgbClr val="FF3300"/>
                </a:solidFill>
              </a:rPr>
              <a:t>--</a:t>
            </a:r>
            <a:endParaRPr lang="en-US" sz="1000" baseline="30000">
              <a:solidFill>
                <a:srgbClr val="FF3300"/>
              </a:solidFill>
            </a:endParaRPr>
          </a:p>
        </p:txBody>
      </p:sp>
      <p:sp>
        <p:nvSpPr>
          <p:cNvPr id="50402" name="Rectangle 226"/>
          <p:cNvSpPr>
            <a:spLocks noChangeArrowheads="1"/>
          </p:cNvSpPr>
          <p:nvPr/>
        </p:nvSpPr>
        <p:spPr bwMode="auto">
          <a:xfrm>
            <a:off x="5105400" y="4646613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403" name="Rectangle 227"/>
          <p:cNvSpPr>
            <a:spLocks noChangeArrowheads="1"/>
          </p:cNvSpPr>
          <p:nvPr/>
        </p:nvSpPr>
        <p:spPr bwMode="auto">
          <a:xfrm>
            <a:off x="5486400" y="4646613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404" name="Rectangle 228"/>
          <p:cNvSpPr>
            <a:spLocks noChangeArrowheads="1"/>
          </p:cNvSpPr>
          <p:nvPr/>
        </p:nvSpPr>
        <p:spPr bwMode="auto">
          <a:xfrm>
            <a:off x="5867400" y="4646613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405" name="Rectangle 229"/>
          <p:cNvSpPr>
            <a:spLocks noChangeArrowheads="1"/>
          </p:cNvSpPr>
          <p:nvPr/>
        </p:nvSpPr>
        <p:spPr bwMode="auto">
          <a:xfrm>
            <a:off x="6248400" y="4646613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406" name="Rectangle 230"/>
          <p:cNvSpPr>
            <a:spLocks noChangeArrowheads="1"/>
          </p:cNvSpPr>
          <p:nvPr/>
        </p:nvSpPr>
        <p:spPr bwMode="auto">
          <a:xfrm>
            <a:off x="6629400" y="4646613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407" name="Rectangle 231"/>
          <p:cNvSpPr>
            <a:spLocks noChangeArrowheads="1"/>
          </p:cNvSpPr>
          <p:nvPr/>
        </p:nvSpPr>
        <p:spPr bwMode="auto">
          <a:xfrm>
            <a:off x="7010400" y="4646613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408" name="Rectangle 232"/>
          <p:cNvSpPr>
            <a:spLocks noChangeArrowheads="1"/>
          </p:cNvSpPr>
          <p:nvPr/>
        </p:nvSpPr>
        <p:spPr bwMode="auto">
          <a:xfrm>
            <a:off x="7391400" y="4646613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409" name="Rectangle 233"/>
          <p:cNvSpPr>
            <a:spLocks noChangeArrowheads="1"/>
          </p:cNvSpPr>
          <p:nvPr/>
        </p:nvSpPr>
        <p:spPr bwMode="auto">
          <a:xfrm>
            <a:off x="7772400" y="4646613"/>
            <a:ext cx="3810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410" name="Rectangle 234"/>
          <p:cNvSpPr>
            <a:spLocks noChangeArrowheads="1"/>
          </p:cNvSpPr>
          <p:nvPr/>
        </p:nvSpPr>
        <p:spPr bwMode="auto">
          <a:xfrm>
            <a:off x="5486400" y="4646613"/>
            <a:ext cx="381000" cy="533400"/>
          </a:xfrm>
          <a:prstGeom prst="rect">
            <a:avLst/>
          </a:prstGeom>
          <a:solidFill>
            <a:srgbClr val="E7CFB7">
              <a:alpha val="53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Uub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>
                <a:solidFill>
                  <a:srgbClr val="FF3300"/>
                </a:solidFill>
              </a:rPr>
              <a:t>--</a:t>
            </a:r>
            <a:endParaRPr lang="en-US" sz="1000" baseline="30000">
              <a:solidFill>
                <a:srgbClr val="FF3300"/>
              </a:solidFill>
            </a:endParaRPr>
          </a:p>
        </p:txBody>
      </p:sp>
      <p:sp>
        <p:nvSpPr>
          <p:cNvPr id="50411" name="Rectangle 235"/>
          <p:cNvSpPr>
            <a:spLocks noChangeArrowheads="1"/>
          </p:cNvSpPr>
          <p:nvPr/>
        </p:nvSpPr>
        <p:spPr bwMode="auto">
          <a:xfrm>
            <a:off x="5867400" y="4646613"/>
            <a:ext cx="381000" cy="533400"/>
          </a:xfrm>
          <a:prstGeom prst="rect">
            <a:avLst/>
          </a:prstGeom>
          <a:solidFill>
            <a:srgbClr val="E7CFB7">
              <a:alpha val="53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Uut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>
                <a:solidFill>
                  <a:srgbClr val="FF3300"/>
                </a:solidFill>
              </a:rPr>
              <a:t>--</a:t>
            </a:r>
            <a:endParaRPr lang="en-US" sz="1000" baseline="30000">
              <a:solidFill>
                <a:srgbClr val="FF3300"/>
              </a:solidFill>
            </a:endParaRPr>
          </a:p>
        </p:txBody>
      </p:sp>
      <p:sp>
        <p:nvSpPr>
          <p:cNvPr id="50412" name="Rectangle 236"/>
          <p:cNvSpPr>
            <a:spLocks noChangeArrowheads="1"/>
          </p:cNvSpPr>
          <p:nvPr/>
        </p:nvSpPr>
        <p:spPr bwMode="auto">
          <a:xfrm>
            <a:off x="6248400" y="4646613"/>
            <a:ext cx="381000" cy="533400"/>
          </a:xfrm>
          <a:prstGeom prst="rect">
            <a:avLst/>
          </a:prstGeom>
          <a:solidFill>
            <a:srgbClr val="E7CFB7">
              <a:alpha val="53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Uuq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>
                <a:solidFill>
                  <a:srgbClr val="FF3300"/>
                </a:solidFill>
              </a:rPr>
              <a:t>--</a:t>
            </a:r>
            <a:endParaRPr lang="en-US" sz="1000" baseline="30000">
              <a:solidFill>
                <a:srgbClr val="FF3300"/>
              </a:solidFill>
            </a:endParaRPr>
          </a:p>
        </p:txBody>
      </p:sp>
      <p:sp>
        <p:nvSpPr>
          <p:cNvPr id="50413" name="Rectangle 237"/>
          <p:cNvSpPr>
            <a:spLocks noChangeArrowheads="1"/>
          </p:cNvSpPr>
          <p:nvPr/>
        </p:nvSpPr>
        <p:spPr bwMode="auto">
          <a:xfrm>
            <a:off x="6629400" y="4646613"/>
            <a:ext cx="381000" cy="533400"/>
          </a:xfrm>
          <a:prstGeom prst="rect">
            <a:avLst/>
          </a:prstGeom>
          <a:solidFill>
            <a:srgbClr val="E7CFB7">
              <a:alpha val="53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Uup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>
                <a:solidFill>
                  <a:srgbClr val="FF3300"/>
                </a:solidFill>
              </a:rPr>
              <a:t>--</a:t>
            </a:r>
            <a:endParaRPr lang="en-US" sz="1000" baseline="30000">
              <a:solidFill>
                <a:srgbClr val="FF3300"/>
              </a:solidFill>
            </a:endParaRPr>
          </a:p>
        </p:txBody>
      </p:sp>
      <p:sp>
        <p:nvSpPr>
          <p:cNvPr id="50414" name="Rectangle 238"/>
          <p:cNvSpPr>
            <a:spLocks noChangeArrowheads="1"/>
          </p:cNvSpPr>
          <p:nvPr/>
        </p:nvSpPr>
        <p:spPr bwMode="auto">
          <a:xfrm>
            <a:off x="5105400" y="4646613"/>
            <a:ext cx="381000" cy="533400"/>
          </a:xfrm>
          <a:prstGeom prst="rect">
            <a:avLst/>
          </a:prstGeom>
          <a:solidFill>
            <a:srgbClr val="E7CFB7">
              <a:alpha val="53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Uuu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>
                <a:solidFill>
                  <a:srgbClr val="FF3300"/>
                </a:solidFill>
              </a:rPr>
              <a:t>--</a:t>
            </a:r>
            <a:endParaRPr lang="en-US" sz="1000" baseline="30000">
              <a:solidFill>
                <a:srgbClr val="FF3300"/>
              </a:solidFill>
            </a:endParaRPr>
          </a:p>
        </p:txBody>
      </p:sp>
      <p:sp>
        <p:nvSpPr>
          <p:cNvPr id="50415" name="Rectangle 239"/>
          <p:cNvSpPr>
            <a:spLocks noChangeArrowheads="1"/>
          </p:cNvSpPr>
          <p:nvPr/>
        </p:nvSpPr>
        <p:spPr bwMode="auto">
          <a:xfrm>
            <a:off x="7010400" y="4646613"/>
            <a:ext cx="381000" cy="533400"/>
          </a:xfrm>
          <a:prstGeom prst="rect">
            <a:avLst/>
          </a:prstGeom>
          <a:solidFill>
            <a:srgbClr val="E7CFB7">
              <a:alpha val="53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 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>
                <a:solidFill>
                  <a:srgbClr val="FF3300"/>
                </a:solidFill>
              </a:rPr>
              <a:t> </a:t>
            </a:r>
            <a:endParaRPr lang="en-US" sz="1000" baseline="30000">
              <a:solidFill>
                <a:srgbClr val="FF3300"/>
              </a:solidFill>
            </a:endParaRPr>
          </a:p>
        </p:txBody>
      </p:sp>
      <p:sp>
        <p:nvSpPr>
          <p:cNvPr id="50416" name="Rectangle 240"/>
          <p:cNvSpPr>
            <a:spLocks noChangeArrowheads="1"/>
          </p:cNvSpPr>
          <p:nvPr/>
        </p:nvSpPr>
        <p:spPr bwMode="auto">
          <a:xfrm>
            <a:off x="7391400" y="4646613"/>
            <a:ext cx="381000" cy="533400"/>
          </a:xfrm>
          <a:prstGeom prst="rect">
            <a:avLst/>
          </a:prstGeom>
          <a:solidFill>
            <a:srgbClr val="E7CFB7">
              <a:alpha val="53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 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>
                <a:solidFill>
                  <a:srgbClr val="FF3300"/>
                </a:solidFill>
              </a:rPr>
              <a:t> </a:t>
            </a:r>
          </a:p>
        </p:txBody>
      </p:sp>
      <p:sp>
        <p:nvSpPr>
          <p:cNvPr id="50417" name="Rectangle 241"/>
          <p:cNvSpPr>
            <a:spLocks noChangeArrowheads="1"/>
          </p:cNvSpPr>
          <p:nvPr/>
        </p:nvSpPr>
        <p:spPr bwMode="auto">
          <a:xfrm>
            <a:off x="7772400" y="4646613"/>
            <a:ext cx="381000" cy="533400"/>
          </a:xfrm>
          <a:prstGeom prst="rect">
            <a:avLst/>
          </a:prstGeom>
          <a:solidFill>
            <a:srgbClr val="E7CFB7">
              <a:alpha val="53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Uuo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>
                <a:solidFill>
                  <a:srgbClr val="FF3300"/>
                </a:solidFill>
              </a:rPr>
              <a:t>--</a:t>
            </a:r>
          </a:p>
        </p:txBody>
      </p:sp>
      <p:sp>
        <p:nvSpPr>
          <p:cNvPr id="50418" name="Rectangle 242"/>
          <p:cNvSpPr>
            <a:spLocks noChangeArrowheads="1"/>
          </p:cNvSpPr>
          <p:nvPr/>
        </p:nvSpPr>
        <p:spPr bwMode="auto">
          <a:xfrm>
            <a:off x="3200400" y="1524000"/>
            <a:ext cx="3810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419" name="Rectangle 243"/>
          <p:cNvSpPr>
            <a:spLocks noChangeArrowheads="1"/>
          </p:cNvSpPr>
          <p:nvPr/>
        </p:nvSpPr>
        <p:spPr bwMode="auto">
          <a:xfrm>
            <a:off x="3200400" y="1524000"/>
            <a:ext cx="381000" cy="533400"/>
          </a:xfrm>
          <a:prstGeom prst="rect">
            <a:avLst/>
          </a:prstGeom>
          <a:solidFill>
            <a:srgbClr val="E7CFB7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Mg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>
                <a:solidFill>
                  <a:srgbClr val="FF3300"/>
                </a:solidFill>
              </a:rPr>
              <a:t>738</a:t>
            </a:r>
            <a:endParaRPr lang="en-US" sz="1000" baseline="30000">
              <a:solidFill>
                <a:srgbClr val="FF3300"/>
              </a:solidFill>
            </a:endParaRPr>
          </a:p>
        </p:txBody>
      </p:sp>
      <p:sp>
        <p:nvSpPr>
          <p:cNvPr id="50420" name="Line 244"/>
          <p:cNvSpPr>
            <a:spLocks noChangeShapeType="1"/>
          </p:cNvSpPr>
          <p:nvPr/>
        </p:nvSpPr>
        <p:spPr bwMode="auto">
          <a:xfrm>
            <a:off x="3581400" y="1676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421" name="Text Box 245"/>
          <p:cNvSpPr txBox="1">
            <a:spLocks noChangeArrowheads="1"/>
          </p:cNvSpPr>
          <p:nvPr/>
        </p:nvSpPr>
        <p:spPr bwMode="auto">
          <a:xfrm>
            <a:off x="3757613" y="1503363"/>
            <a:ext cx="16970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/>
              <a:t>Symbol</a:t>
            </a:r>
          </a:p>
          <a:p>
            <a:pPr eaLnBrk="1" hangingPunct="1"/>
            <a:endParaRPr lang="en-US" sz="1200"/>
          </a:p>
          <a:p>
            <a:pPr eaLnBrk="1" hangingPunct="1"/>
            <a:r>
              <a:rPr lang="en-US" sz="1200"/>
              <a:t>First Ionization Energy</a:t>
            </a:r>
          </a:p>
          <a:p>
            <a:pPr eaLnBrk="1" hangingPunct="1"/>
            <a:r>
              <a:rPr lang="en-US" sz="1200"/>
              <a:t>           (kJ/mol)</a:t>
            </a:r>
          </a:p>
        </p:txBody>
      </p:sp>
      <p:sp>
        <p:nvSpPr>
          <p:cNvPr id="50422" name="Line 246"/>
          <p:cNvSpPr>
            <a:spLocks noChangeShapeType="1"/>
          </p:cNvSpPr>
          <p:nvPr/>
        </p:nvSpPr>
        <p:spPr bwMode="auto">
          <a:xfrm>
            <a:off x="3581400" y="1981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423" name="Text Box 247"/>
          <p:cNvSpPr txBox="1">
            <a:spLocks noChangeArrowheads="1"/>
          </p:cNvSpPr>
          <p:nvPr/>
        </p:nvSpPr>
        <p:spPr bwMode="auto">
          <a:xfrm>
            <a:off x="4013200" y="2747963"/>
            <a:ext cx="2682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/>
              <a:t>8</a:t>
            </a:r>
          </a:p>
        </p:txBody>
      </p:sp>
      <p:sp>
        <p:nvSpPr>
          <p:cNvPr id="50424" name="Text Box 248"/>
          <p:cNvSpPr txBox="1">
            <a:spLocks noChangeArrowheads="1"/>
          </p:cNvSpPr>
          <p:nvPr/>
        </p:nvSpPr>
        <p:spPr bwMode="auto">
          <a:xfrm>
            <a:off x="4732338" y="2747963"/>
            <a:ext cx="3524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/>
              <a:t>10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62000"/>
          </a:xfrm>
        </p:spPr>
        <p:txBody>
          <a:bodyPr/>
          <a:lstStyle/>
          <a:p>
            <a:r>
              <a:rPr lang="en-US"/>
              <a:t>Summary of Periodic Trends</a:t>
            </a:r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3657600" y="3657600"/>
            <a:ext cx="228600" cy="228600"/>
          </a:xfrm>
          <a:prstGeom prst="rect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3657600" y="3886200"/>
            <a:ext cx="228600" cy="228600"/>
          </a:xfrm>
          <a:prstGeom prst="rect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3657600" y="4114800"/>
            <a:ext cx="228600" cy="228600"/>
          </a:xfrm>
          <a:prstGeom prst="rect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398" name="Rectangle 6"/>
          <p:cNvSpPr>
            <a:spLocks noChangeArrowheads="1"/>
          </p:cNvSpPr>
          <p:nvPr/>
        </p:nvSpPr>
        <p:spPr bwMode="auto">
          <a:xfrm>
            <a:off x="3657600" y="4343400"/>
            <a:ext cx="228600" cy="228600"/>
          </a:xfrm>
          <a:prstGeom prst="rect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399" name="Rectangle 7"/>
          <p:cNvSpPr>
            <a:spLocks noChangeArrowheads="1"/>
          </p:cNvSpPr>
          <p:nvPr/>
        </p:nvSpPr>
        <p:spPr bwMode="auto">
          <a:xfrm>
            <a:off x="3657600" y="4572000"/>
            <a:ext cx="228600" cy="228600"/>
          </a:xfrm>
          <a:prstGeom prst="rect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00" name="Rectangle 8"/>
          <p:cNvSpPr>
            <a:spLocks noChangeArrowheads="1"/>
          </p:cNvSpPr>
          <p:nvPr/>
        </p:nvSpPr>
        <p:spPr bwMode="auto">
          <a:xfrm>
            <a:off x="3657600" y="4800600"/>
            <a:ext cx="228600" cy="228600"/>
          </a:xfrm>
          <a:prstGeom prst="rect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01" name="Rectangle 9"/>
          <p:cNvSpPr>
            <a:spLocks noChangeArrowheads="1"/>
          </p:cNvSpPr>
          <p:nvPr/>
        </p:nvSpPr>
        <p:spPr bwMode="auto">
          <a:xfrm>
            <a:off x="3657600" y="5029200"/>
            <a:ext cx="228600" cy="228600"/>
          </a:xfrm>
          <a:prstGeom prst="rect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02" name="Rectangle 10"/>
          <p:cNvSpPr>
            <a:spLocks noChangeArrowheads="1"/>
          </p:cNvSpPr>
          <p:nvPr/>
        </p:nvSpPr>
        <p:spPr bwMode="auto">
          <a:xfrm>
            <a:off x="3886200" y="3886200"/>
            <a:ext cx="228600" cy="228600"/>
          </a:xfrm>
          <a:prstGeom prst="rect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03" name="Rectangle 11"/>
          <p:cNvSpPr>
            <a:spLocks noChangeArrowheads="1"/>
          </p:cNvSpPr>
          <p:nvPr/>
        </p:nvSpPr>
        <p:spPr bwMode="auto">
          <a:xfrm>
            <a:off x="3886200" y="4114800"/>
            <a:ext cx="228600" cy="228600"/>
          </a:xfrm>
          <a:prstGeom prst="rect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04" name="Rectangle 12"/>
          <p:cNvSpPr>
            <a:spLocks noChangeArrowheads="1"/>
          </p:cNvSpPr>
          <p:nvPr/>
        </p:nvSpPr>
        <p:spPr bwMode="auto">
          <a:xfrm>
            <a:off x="3886200" y="4343400"/>
            <a:ext cx="228600" cy="228600"/>
          </a:xfrm>
          <a:prstGeom prst="rect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05" name="Rectangle 13"/>
          <p:cNvSpPr>
            <a:spLocks noChangeArrowheads="1"/>
          </p:cNvSpPr>
          <p:nvPr/>
        </p:nvSpPr>
        <p:spPr bwMode="auto">
          <a:xfrm>
            <a:off x="3886200" y="4572000"/>
            <a:ext cx="228600" cy="228600"/>
          </a:xfrm>
          <a:prstGeom prst="rect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06" name="Rectangle 14"/>
          <p:cNvSpPr>
            <a:spLocks noChangeArrowheads="1"/>
          </p:cNvSpPr>
          <p:nvPr/>
        </p:nvSpPr>
        <p:spPr bwMode="auto">
          <a:xfrm>
            <a:off x="3886200" y="4800600"/>
            <a:ext cx="228600" cy="228600"/>
          </a:xfrm>
          <a:prstGeom prst="rect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07" name="Rectangle 15"/>
          <p:cNvSpPr>
            <a:spLocks noChangeArrowheads="1"/>
          </p:cNvSpPr>
          <p:nvPr/>
        </p:nvSpPr>
        <p:spPr bwMode="auto">
          <a:xfrm>
            <a:off x="3886200" y="5029200"/>
            <a:ext cx="228600" cy="228600"/>
          </a:xfrm>
          <a:prstGeom prst="rect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08" name="Rectangle 16"/>
          <p:cNvSpPr>
            <a:spLocks noChangeArrowheads="1"/>
          </p:cNvSpPr>
          <p:nvPr/>
        </p:nvSpPr>
        <p:spPr bwMode="auto">
          <a:xfrm>
            <a:off x="4114800" y="4343400"/>
            <a:ext cx="228600" cy="228600"/>
          </a:xfrm>
          <a:prstGeom prst="rect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09" name="Rectangle 17"/>
          <p:cNvSpPr>
            <a:spLocks noChangeArrowheads="1"/>
          </p:cNvSpPr>
          <p:nvPr/>
        </p:nvSpPr>
        <p:spPr bwMode="auto">
          <a:xfrm>
            <a:off x="4114800" y="4572000"/>
            <a:ext cx="228600" cy="228600"/>
          </a:xfrm>
          <a:prstGeom prst="rect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10" name="Rectangle 18"/>
          <p:cNvSpPr>
            <a:spLocks noChangeArrowheads="1"/>
          </p:cNvSpPr>
          <p:nvPr/>
        </p:nvSpPr>
        <p:spPr bwMode="auto">
          <a:xfrm>
            <a:off x="4114800" y="4800600"/>
            <a:ext cx="228600" cy="228600"/>
          </a:xfrm>
          <a:prstGeom prst="rect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11" name="Rectangle 19"/>
          <p:cNvSpPr>
            <a:spLocks noChangeArrowheads="1"/>
          </p:cNvSpPr>
          <p:nvPr/>
        </p:nvSpPr>
        <p:spPr bwMode="auto">
          <a:xfrm>
            <a:off x="4114800" y="5029200"/>
            <a:ext cx="228600" cy="228600"/>
          </a:xfrm>
          <a:prstGeom prst="rect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12" name="Rectangle 20"/>
          <p:cNvSpPr>
            <a:spLocks noChangeArrowheads="1"/>
          </p:cNvSpPr>
          <p:nvPr/>
        </p:nvSpPr>
        <p:spPr bwMode="auto">
          <a:xfrm>
            <a:off x="4343400" y="4343400"/>
            <a:ext cx="228600" cy="228600"/>
          </a:xfrm>
          <a:prstGeom prst="rect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13" name="Rectangle 21"/>
          <p:cNvSpPr>
            <a:spLocks noChangeArrowheads="1"/>
          </p:cNvSpPr>
          <p:nvPr/>
        </p:nvSpPr>
        <p:spPr bwMode="auto">
          <a:xfrm>
            <a:off x="4343400" y="4572000"/>
            <a:ext cx="228600" cy="228600"/>
          </a:xfrm>
          <a:prstGeom prst="rect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14" name="Rectangle 22"/>
          <p:cNvSpPr>
            <a:spLocks noChangeArrowheads="1"/>
          </p:cNvSpPr>
          <p:nvPr/>
        </p:nvSpPr>
        <p:spPr bwMode="auto">
          <a:xfrm>
            <a:off x="4343400" y="4800600"/>
            <a:ext cx="228600" cy="228600"/>
          </a:xfrm>
          <a:prstGeom prst="rect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15" name="Rectangle 23"/>
          <p:cNvSpPr>
            <a:spLocks noChangeArrowheads="1"/>
          </p:cNvSpPr>
          <p:nvPr/>
        </p:nvSpPr>
        <p:spPr bwMode="auto">
          <a:xfrm>
            <a:off x="4343400" y="5029200"/>
            <a:ext cx="228600" cy="228600"/>
          </a:xfrm>
          <a:prstGeom prst="rect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16" name="Rectangle 24"/>
          <p:cNvSpPr>
            <a:spLocks noChangeArrowheads="1"/>
          </p:cNvSpPr>
          <p:nvPr/>
        </p:nvSpPr>
        <p:spPr bwMode="auto">
          <a:xfrm>
            <a:off x="4572000" y="4343400"/>
            <a:ext cx="228600" cy="228600"/>
          </a:xfrm>
          <a:prstGeom prst="rect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17" name="Rectangle 25"/>
          <p:cNvSpPr>
            <a:spLocks noChangeArrowheads="1"/>
          </p:cNvSpPr>
          <p:nvPr/>
        </p:nvSpPr>
        <p:spPr bwMode="auto">
          <a:xfrm>
            <a:off x="4572000" y="4572000"/>
            <a:ext cx="228600" cy="228600"/>
          </a:xfrm>
          <a:prstGeom prst="rect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18" name="Rectangle 26"/>
          <p:cNvSpPr>
            <a:spLocks noChangeArrowheads="1"/>
          </p:cNvSpPr>
          <p:nvPr/>
        </p:nvSpPr>
        <p:spPr bwMode="auto">
          <a:xfrm>
            <a:off x="4572000" y="4800600"/>
            <a:ext cx="228600" cy="228600"/>
          </a:xfrm>
          <a:prstGeom prst="rect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19" name="Rectangle 27"/>
          <p:cNvSpPr>
            <a:spLocks noChangeArrowheads="1"/>
          </p:cNvSpPr>
          <p:nvPr/>
        </p:nvSpPr>
        <p:spPr bwMode="auto">
          <a:xfrm>
            <a:off x="4572000" y="5029200"/>
            <a:ext cx="228600" cy="228600"/>
          </a:xfrm>
          <a:prstGeom prst="rect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20" name="Rectangle 28"/>
          <p:cNvSpPr>
            <a:spLocks noChangeArrowheads="1"/>
          </p:cNvSpPr>
          <p:nvPr/>
        </p:nvSpPr>
        <p:spPr bwMode="auto">
          <a:xfrm>
            <a:off x="4572000" y="5486400"/>
            <a:ext cx="228600" cy="228600"/>
          </a:xfrm>
          <a:prstGeom prst="rect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21" name="Rectangle 29"/>
          <p:cNvSpPr>
            <a:spLocks noChangeArrowheads="1"/>
          </p:cNvSpPr>
          <p:nvPr/>
        </p:nvSpPr>
        <p:spPr bwMode="auto">
          <a:xfrm>
            <a:off x="4800600" y="4343400"/>
            <a:ext cx="228600" cy="228600"/>
          </a:xfrm>
          <a:prstGeom prst="rect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22" name="Rectangle 30"/>
          <p:cNvSpPr>
            <a:spLocks noChangeArrowheads="1"/>
          </p:cNvSpPr>
          <p:nvPr/>
        </p:nvSpPr>
        <p:spPr bwMode="auto">
          <a:xfrm>
            <a:off x="4800600" y="4572000"/>
            <a:ext cx="228600" cy="228600"/>
          </a:xfrm>
          <a:prstGeom prst="rect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23" name="Rectangle 31"/>
          <p:cNvSpPr>
            <a:spLocks noChangeArrowheads="1"/>
          </p:cNvSpPr>
          <p:nvPr/>
        </p:nvSpPr>
        <p:spPr bwMode="auto">
          <a:xfrm>
            <a:off x="4800600" y="4800600"/>
            <a:ext cx="228600" cy="228600"/>
          </a:xfrm>
          <a:prstGeom prst="rect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24" name="Rectangle 32"/>
          <p:cNvSpPr>
            <a:spLocks noChangeArrowheads="1"/>
          </p:cNvSpPr>
          <p:nvPr/>
        </p:nvSpPr>
        <p:spPr bwMode="auto">
          <a:xfrm>
            <a:off x="4800600" y="5029200"/>
            <a:ext cx="228600" cy="228600"/>
          </a:xfrm>
          <a:prstGeom prst="rect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25" name="Rectangle 33"/>
          <p:cNvSpPr>
            <a:spLocks noChangeArrowheads="1"/>
          </p:cNvSpPr>
          <p:nvPr/>
        </p:nvSpPr>
        <p:spPr bwMode="auto">
          <a:xfrm>
            <a:off x="4800600" y="5486400"/>
            <a:ext cx="228600" cy="228600"/>
          </a:xfrm>
          <a:prstGeom prst="rect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26" name="Rectangle 34"/>
          <p:cNvSpPr>
            <a:spLocks noChangeArrowheads="1"/>
          </p:cNvSpPr>
          <p:nvPr/>
        </p:nvSpPr>
        <p:spPr bwMode="auto">
          <a:xfrm>
            <a:off x="5029200" y="4343400"/>
            <a:ext cx="228600" cy="228600"/>
          </a:xfrm>
          <a:prstGeom prst="rect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27" name="Rectangle 35"/>
          <p:cNvSpPr>
            <a:spLocks noChangeArrowheads="1"/>
          </p:cNvSpPr>
          <p:nvPr/>
        </p:nvSpPr>
        <p:spPr bwMode="auto">
          <a:xfrm>
            <a:off x="5029200" y="4572000"/>
            <a:ext cx="228600" cy="228600"/>
          </a:xfrm>
          <a:prstGeom prst="rect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28" name="Rectangle 36"/>
          <p:cNvSpPr>
            <a:spLocks noChangeArrowheads="1"/>
          </p:cNvSpPr>
          <p:nvPr/>
        </p:nvSpPr>
        <p:spPr bwMode="auto">
          <a:xfrm>
            <a:off x="5029200" y="4800600"/>
            <a:ext cx="228600" cy="228600"/>
          </a:xfrm>
          <a:prstGeom prst="rect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29" name="Rectangle 37"/>
          <p:cNvSpPr>
            <a:spLocks noChangeArrowheads="1"/>
          </p:cNvSpPr>
          <p:nvPr/>
        </p:nvSpPr>
        <p:spPr bwMode="auto">
          <a:xfrm>
            <a:off x="5029200" y="5029200"/>
            <a:ext cx="228600" cy="228600"/>
          </a:xfrm>
          <a:prstGeom prst="rect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30" name="Rectangle 38"/>
          <p:cNvSpPr>
            <a:spLocks noChangeArrowheads="1"/>
          </p:cNvSpPr>
          <p:nvPr/>
        </p:nvSpPr>
        <p:spPr bwMode="auto">
          <a:xfrm>
            <a:off x="5029200" y="5486400"/>
            <a:ext cx="228600" cy="228600"/>
          </a:xfrm>
          <a:prstGeom prst="rect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31" name="Rectangle 39"/>
          <p:cNvSpPr>
            <a:spLocks noChangeArrowheads="1"/>
          </p:cNvSpPr>
          <p:nvPr/>
        </p:nvSpPr>
        <p:spPr bwMode="auto">
          <a:xfrm>
            <a:off x="5257800" y="4343400"/>
            <a:ext cx="228600" cy="228600"/>
          </a:xfrm>
          <a:prstGeom prst="rect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32" name="Rectangle 40"/>
          <p:cNvSpPr>
            <a:spLocks noChangeArrowheads="1"/>
          </p:cNvSpPr>
          <p:nvPr/>
        </p:nvSpPr>
        <p:spPr bwMode="auto">
          <a:xfrm>
            <a:off x="5257800" y="4572000"/>
            <a:ext cx="228600" cy="228600"/>
          </a:xfrm>
          <a:prstGeom prst="rect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33" name="Rectangle 41"/>
          <p:cNvSpPr>
            <a:spLocks noChangeArrowheads="1"/>
          </p:cNvSpPr>
          <p:nvPr/>
        </p:nvSpPr>
        <p:spPr bwMode="auto">
          <a:xfrm>
            <a:off x="5257800" y="4800600"/>
            <a:ext cx="228600" cy="228600"/>
          </a:xfrm>
          <a:prstGeom prst="rect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34" name="Rectangle 42"/>
          <p:cNvSpPr>
            <a:spLocks noChangeArrowheads="1"/>
          </p:cNvSpPr>
          <p:nvPr/>
        </p:nvSpPr>
        <p:spPr bwMode="auto">
          <a:xfrm>
            <a:off x="5257800" y="5029200"/>
            <a:ext cx="228600" cy="228600"/>
          </a:xfrm>
          <a:prstGeom prst="rect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35" name="Rectangle 43"/>
          <p:cNvSpPr>
            <a:spLocks noChangeArrowheads="1"/>
          </p:cNvSpPr>
          <p:nvPr/>
        </p:nvSpPr>
        <p:spPr bwMode="auto">
          <a:xfrm>
            <a:off x="5257800" y="5486400"/>
            <a:ext cx="228600" cy="228600"/>
          </a:xfrm>
          <a:prstGeom prst="rect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36" name="Rectangle 44"/>
          <p:cNvSpPr>
            <a:spLocks noChangeArrowheads="1"/>
          </p:cNvSpPr>
          <p:nvPr/>
        </p:nvSpPr>
        <p:spPr bwMode="auto">
          <a:xfrm>
            <a:off x="5486400" y="4343400"/>
            <a:ext cx="228600" cy="228600"/>
          </a:xfrm>
          <a:prstGeom prst="rect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37" name="Rectangle 45"/>
          <p:cNvSpPr>
            <a:spLocks noChangeArrowheads="1"/>
          </p:cNvSpPr>
          <p:nvPr/>
        </p:nvSpPr>
        <p:spPr bwMode="auto">
          <a:xfrm>
            <a:off x="5486400" y="4572000"/>
            <a:ext cx="228600" cy="228600"/>
          </a:xfrm>
          <a:prstGeom prst="rect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38" name="Rectangle 46"/>
          <p:cNvSpPr>
            <a:spLocks noChangeArrowheads="1"/>
          </p:cNvSpPr>
          <p:nvPr/>
        </p:nvSpPr>
        <p:spPr bwMode="auto">
          <a:xfrm>
            <a:off x="5486400" y="4800600"/>
            <a:ext cx="228600" cy="228600"/>
          </a:xfrm>
          <a:prstGeom prst="rect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39" name="Rectangle 47"/>
          <p:cNvSpPr>
            <a:spLocks noChangeArrowheads="1"/>
          </p:cNvSpPr>
          <p:nvPr/>
        </p:nvSpPr>
        <p:spPr bwMode="auto">
          <a:xfrm>
            <a:off x="5486400" y="5029200"/>
            <a:ext cx="228600" cy="228600"/>
          </a:xfrm>
          <a:prstGeom prst="rect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40" name="Rectangle 48"/>
          <p:cNvSpPr>
            <a:spLocks noChangeArrowheads="1"/>
          </p:cNvSpPr>
          <p:nvPr/>
        </p:nvSpPr>
        <p:spPr bwMode="auto">
          <a:xfrm>
            <a:off x="5486400" y="5486400"/>
            <a:ext cx="228600" cy="228600"/>
          </a:xfrm>
          <a:prstGeom prst="rect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41" name="Rectangle 49"/>
          <p:cNvSpPr>
            <a:spLocks noChangeArrowheads="1"/>
          </p:cNvSpPr>
          <p:nvPr/>
        </p:nvSpPr>
        <p:spPr bwMode="auto">
          <a:xfrm>
            <a:off x="5715000" y="4343400"/>
            <a:ext cx="228600" cy="228600"/>
          </a:xfrm>
          <a:prstGeom prst="rect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42" name="Rectangle 50"/>
          <p:cNvSpPr>
            <a:spLocks noChangeArrowheads="1"/>
          </p:cNvSpPr>
          <p:nvPr/>
        </p:nvSpPr>
        <p:spPr bwMode="auto">
          <a:xfrm>
            <a:off x="5715000" y="4572000"/>
            <a:ext cx="228600" cy="228600"/>
          </a:xfrm>
          <a:prstGeom prst="rect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43" name="Rectangle 51"/>
          <p:cNvSpPr>
            <a:spLocks noChangeArrowheads="1"/>
          </p:cNvSpPr>
          <p:nvPr/>
        </p:nvSpPr>
        <p:spPr bwMode="auto">
          <a:xfrm>
            <a:off x="5715000" y="4800600"/>
            <a:ext cx="228600" cy="228600"/>
          </a:xfrm>
          <a:prstGeom prst="rect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44" name="Rectangle 52"/>
          <p:cNvSpPr>
            <a:spLocks noChangeArrowheads="1"/>
          </p:cNvSpPr>
          <p:nvPr/>
        </p:nvSpPr>
        <p:spPr bwMode="auto">
          <a:xfrm>
            <a:off x="5715000" y="5029200"/>
            <a:ext cx="228600" cy="228600"/>
          </a:xfrm>
          <a:prstGeom prst="rect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45" name="Rectangle 53"/>
          <p:cNvSpPr>
            <a:spLocks noChangeArrowheads="1"/>
          </p:cNvSpPr>
          <p:nvPr/>
        </p:nvSpPr>
        <p:spPr bwMode="auto">
          <a:xfrm>
            <a:off x="5715000" y="5486400"/>
            <a:ext cx="228600" cy="228600"/>
          </a:xfrm>
          <a:prstGeom prst="rect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46" name="Rectangle 54"/>
          <p:cNvSpPr>
            <a:spLocks noChangeArrowheads="1"/>
          </p:cNvSpPr>
          <p:nvPr/>
        </p:nvSpPr>
        <p:spPr bwMode="auto">
          <a:xfrm>
            <a:off x="5943600" y="4343400"/>
            <a:ext cx="228600" cy="228600"/>
          </a:xfrm>
          <a:prstGeom prst="rect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47" name="Rectangle 55"/>
          <p:cNvSpPr>
            <a:spLocks noChangeArrowheads="1"/>
          </p:cNvSpPr>
          <p:nvPr/>
        </p:nvSpPr>
        <p:spPr bwMode="auto">
          <a:xfrm>
            <a:off x="5943600" y="4572000"/>
            <a:ext cx="228600" cy="228600"/>
          </a:xfrm>
          <a:prstGeom prst="rect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48" name="Rectangle 56"/>
          <p:cNvSpPr>
            <a:spLocks noChangeArrowheads="1"/>
          </p:cNvSpPr>
          <p:nvPr/>
        </p:nvSpPr>
        <p:spPr bwMode="auto">
          <a:xfrm>
            <a:off x="5943600" y="4800600"/>
            <a:ext cx="228600" cy="228600"/>
          </a:xfrm>
          <a:prstGeom prst="rect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49" name="Rectangle 57"/>
          <p:cNvSpPr>
            <a:spLocks noChangeArrowheads="1"/>
          </p:cNvSpPr>
          <p:nvPr/>
        </p:nvSpPr>
        <p:spPr bwMode="auto">
          <a:xfrm>
            <a:off x="5943600" y="5029200"/>
            <a:ext cx="228600" cy="228600"/>
          </a:xfrm>
          <a:prstGeom prst="rect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50" name="Rectangle 58"/>
          <p:cNvSpPr>
            <a:spLocks noChangeArrowheads="1"/>
          </p:cNvSpPr>
          <p:nvPr/>
        </p:nvSpPr>
        <p:spPr bwMode="auto">
          <a:xfrm>
            <a:off x="5943600" y="5486400"/>
            <a:ext cx="228600" cy="228600"/>
          </a:xfrm>
          <a:prstGeom prst="rect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51" name="Rectangle 59"/>
          <p:cNvSpPr>
            <a:spLocks noChangeArrowheads="1"/>
          </p:cNvSpPr>
          <p:nvPr/>
        </p:nvSpPr>
        <p:spPr bwMode="auto">
          <a:xfrm>
            <a:off x="6172200" y="4343400"/>
            <a:ext cx="228600" cy="228600"/>
          </a:xfrm>
          <a:prstGeom prst="rect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52" name="Rectangle 60"/>
          <p:cNvSpPr>
            <a:spLocks noChangeArrowheads="1"/>
          </p:cNvSpPr>
          <p:nvPr/>
        </p:nvSpPr>
        <p:spPr bwMode="auto">
          <a:xfrm>
            <a:off x="6172200" y="4572000"/>
            <a:ext cx="228600" cy="228600"/>
          </a:xfrm>
          <a:prstGeom prst="rect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53" name="Rectangle 61"/>
          <p:cNvSpPr>
            <a:spLocks noChangeArrowheads="1"/>
          </p:cNvSpPr>
          <p:nvPr/>
        </p:nvSpPr>
        <p:spPr bwMode="auto">
          <a:xfrm>
            <a:off x="6172200" y="4800600"/>
            <a:ext cx="228600" cy="228600"/>
          </a:xfrm>
          <a:prstGeom prst="rect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54" name="Rectangle 62"/>
          <p:cNvSpPr>
            <a:spLocks noChangeArrowheads="1"/>
          </p:cNvSpPr>
          <p:nvPr/>
        </p:nvSpPr>
        <p:spPr bwMode="auto">
          <a:xfrm>
            <a:off x="6172200" y="5029200"/>
            <a:ext cx="228600" cy="228600"/>
          </a:xfrm>
          <a:prstGeom prst="rect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55" name="Rectangle 63"/>
          <p:cNvSpPr>
            <a:spLocks noChangeArrowheads="1"/>
          </p:cNvSpPr>
          <p:nvPr/>
        </p:nvSpPr>
        <p:spPr bwMode="auto">
          <a:xfrm>
            <a:off x="6172200" y="5486400"/>
            <a:ext cx="228600" cy="228600"/>
          </a:xfrm>
          <a:prstGeom prst="rect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56" name="Rectangle 64"/>
          <p:cNvSpPr>
            <a:spLocks noChangeArrowheads="1"/>
          </p:cNvSpPr>
          <p:nvPr/>
        </p:nvSpPr>
        <p:spPr bwMode="auto">
          <a:xfrm>
            <a:off x="6400800" y="3886200"/>
            <a:ext cx="228600" cy="228600"/>
          </a:xfrm>
          <a:prstGeom prst="rect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57" name="Rectangle 65"/>
          <p:cNvSpPr>
            <a:spLocks noChangeArrowheads="1"/>
          </p:cNvSpPr>
          <p:nvPr/>
        </p:nvSpPr>
        <p:spPr bwMode="auto">
          <a:xfrm>
            <a:off x="6400800" y="4114800"/>
            <a:ext cx="228600" cy="228600"/>
          </a:xfrm>
          <a:prstGeom prst="rect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58" name="Rectangle 66"/>
          <p:cNvSpPr>
            <a:spLocks noChangeArrowheads="1"/>
          </p:cNvSpPr>
          <p:nvPr/>
        </p:nvSpPr>
        <p:spPr bwMode="auto">
          <a:xfrm>
            <a:off x="6400800" y="4343400"/>
            <a:ext cx="228600" cy="228600"/>
          </a:xfrm>
          <a:prstGeom prst="rect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59" name="Rectangle 67"/>
          <p:cNvSpPr>
            <a:spLocks noChangeArrowheads="1"/>
          </p:cNvSpPr>
          <p:nvPr/>
        </p:nvSpPr>
        <p:spPr bwMode="auto">
          <a:xfrm>
            <a:off x="6400800" y="4572000"/>
            <a:ext cx="228600" cy="228600"/>
          </a:xfrm>
          <a:prstGeom prst="rect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60" name="Rectangle 68"/>
          <p:cNvSpPr>
            <a:spLocks noChangeArrowheads="1"/>
          </p:cNvSpPr>
          <p:nvPr/>
        </p:nvSpPr>
        <p:spPr bwMode="auto">
          <a:xfrm>
            <a:off x="6400800" y="4800600"/>
            <a:ext cx="228600" cy="228600"/>
          </a:xfrm>
          <a:prstGeom prst="rect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61" name="Rectangle 69"/>
          <p:cNvSpPr>
            <a:spLocks noChangeArrowheads="1"/>
          </p:cNvSpPr>
          <p:nvPr/>
        </p:nvSpPr>
        <p:spPr bwMode="auto">
          <a:xfrm>
            <a:off x="6400800" y="5029200"/>
            <a:ext cx="228600" cy="228600"/>
          </a:xfrm>
          <a:prstGeom prst="rect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62" name="Rectangle 70"/>
          <p:cNvSpPr>
            <a:spLocks noChangeArrowheads="1"/>
          </p:cNvSpPr>
          <p:nvPr/>
        </p:nvSpPr>
        <p:spPr bwMode="auto">
          <a:xfrm>
            <a:off x="6400800" y="5486400"/>
            <a:ext cx="228600" cy="228600"/>
          </a:xfrm>
          <a:prstGeom prst="rect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63" name="Rectangle 71"/>
          <p:cNvSpPr>
            <a:spLocks noChangeArrowheads="1"/>
          </p:cNvSpPr>
          <p:nvPr/>
        </p:nvSpPr>
        <p:spPr bwMode="auto">
          <a:xfrm>
            <a:off x="6629400" y="3886200"/>
            <a:ext cx="228600" cy="228600"/>
          </a:xfrm>
          <a:prstGeom prst="rect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64" name="Rectangle 72"/>
          <p:cNvSpPr>
            <a:spLocks noChangeArrowheads="1"/>
          </p:cNvSpPr>
          <p:nvPr/>
        </p:nvSpPr>
        <p:spPr bwMode="auto">
          <a:xfrm>
            <a:off x="6629400" y="4114800"/>
            <a:ext cx="228600" cy="228600"/>
          </a:xfrm>
          <a:prstGeom prst="rect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65" name="Rectangle 73"/>
          <p:cNvSpPr>
            <a:spLocks noChangeArrowheads="1"/>
          </p:cNvSpPr>
          <p:nvPr/>
        </p:nvSpPr>
        <p:spPr bwMode="auto">
          <a:xfrm>
            <a:off x="6629400" y="4343400"/>
            <a:ext cx="228600" cy="228600"/>
          </a:xfrm>
          <a:prstGeom prst="rect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66" name="Rectangle 74"/>
          <p:cNvSpPr>
            <a:spLocks noChangeArrowheads="1"/>
          </p:cNvSpPr>
          <p:nvPr/>
        </p:nvSpPr>
        <p:spPr bwMode="auto">
          <a:xfrm>
            <a:off x="6629400" y="4572000"/>
            <a:ext cx="228600" cy="228600"/>
          </a:xfrm>
          <a:prstGeom prst="rect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67" name="Rectangle 75"/>
          <p:cNvSpPr>
            <a:spLocks noChangeArrowheads="1"/>
          </p:cNvSpPr>
          <p:nvPr/>
        </p:nvSpPr>
        <p:spPr bwMode="auto">
          <a:xfrm>
            <a:off x="6629400" y="4800600"/>
            <a:ext cx="228600" cy="228600"/>
          </a:xfrm>
          <a:prstGeom prst="rect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68" name="Rectangle 76"/>
          <p:cNvSpPr>
            <a:spLocks noChangeArrowheads="1"/>
          </p:cNvSpPr>
          <p:nvPr/>
        </p:nvSpPr>
        <p:spPr bwMode="auto">
          <a:xfrm>
            <a:off x="6629400" y="5029200"/>
            <a:ext cx="228600" cy="228600"/>
          </a:xfrm>
          <a:prstGeom prst="rect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69" name="Rectangle 77"/>
          <p:cNvSpPr>
            <a:spLocks noChangeArrowheads="1"/>
          </p:cNvSpPr>
          <p:nvPr/>
        </p:nvSpPr>
        <p:spPr bwMode="auto">
          <a:xfrm>
            <a:off x="6629400" y="5486400"/>
            <a:ext cx="228600" cy="228600"/>
          </a:xfrm>
          <a:prstGeom prst="rect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70" name="Rectangle 78"/>
          <p:cNvSpPr>
            <a:spLocks noChangeArrowheads="1"/>
          </p:cNvSpPr>
          <p:nvPr/>
        </p:nvSpPr>
        <p:spPr bwMode="auto">
          <a:xfrm>
            <a:off x="6858000" y="3886200"/>
            <a:ext cx="228600" cy="228600"/>
          </a:xfrm>
          <a:prstGeom prst="rect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71" name="Rectangle 79"/>
          <p:cNvSpPr>
            <a:spLocks noChangeArrowheads="1"/>
          </p:cNvSpPr>
          <p:nvPr/>
        </p:nvSpPr>
        <p:spPr bwMode="auto">
          <a:xfrm>
            <a:off x="6858000" y="4114800"/>
            <a:ext cx="228600" cy="228600"/>
          </a:xfrm>
          <a:prstGeom prst="rect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72" name="Rectangle 80"/>
          <p:cNvSpPr>
            <a:spLocks noChangeArrowheads="1"/>
          </p:cNvSpPr>
          <p:nvPr/>
        </p:nvSpPr>
        <p:spPr bwMode="auto">
          <a:xfrm>
            <a:off x="6858000" y="4343400"/>
            <a:ext cx="228600" cy="228600"/>
          </a:xfrm>
          <a:prstGeom prst="rect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73" name="Rectangle 81"/>
          <p:cNvSpPr>
            <a:spLocks noChangeArrowheads="1"/>
          </p:cNvSpPr>
          <p:nvPr/>
        </p:nvSpPr>
        <p:spPr bwMode="auto">
          <a:xfrm>
            <a:off x="6858000" y="4572000"/>
            <a:ext cx="228600" cy="228600"/>
          </a:xfrm>
          <a:prstGeom prst="rect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74" name="Rectangle 82"/>
          <p:cNvSpPr>
            <a:spLocks noChangeArrowheads="1"/>
          </p:cNvSpPr>
          <p:nvPr/>
        </p:nvSpPr>
        <p:spPr bwMode="auto">
          <a:xfrm>
            <a:off x="6858000" y="4800600"/>
            <a:ext cx="228600" cy="228600"/>
          </a:xfrm>
          <a:prstGeom prst="rect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75" name="Rectangle 83"/>
          <p:cNvSpPr>
            <a:spLocks noChangeArrowheads="1"/>
          </p:cNvSpPr>
          <p:nvPr/>
        </p:nvSpPr>
        <p:spPr bwMode="auto">
          <a:xfrm>
            <a:off x="6858000" y="5029200"/>
            <a:ext cx="228600" cy="228600"/>
          </a:xfrm>
          <a:prstGeom prst="rect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76" name="Rectangle 84"/>
          <p:cNvSpPr>
            <a:spLocks noChangeArrowheads="1"/>
          </p:cNvSpPr>
          <p:nvPr/>
        </p:nvSpPr>
        <p:spPr bwMode="auto">
          <a:xfrm>
            <a:off x="6858000" y="5486400"/>
            <a:ext cx="228600" cy="228600"/>
          </a:xfrm>
          <a:prstGeom prst="rect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77" name="Rectangle 85"/>
          <p:cNvSpPr>
            <a:spLocks noChangeArrowheads="1"/>
          </p:cNvSpPr>
          <p:nvPr/>
        </p:nvSpPr>
        <p:spPr bwMode="auto">
          <a:xfrm>
            <a:off x="7086600" y="3886200"/>
            <a:ext cx="228600" cy="228600"/>
          </a:xfrm>
          <a:prstGeom prst="rect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78" name="Rectangle 86"/>
          <p:cNvSpPr>
            <a:spLocks noChangeArrowheads="1"/>
          </p:cNvSpPr>
          <p:nvPr/>
        </p:nvSpPr>
        <p:spPr bwMode="auto">
          <a:xfrm>
            <a:off x="7086600" y="4114800"/>
            <a:ext cx="228600" cy="228600"/>
          </a:xfrm>
          <a:prstGeom prst="rect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79" name="Rectangle 87"/>
          <p:cNvSpPr>
            <a:spLocks noChangeArrowheads="1"/>
          </p:cNvSpPr>
          <p:nvPr/>
        </p:nvSpPr>
        <p:spPr bwMode="auto">
          <a:xfrm>
            <a:off x="7086600" y="4343400"/>
            <a:ext cx="228600" cy="228600"/>
          </a:xfrm>
          <a:prstGeom prst="rect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80" name="Rectangle 88"/>
          <p:cNvSpPr>
            <a:spLocks noChangeArrowheads="1"/>
          </p:cNvSpPr>
          <p:nvPr/>
        </p:nvSpPr>
        <p:spPr bwMode="auto">
          <a:xfrm>
            <a:off x="7086600" y="4572000"/>
            <a:ext cx="228600" cy="228600"/>
          </a:xfrm>
          <a:prstGeom prst="rect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81" name="Rectangle 89"/>
          <p:cNvSpPr>
            <a:spLocks noChangeArrowheads="1"/>
          </p:cNvSpPr>
          <p:nvPr/>
        </p:nvSpPr>
        <p:spPr bwMode="auto">
          <a:xfrm>
            <a:off x="7086600" y="4800600"/>
            <a:ext cx="228600" cy="228600"/>
          </a:xfrm>
          <a:prstGeom prst="rect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82" name="Rectangle 90"/>
          <p:cNvSpPr>
            <a:spLocks noChangeArrowheads="1"/>
          </p:cNvSpPr>
          <p:nvPr/>
        </p:nvSpPr>
        <p:spPr bwMode="auto">
          <a:xfrm>
            <a:off x="7086600" y="5029200"/>
            <a:ext cx="228600" cy="228600"/>
          </a:xfrm>
          <a:prstGeom prst="rect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83" name="Rectangle 91"/>
          <p:cNvSpPr>
            <a:spLocks noChangeArrowheads="1"/>
          </p:cNvSpPr>
          <p:nvPr/>
        </p:nvSpPr>
        <p:spPr bwMode="auto">
          <a:xfrm>
            <a:off x="7086600" y="5486400"/>
            <a:ext cx="228600" cy="228600"/>
          </a:xfrm>
          <a:prstGeom prst="rect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84" name="Rectangle 92"/>
          <p:cNvSpPr>
            <a:spLocks noChangeArrowheads="1"/>
          </p:cNvSpPr>
          <p:nvPr/>
        </p:nvSpPr>
        <p:spPr bwMode="auto">
          <a:xfrm>
            <a:off x="7315200" y="3886200"/>
            <a:ext cx="228600" cy="228600"/>
          </a:xfrm>
          <a:prstGeom prst="rect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85" name="Rectangle 93"/>
          <p:cNvSpPr>
            <a:spLocks noChangeArrowheads="1"/>
          </p:cNvSpPr>
          <p:nvPr/>
        </p:nvSpPr>
        <p:spPr bwMode="auto">
          <a:xfrm>
            <a:off x="7315200" y="4114800"/>
            <a:ext cx="228600" cy="228600"/>
          </a:xfrm>
          <a:prstGeom prst="rect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86" name="Rectangle 94"/>
          <p:cNvSpPr>
            <a:spLocks noChangeArrowheads="1"/>
          </p:cNvSpPr>
          <p:nvPr/>
        </p:nvSpPr>
        <p:spPr bwMode="auto">
          <a:xfrm>
            <a:off x="7315200" y="4343400"/>
            <a:ext cx="228600" cy="228600"/>
          </a:xfrm>
          <a:prstGeom prst="rect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87" name="Rectangle 95"/>
          <p:cNvSpPr>
            <a:spLocks noChangeArrowheads="1"/>
          </p:cNvSpPr>
          <p:nvPr/>
        </p:nvSpPr>
        <p:spPr bwMode="auto">
          <a:xfrm>
            <a:off x="7315200" y="4572000"/>
            <a:ext cx="228600" cy="228600"/>
          </a:xfrm>
          <a:prstGeom prst="rect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88" name="Rectangle 96"/>
          <p:cNvSpPr>
            <a:spLocks noChangeArrowheads="1"/>
          </p:cNvSpPr>
          <p:nvPr/>
        </p:nvSpPr>
        <p:spPr bwMode="auto">
          <a:xfrm>
            <a:off x="7315200" y="4800600"/>
            <a:ext cx="228600" cy="228600"/>
          </a:xfrm>
          <a:prstGeom prst="rect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89" name="Rectangle 97"/>
          <p:cNvSpPr>
            <a:spLocks noChangeArrowheads="1"/>
          </p:cNvSpPr>
          <p:nvPr/>
        </p:nvSpPr>
        <p:spPr bwMode="auto">
          <a:xfrm>
            <a:off x="7315200" y="5029200"/>
            <a:ext cx="228600" cy="228600"/>
          </a:xfrm>
          <a:prstGeom prst="rect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90" name="Rectangle 98"/>
          <p:cNvSpPr>
            <a:spLocks noChangeArrowheads="1"/>
          </p:cNvSpPr>
          <p:nvPr/>
        </p:nvSpPr>
        <p:spPr bwMode="auto">
          <a:xfrm>
            <a:off x="7315200" y="5486400"/>
            <a:ext cx="228600" cy="228600"/>
          </a:xfrm>
          <a:prstGeom prst="rect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91" name="Rectangle 99"/>
          <p:cNvSpPr>
            <a:spLocks noChangeArrowheads="1"/>
          </p:cNvSpPr>
          <p:nvPr/>
        </p:nvSpPr>
        <p:spPr bwMode="auto">
          <a:xfrm>
            <a:off x="7543800" y="3657600"/>
            <a:ext cx="228600" cy="228600"/>
          </a:xfrm>
          <a:prstGeom prst="rect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92" name="Rectangle 100"/>
          <p:cNvSpPr>
            <a:spLocks noChangeArrowheads="1"/>
          </p:cNvSpPr>
          <p:nvPr/>
        </p:nvSpPr>
        <p:spPr bwMode="auto">
          <a:xfrm>
            <a:off x="7543800" y="3886200"/>
            <a:ext cx="228600" cy="228600"/>
          </a:xfrm>
          <a:prstGeom prst="rect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93" name="Rectangle 101"/>
          <p:cNvSpPr>
            <a:spLocks noChangeArrowheads="1"/>
          </p:cNvSpPr>
          <p:nvPr/>
        </p:nvSpPr>
        <p:spPr bwMode="auto">
          <a:xfrm>
            <a:off x="7543800" y="4114800"/>
            <a:ext cx="228600" cy="228600"/>
          </a:xfrm>
          <a:prstGeom prst="rect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94" name="Rectangle 102"/>
          <p:cNvSpPr>
            <a:spLocks noChangeArrowheads="1"/>
          </p:cNvSpPr>
          <p:nvPr/>
        </p:nvSpPr>
        <p:spPr bwMode="auto">
          <a:xfrm>
            <a:off x="7543800" y="4343400"/>
            <a:ext cx="228600" cy="228600"/>
          </a:xfrm>
          <a:prstGeom prst="rect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95" name="Rectangle 103"/>
          <p:cNvSpPr>
            <a:spLocks noChangeArrowheads="1"/>
          </p:cNvSpPr>
          <p:nvPr/>
        </p:nvSpPr>
        <p:spPr bwMode="auto">
          <a:xfrm>
            <a:off x="7543800" y="4572000"/>
            <a:ext cx="228600" cy="228600"/>
          </a:xfrm>
          <a:prstGeom prst="rect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96" name="Rectangle 104"/>
          <p:cNvSpPr>
            <a:spLocks noChangeArrowheads="1"/>
          </p:cNvSpPr>
          <p:nvPr/>
        </p:nvSpPr>
        <p:spPr bwMode="auto">
          <a:xfrm>
            <a:off x="7543800" y="4800600"/>
            <a:ext cx="228600" cy="228600"/>
          </a:xfrm>
          <a:prstGeom prst="rect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97" name="Rectangle 105"/>
          <p:cNvSpPr>
            <a:spLocks noChangeArrowheads="1"/>
          </p:cNvSpPr>
          <p:nvPr/>
        </p:nvSpPr>
        <p:spPr bwMode="auto">
          <a:xfrm>
            <a:off x="7543800" y="5029200"/>
            <a:ext cx="228600" cy="228600"/>
          </a:xfrm>
          <a:prstGeom prst="rect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98" name="Rectangle 106"/>
          <p:cNvSpPr>
            <a:spLocks noChangeArrowheads="1"/>
          </p:cNvSpPr>
          <p:nvPr/>
        </p:nvSpPr>
        <p:spPr bwMode="auto">
          <a:xfrm>
            <a:off x="7543800" y="5486400"/>
            <a:ext cx="228600" cy="228600"/>
          </a:xfrm>
          <a:prstGeom prst="rect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99" name="Rectangle 107"/>
          <p:cNvSpPr>
            <a:spLocks noChangeArrowheads="1"/>
          </p:cNvSpPr>
          <p:nvPr/>
        </p:nvSpPr>
        <p:spPr bwMode="auto">
          <a:xfrm>
            <a:off x="4572000" y="5715000"/>
            <a:ext cx="228600" cy="228600"/>
          </a:xfrm>
          <a:prstGeom prst="rect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500" name="Rectangle 108"/>
          <p:cNvSpPr>
            <a:spLocks noChangeArrowheads="1"/>
          </p:cNvSpPr>
          <p:nvPr/>
        </p:nvSpPr>
        <p:spPr bwMode="auto">
          <a:xfrm>
            <a:off x="4800600" y="5715000"/>
            <a:ext cx="228600" cy="228600"/>
          </a:xfrm>
          <a:prstGeom prst="rect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501" name="Rectangle 109"/>
          <p:cNvSpPr>
            <a:spLocks noChangeArrowheads="1"/>
          </p:cNvSpPr>
          <p:nvPr/>
        </p:nvSpPr>
        <p:spPr bwMode="auto">
          <a:xfrm>
            <a:off x="5029200" y="5715000"/>
            <a:ext cx="228600" cy="228600"/>
          </a:xfrm>
          <a:prstGeom prst="rect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502" name="Rectangle 110"/>
          <p:cNvSpPr>
            <a:spLocks noChangeArrowheads="1"/>
          </p:cNvSpPr>
          <p:nvPr/>
        </p:nvSpPr>
        <p:spPr bwMode="auto">
          <a:xfrm>
            <a:off x="5257800" y="5715000"/>
            <a:ext cx="228600" cy="228600"/>
          </a:xfrm>
          <a:prstGeom prst="rect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503" name="Rectangle 111"/>
          <p:cNvSpPr>
            <a:spLocks noChangeArrowheads="1"/>
          </p:cNvSpPr>
          <p:nvPr/>
        </p:nvSpPr>
        <p:spPr bwMode="auto">
          <a:xfrm>
            <a:off x="5486400" y="5715000"/>
            <a:ext cx="228600" cy="228600"/>
          </a:xfrm>
          <a:prstGeom prst="rect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504" name="Rectangle 112"/>
          <p:cNvSpPr>
            <a:spLocks noChangeArrowheads="1"/>
          </p:cNvSpPr>
          <p:nvPr/>
        </p:nvSpPr>
        <p:spPr bwMode="auto">
          <a:xfrm>
            <a:off x="5715000" y="5715000"/>
            <a:ext cx="228600" cy="228600"/>
          </a:xfrm>
          <a:prstGeom prst="rect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505" name="Rectangle 113"/>
          <p:cNvSpPr>
            <a:spLocks noChangeArrowheads="1"/>
          </p:cNvSpPr>
          <p:nvPr/>
        </p:nvSpPr>
        <p:spPr bwMode="auto">
          <a:xfrm>
            <a:off x="5943600" y="5715000"/>
            <a:ext cx="228600" cy="228600"/>
          </a:xfrm>
          <a:prstGeom prst="rect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506" name="Rectangle 114"/>
          <p:cNvSpPr>
            <a:spLocks noChangeArrowheads="1"/>
          </p:cNvSpPr>
          <p:nvPr/>
        </p:nvSpPr>
        <p:spPr bwMode="auto">
          <a:xfrm>
            <a:off x="6172200" y="5715000"/>
            <a:ext cx="228600" cy="228600"/>
          </a:xfrm>
          <a:prstGeom prst="rect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507" name="Rectangle 115"/>
          <p:cNvSpPr>
            <a:spLocks noChangeArrowheads="1"/>
          </p:cNvSpPr>
          <p:nvPr/>
        </p:nvSpPr>
        <p:spPr bwMode="auto">
          <a:xfrm>
            <a:off x="6400800" y="5715000"/>
            <a:ext cx="228600" cy="228600"/>
          </a:xfrm>
          <a:prstGeom prst="rect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508" name="Rectangle 116"/>
          <p:cNvSpPr>
            <a:spLocks noChangeArrowheads="1"/>
          </p:cNvSpPr>
          <p:nvPr/>
        </p:nvSpPr>
        <p:spPr bwMode="auto">
          <a:xfrm>
            <a:off x="6629400" y="5715000"/>
            <a:ext cx="228600" cy="228600"/>
          </a:xfrm>
          <a:prstGeom prst="rect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509" name="Rectangle 117"/>
          <p:cNvSpPr>
            <a:spLocks noChangeArrowheads="1"/>
          </p:cNvSpPr>
          <p:nvPr/>
        </p:nvSpPr>
        <p:spPr bwMode="auto">
          <a:xfrm>
            <a:off x="6858000" y="5715000"/>
            <a:ext cx="228600" cy="228600"/>
          </a:xfrm>
          <a:prstGeom prst="rect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510" name="Rectangle 118"/>
          <p:cNvSpPr>
            <a:spLocks noChangeArrowheads="1"/>
          </p:cNvSpPr>
          <p:nvPr/>
        </p:nvSpPr>
        <p:spPr bwMode="auto">
          <a:xfrm>
            <a:off x="7086600" y="5715000"/>
            <a:ext cx="228600" cy="228600"/>
          </a:xfrm>
          <a:prstGeom prst="rect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511" name="Rectangle 119"/>
          <p:cNvSpPr>
            <a:spLocks noChangeArrowheads="1"/>
          </p:cNvSpPr>
          <p:nvPr/>
        </p:nvSpPr>
        <p:spPr bwMode="auto">
          <a:xfrm>
            <a:off x="7315200" y="5715000"/>
            <a:ext cx="228600" cy="228600"/>
          </a:xfrm>
          <a:prstGeom prst="rect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512" name="Rectangle 120"/>
          <p:cNvSpPr>
            <a:spLocks noChangeArrowheads="1"/>
          </p:cNvSpPr>
          <p:nvPr/>
        </p:nvSpPr>
        <p:spPr bwMode="auto">
          <a:xfrm>
            <a:off x="7543800" y="5715000"/>
            <a:ext cx="228600" cy="228600"/>
          </a:xfrm>
          <a:prstGeom prst="rect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513" name="Text Box 121"/>
          <p:cNvSpPr txBox="1">
            <a:spLocks noChangeArrowheads="1"/>
          </p:cNvSpPr>
          <p:nvPr/>
        </p:nvSpPr>
        <p:spPr bwMode="auto">
          <a:xfrm>
            <a:off x="3489325" y="6107113"/>
            <a:ext cx="40322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400"/>
              <a:t>Ionic size (cations)	            Ionic size (anions)</a:t>
            </a:r>
          </a:p>
          <a:p>
            <a:pPr eaLnBrk="1" hangingPunct="1"/>
            <a:r>
              <a:rPr lang="en-US" sz="1400"/>
              <a:t>decreases		            decreases</a:t>
            </a:r>
          </a:p>
        </p:txBody>
      </p:sp>
      <p:sp>
        <p:nvSpPr>
          <p:cNvPr id="59514" name="AutoShape 122"/>
          <p:cNvSpPr>
            <a:spLocks noChangeArrowheads="1"/>
          </p:cNvSpPr>
          <p:nvPr/>
        </p:nvSpPr>
        <p:spPr bwMode="auto">
          <a:xfrm>
            <a:off x="3886200" y="1295400"/>
            <a:ext cx="2895600" cy="2590800"/>
          </a:xfrm>
          <a:prstGeom prst="rightArrow">
            <a:avLst>
              <a:gd name="adj1" fmla="val 50000"/>
              <a:gd name="adj2" fmla="val 27941"/>
            </a:avLst>
          </a:prstGeom>
          <a:solidFill>
            <a:srgbClr val="D4D4F4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515" name="Text Box 123"/>
          <p:cNvSpPr txBox="1">
            <a:spLocks noChangeArrowheads="1"/>
          </p:cNvSpPr>
          <p:nvPr/>
        </p:nvSpPr>
        <p:spPr bwMode="auto">
          <a:xfrm>
            <a:off x="4038600" y="2044700"/>
            <a:ext cx="27559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1400" b="1"/>
              <a:t>Shielding is constant</a:t>
            </a:r>
          </a:p>
          <a:p>
            <a:pPr eaLnBrk="1" hangingPunct="1"/>
            <a:r>
              <a:rPr lang="en-US" sz="1400" b="1"/>
              <a:t>Atomic radius decreases</a:t>
            </a:r>
          </a:p>
          <a:p>
            <a:pPr eaLnBrk="1" hangingPunct="1"/>
            <a:r>
              <a:rPr lang="en-US" sz="1400" b="1"/>
              <a:t>Ionization energy increases</a:t>
            </a:r>
          </a:p>
          <a:p>
            <a:pPr eaLnBrk="1" hangingPunct="1"/>
            <a:r>
              <a:rPr lang="en-US" sz="1400" b="1"/>
              <a:t>Electronegativity increases</a:t>
            </a:r>
          </a:p>
          <a:p>
            <a:pPr eaLnBrk="1" hangingPunct="1"/>
            <a:r>
              <a:rPr lang="en-US" sz="1400" b="1"/>
              <a:t>Nuclear charge increases</a:t>
            </a:r>
          </a:p>
        </p:txBody>
      </p:sp>
      <p:sp>
        <p:nvSpPr>
          <p:cNvPr id="59516" name="AutoShape 124"/>
          <p:cNvSpPr>
            <a:spLocks noChangeArrowheads="1"/>
          </p:cNvSpPr>
          <p:nvPr/>
        </p:nvSpPr>
        <p:spPr bwMode="auto">
          <a:xfrm>
            <a:off x="685800" y="2971800"/>
            <a:ext cx="3429000" cy="33528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CFFCC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517" name="Text Box 125"/>
          <p:cNvSpPr txBox="1">
            <a:spLocks noChangeArrowheads="1"/>
          </p:cNvSpPr>
          <p:nvPr/>
        </p:nvSpPr>
        <p:spPr bwMode="auto">
          <a:xfrm rot="-5400000">
            <a:off x="1157288" y="3560763"/>
            <a:ext cx="25558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400" b="1"/>
              <a:t>Nuclear charge increases</a:t>
            </a:r>
          </a:p>
          <a:p>
            <a:pPr eaLnBrk="1" hangingPunct="1"/>
            <a:r>
              <a:rPr lang="en-US" sz="1400" b="1"/>
              <a:t>Shielding increases</a:t>
            </a:r>
          </a:p>
          <a:p>
            <a:pPr eaLnBrk="1" hangingPunct="1"/>
            <a:r>
              <a:rPr lang="en-US" sz="1400" b="1"/>
              <a:t>Atomic radius increases</a:t>
            </a:r>
          </a:p>
          <a:p>
            <a:pPr eaLnBrk="1" hangingPunct="1"/>
            <a:r>
              <a:rPr lang="en-US" sz="1400" b="1"/>
              <a:t>Ionic size increases</a:t>
            </a:r>
          </a:p>
          <a:p>
            <a:pPr eaLnBrk="1" hangingPunct="1"/>
            <a:r>
              <a:rPr lang="en-US" sz="1400" b="1"/>
              <a:t>Ionization energy decreases</a:t>
            </a:r>
          </a:p>
          <a:p>
            <a:pPr eaLnBrk="1" hangingPunct="1"/>
            <a:r>
              <a:rPr lang="en-US" sz="1400" b="1"/>
              <a:t>Electronegativity decreases</a:t>
            </a:r>
          </a:p>
        </p:txBody>
      </p:sp>
      <p:sp>
        <p:nvSpPr>
          <p:cNvPr id="59518" name="Line 126"/>
          <p:cNvSpPr>
            <a:spLocks noChangeShapeType="1"/>
          </p:cNvSpPr>
          <p:nvPr/>
        </p:nvSpPr>
        <p:spPr bwMode="auto">
          <a:xfrm>
            <a:off x="5181600" y="6248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519" name="Line 127"/>
          <p:cNvSpPr>
            <a:spLocks noChangeShapeType="1"/>
          </p:cNvSpPr>
          <p:nvPr/>
        </p:nvSpPr>
        <p:spPr bwMode="auto">
          <a:xfrm>
            <a:off x="7543800" y="6248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520" name="Text Box 128"/>
          <p:cNvSpPr txBox="1">
            <a:spLocks noChangeArrowheads="1"/>
          </p:cNvSpPr>
          <p:nvPr/>
        </p:nvSpPr>
        <p:spPr bwMode="auto">
          <a:xfrm>
            <a:off x="3565525" y="3424238"/>
            <a:ext cx="3238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900"/>
              <a:t>1A</a:t>
            </a:r>
          </a:p>
        </p:txBody>
      </p:sp>
      <p:sp>
        <p:nvSpPr>
          <p:cNvPr id="59521" name="Rectangle 129"/>
          <p:cNvSpPr>
            <a:spLocks noChangeArrowheads="1"/>
          </p:cNvSpPr>
          <p:nvPr/>
        </p:nvSpPr>
        <p:spPr bwMode="auto">
          <a:xfrm>
            <a:off x="3852863" y="3654425"/>
            <a:ext cx="3238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900"/>
              <a:t>2A</a:t>
            </a:r>
          </a:p>
        </p:txBody>
      </p:sp>
      <p:sp>
        <p:nvSpPr>
          <p:cNvPr id="59522" name="Rectangle 130"/>
          <p:cNvSpPr>
            <a:spLocks noChangeArrowheads="1"/>
          </p:cNvSpPr>
          <p:nvPr/>
        </p:nvSpPr>
        <p:spPr bwMode="auto">
          <a:xfrm>
            <a:off x="6324600" y="3654425"/>
            <a:ext cx="3238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900"/>
              <a:t>3A</a:t>
            </a:r>
          </a:p>
        </p:txBody>
      </p:sp>
      <p:sp>
        <p:nvSpPr>
          <p:cNvPr id="59523" name="Rectangle 131"/>
          <p:cNvSpPr>
            <a:spLocks noChangeArrowheads="1"/>
          </p:cNvSpPr>
          <p:nvPr/>
        </p:nvSpPr>
        <p:spPr bwMode="auto">
          <a:xfrm>
            <a:off x="6553200" y="3654425"/>
            <a:ext cx="3238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900"/>
              <a:t>4A</a:t>
            </a:r>
          </a:p>
        </p:txBody>
      </p:sp>
      <p:sp>
        <p:nvSpPr>
          <p:cNvPr id="59524" name="Rectangle 132"/>
          <p:cNvSpPr>
            <a:spLocks noChangeArrowheads="1"/>
          </p:cNvSpPr>
          <p:nvPr/>
        </p:nvSpPr>
        <p:spPr bwMode="auto">
          <a:xfrm>
            <a:off x="6781800" y="3670300"/>
            <a:ext cx="3238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900"/>
              <a:t>5A</a:t>
            </a:r>
          </a:p>
        </p:txBody>
      </p:sp>
      <p:sp>
        <p:nvSpPr>
          <p:cNvPr id="59525" name="Rectangle 133"/>
          <p:cNvSpPr>
            <a:spLocks noChangeArrowheads="1"/>
          </p:cNvSpPr>
          <p:nvPr/>
        </p:nvSpPr>
        <p:spPr bwMode="auto">
          <a:xfrm>
            <a:off x="7010400" y="3657600"/>
            <a:ext cx="3238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900"/>
              <a:t>6A</a:t>
            </a:r>
          </a:p>
        </p:txBody>
      </p:sp>
      <p:sp>
        <p:nvSpPr>
          <p:cNvPr id="59526" name="Rectangle 134"/>
          <p:cNvSpPr>
            <a:spLocks noChangeArrowheads="1"/>
          </p:cNvSpPr>
          <p:nvPr/>
        </p:nvSpPr>
        <p:spPr bwMode="auto">
          <a:xfrm>
            <a:off x="7239000" y="3657600"/>
            <a:ext cx="3238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900"/>
              <a:t>7A</a:t>
            </a:r>
          </a:p>
        </p:txBody>
      </p:sp>
      <p:sp>
        <p:nvSpPr>
          <p:cNvPr id="59527" name="Rectangle 135"/>
          <p:cNvSpPr>
            <a:spLocks noChangeArrowheads="1"/>
          </p:cNvSpPr>
          <p:nvPr/>
        </p:nvSpPr>
        <p:spPr bwMode="auto">
          <a:xfrm>
            <a:off x="7524750" y="3429000"/>
            <a:ext cx="2476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900"/>
              <a:t>0</a:t>
            </a:r>
          </a:p>
        </p:txBody>
      </p:sp>
      <p:sp>
        <p:nvSpPr>
          <p:cNvPr id="59528" name="AutoShape 13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6119813"/>
            <a:ext cx="609600" cy="357187"/>
          </a:xfrm>
          <a:prstGeom prst="actionButtonBeginning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295400" y="1981200"/>
            <a:ext cx="381000" cy="533400"/>
          </a:xfrm>
          <a:prstGeom prst="rect">
            <a:avLst/>
          </a:prstGeom>
          <a:solidFill>
            <a:srgbClr val="FF99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Li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3</a:t>
            </a:r>
            <a:endParaRPr lang="en-US" sz="1000" baseline="30000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7772400" y="1447800"/>
            <a:ext cx="381000" cy="533400"/>
          </a:xfrm>
          <a:prstGeom prst="rect">
            <a:avLst/>
          </a:prstGeom>
          <a:solidFill>
            <a:srgbClr val="6600FF">
              <a:alpha val="45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He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2</a:t>
            </a:r>
            <a:endParaRPr lang="en-US" sz="1000" baseline="30000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6248400" y="1981200"/>
            <a:ext cx="381000" cy="533400"/>
          </a:xfrm>
          <a:prstGeom prst="rect">
            <a:avLst/>
          </a:prstGeom>
          <a:solidFill>
            <a:srgbClr val="66CC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C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6</a:t>
            </a:r>
            <a:endParaRPr lang="en-US" sz="1000" baseline="30000"/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6629400" y="1981200"/>
            <a:ext cx="381000" cy="533400"/>
          </a:xfrm>
          <a:prstGeom prst="rect">
            <a:avLst/>
          </a:prstGeom>
          <a:solidFill>
            <a:srgbClr val="66CC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N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7</a:t>
            </a:r>
            <a:endParaRPr lang="en-US" sz="1000" baseline="30000"/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7010400" y="1981200"/>
            <a:ext cx="381000" cy="533400"/>
          </a:xfrm>
          <a:prstGeom prst="rect">
            <a:avLst/>
          </a:prstGeom>
          <a:solidFill>
            <a:srgbClr val="66CC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O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8</a:t>
            </a:r>
            <a:endParaRPr lang="en-US" sz="1000" baseline="30000"/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7391400" y="1981200"/>
            <a:ext cx="381000" cy="533400"/>
          </a:xfrm>
          <a:prstGeom prst="rect">
            <a:avLst/>
          </a:prstGeom>
          <a:solidFill>
            <a:srgbClr val="0080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F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9</a:t>
            </a:r>
            <a:endParaRPr lang="en-US" sz="1000" baseline="30000"/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7772400" y="1981200"/>
            <a:ext cx="381000" cy="533400"/>
          </a:xfrm>
          <a:prstGeom prst="rect">
            <a:avLst/>
          </a:prstGeom>
          <a:solidFill>
            <a:srgbClr val="6600FF">
              <a:alpha val="45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Ne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10</a:t>
            </a:r>
            <a:endParaRPr lang="en-US" sz="1000" baseline="30000"/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1295400" y="2514600"/>
            <a:ext cx="381000" cy="533400"/>
          </a:xfrm>
          <a:prstGeom prst="rect">
            <a:avLst/>
          </a:prstGeom>
          <a:solidFill>
            <a:srgbClr val="FF99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Na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11</a:t>
            </a:r>
            <a:endParaRPr lang="en-US" sz="1000" baseline="30000"/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5867400" y="1981200"/>
            <a:ext cx="381000" cy="533400"/>
          </a:xfrm>
          <a:prstGeom prst="rect">
            <a:avLst/>
          </a:prstGeom>
          <a:solidFill>
            <a:srgbClr val="FF66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B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5</a:t>
            </a:r>
            <a:endParaRPr lang="en-US" sz="1000" baseline="30000"/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1676400" y="1981200"/>
            <a:ext cx="381000" cy="533400"/>
          </a:xfrm>
          <a:prstGeom prst="rect">
            <a:avLst/>
          </a:prstGeom>
          <a:solidFill>
            <a:srgbClr val="99CC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Be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4</a:t>
            </a:r>
            <a:endParaRPr lang="en-US" sz="1000" baseline="30000"/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1295400" y="1447800"/>
            <a:ext cx="381000" cy="533400"/>
          </a:xfrm>
          <a:prstGeom prst="rect">
            <a:avLst/>
          </a:prstGeom>
          <a:solidFill>
            <a:srgbClr val="BBE0E3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H</a:t>
            </a:r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1</a:t>
            </a:r>
            <a:endParaRPr lang="en-US" sz="1000" baseline="30000"/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5867400" y="2514600"/>
            <a:ext cx="381000" cy="533400"/>
          </a:xfrm>
          <a:prstGeom prst="rect">
            <a:avLst/>
          </a:prstGeom>
          <a:solidFill>
            <a:srgbClr val="CCFFCC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Al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13</a:t>
            </a:r>
            <a:endParaRPr lang="en-US" sz="1000" baseline="30000"/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6248400" y="2514600"/>
            <a:ext cx="381000" cy="533400"/>
          </a:xfrm>
          <a:prstGeom prst="rect">
            <a:avLst/>
          </a:prstGeom>
          <a:solidFill>
            <a:srgbClr val="FF66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Si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14</a:t>
            </a:r>
            <a:endParaRPr lang="en-US" sz="1000" baseline="30000"/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6629400" y="2514600"/>
            <a:ext cx="381000" cy="533400"/>
          </a:xfrm>
          <a:prstGeom prst="rect">
            <a:avLst/>
          </a:prstGeom>
          <a:solidFill>
            <a:srgbClr val="66CC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P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15</a:t>
            </a:r>
            <a:endParaRPr lang="en-US" sz="1000" baseline="30000"/>
          </a:p>
        </p:txBody>
      </p: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7010400" y="2514600"/>
            <a:ext cx="381000" cy="533400"/>
          </a:xfrm>
          <a:prstGeom prst="rect">
            <a:avLst/>
          </a:prstGeom>
          <a:solidFill>
            <a:srgbClr val="66CC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S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16</a:t>
            </a:r>
            <a:endParaRPr lang="en-US" sz="1000" baseline="30000"/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7391400" y="2514600"/>
            <a:ext cx="381000" cy="533400"/>
          </a:xfrm>
          <a:prstGeom prst="rect">
            <a:avLst/>
          </a:prstGeom>
          <a:solidFill>
            <a:srgbClr val="0080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Cl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17</a:t>
            </a:r>
            <a:endParaRPr lang="en-US" sz="1000" baseline="30000"/>
          </a:p>
        </p:txBody>
      </p:sp>
      <p:sp>
        <p:nvSpPr>
          <p:cNvPr id="29714" name="Rectangle 18"/>
          <p:cNvSpPr>
            <a:spLocks noChangeArrowheads="1"/>
          </p:cNvSpPr>
          <p:nvPr/>
        </p:nvSpPr>
        <p:spPr bwMode="auto">
          <a:xfrm>
            <a:off x="7772400" y="2514600"/>
            <a:ext cx="381000" cy="533400"/>
          </a:xfrm>
          <a:prstGeom prst="rect">
            <a:avLst/>
          </a:prstGeom>
          <a:solidFill>
            <a:srgbClr val="6600FF">
              <a:alpha val="45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Ar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18</a:t>
            </a:r>
            <a:endParaRPr lang="en-US" sz="1000" baseline="30000"/>
          </a:p>
        </p:txBody>
      </p:sp>
      <p:sp>
        <p:nvSpPr>
          <p:cNvPr id="29715" name="Rectangle 19"/>
          <p:cNvSpPr>
            <a:spLocks noChangeArrowheads="1"/>
          </p:cNvSpPr>
          <p:nvPr/>
        </p:nvSpPr>
        <p:spPr bwMode="auto">
          <a:xfrm>
            <a:off x="1295400" y="3048000"/>
            <a:ext cx="381000" cy="533400"/>
          </a:xfrm>
          <a:prstGeom prst="rect">
            <a:avLst/>
          </a:prstGeom>
          <a:solidFill>
            <a:srgbClr val="FF99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K</a:t>
            </a:r>
            <a:endParaRPr lang="en-US" sz="1000"/>
          </a:p>
          <a:p>
            <a:pPr algn="ctr" eaLnBrk="1" hangingPunct="1"/>
            <a:endParaRPr lang="en-US" sz="1000" baseline="30000"/>
          </a:p>
          <a:p>
            <a:pPr algn="ctr" eaLnBrk="1" hangingPunct="1"/>
            <a:r>
              <a:rPr lang="en-US" sz="1000"/>
              <a:t>19</a:t>
            </a:r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1676400" y="3048000"/>
            <a:ext cx="381000" cy="533400"/>
          </a:xfrm>
          <a:prstGeom prst="rect">
            <a:avLst/>
          </a:prstGeom>
          <a:solidFill>
            <a:srgbClr val="99CC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Ca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20</a:t>
            </a:r>
            <a:endParaRPr lang="en-US" sz="1000" baseline="30000"/>
          </a:p>
        </p:txBody>
      </p:sp>
      <p:sp>
        <p:nvSpPr>
          <p:cNvPr id="29717" name="Rectangle 21"/>
          <p:cNvSpPr>
            <a:spLocks noChangeArrowheads="1"/>
          </p:cNvSpPr>
          <p:nvPr/>
        </p:nvSpPr>
        <p:spPr bwMode="auto">
          <a:xfrm>
            <a:off x="2057400" y="3048000"/>
            <a:ext cx="381000" cy="533400"/>
          </a:xfrm>
          <a:prstGeom prst="rect">
            <a:avLst/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Sc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21</a:t>
            </a:r>
            <a:endParaRPr lang="en-US" sz="1000" baseline="30000"/>
          </a:p>
        </p:txBody>
      </p:sp>
      <p:sp>
        <p:nvSpPr>
          <p:cNvPr id="29718" name="Rectangle 22"/>
          <p:cNvSpPr>
            <a:spLocks noChangeArrowheads="1"/>
          </p:cNvSpPr>
          <p:nvPr/>
        </p:nvSpPr>
        <p:spPr bwMode="auto">
          <a:xfrm>
            <a:off x="2438400" y="3048000"/>
            <a:ext cx="381000" cy="533400"/>
          </a:xfrm>
          <a:prstGeom prst="rect">
            <a:avLst/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Ti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22</a:t>
            </a:r>
            <a:endParaRPr lang="en-US" sz="1000" baseline="30000"/>
          </a:p>
        </p:txBody>
      </p:sp>
      <p:sp>
        <p:nvSpPr>
          <p:cNvPr id="29719" name="Rectangle 23"/>
          <p:cNvSpPr>
            <a:spLocks noChangeArrowheads="1"/>
          </p:cNvSpPr>
          <p:nvPr/>
        </p:nvSpPr>
        <p:spPr bwMode="auto">
          <a:xfrm>
            <a:off x="2819400" y="3048000"/>
            <a:ext cx="381000" cy="533400"/>
          </a:xfrm>
          <a:prstGeom prst="rect">
            <a:avLst/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V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23</a:t>
            </a:r>
            <a:endParaRPr lang="en-US" sz="1000" baseline="30000"/>
          </a:p>
        </p:txBody>
      </p:sp>
      <p:sp>
        <p:nvSpPr>
          <p:cNvPr id="29720" name="Rectangle 24"/>
          <p:cNvSpPr>
            <a:spLocks noChangeArrowheads="1"/>
          </p:cNvSpPr>
          <p:nvPr/>
        </p:nvSpPr>
        <p:spPr bwMode="auto">
          <a:xfrm>
            <a:off x="3200400" y="3048000"/>
            <a:ext cx="381000" cy="533400"/>
          </a:xfrm>
          <a:prstGeom prst="rect">
            <a:avLst/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Cr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24</a:t>
            </a:r>
            <a:endParaRPr lang="en-US" sz="1000" baseline="30000"/>
          </a:p>
        </p:txBody>
      </p:sp>
      <p:sp>
        <p:nvSpPr>
          <p:cNvPr id="29721" name="Rectangle 25"/>
          <p:cNvSpPr>
            <a:spLocks noChangeArrowheads="1"/>
          </p:cNvSpPr>
          <p:nvPr/>
        </p:nvSpPr>
        <p:spPr bwMode="auto">
          <a:xfrm>
            <a:off x="3581400" y="3048000"/>
            <a:ext cx="381000" cy="533400"/>
          </a:xfrm>
          <a:prstGeom prst="rect">
            <a:avLst/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Mn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25</a:t>
            </a:r>
            <a:endParaRPr lang="en-US" sz="1000" baseline="30000"/>
          </a:p>
        </p:txBody>
      </p:sp>
      <p:sp>
        <p:nvSpPr>
          <p:cNvPr id="29722" name="Rectangle 26"/>
          <p:cNvSpPr>
            <a:spLocks noChangeArrowheads="1"/>
          </p:cNvSpPr>
          <p:nvPr/>
        </p:nvSpPr>
        <p:spPr bwMode="auto">
          <a:xfrm>
            <a:off x="3962400" y="3048000"/>
            <a:ext cx="381000" cy="533400"/>
          </a:xfrm>
          <a:prstGeom prst="rect">
            <a:avLst/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Fe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26</a:t>
            </a:r>
            <a:endParaRPr lang="en-US" sz="1000" baseline="30000"/>
          </a:p>
        </p:txBody>
      </p:sp>
      <p:sp>
        <p:nvSpPr>
          <p:cNvPr id="29723" name="Rectangle 27"/>
          <p:cNvSpPr>
            <a:spLocks noChangeArrowheads="1"/>
          </p:cNvSpPr>
          <p:nvPr/>
        </p:nvSpPr>
        <p:spPr bwMode="auto">
          <a:xfrm>
            <a:off x="4343400" y="3048000"/>
            <a:ext cx="381000" cy="533400"/>
          </a:xfrm>
          <a:prstGeom prst="rect">
            <a:avLst/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Co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27</a:t>
            </a:r>
            <a:endParaRPr lang="en-US" sz="1000" baseline="30000"/>
          </a:p>
        </p:txBody>
      </p:sp>
      <p:sp>
        <p:nvSpPr>
          <p:cNvPr id="29724" name="Rectangle 28"/>
          <p:cNvSpPr>
            <a:spLocks noChangeArrowheads="1"/>
          </p:cNvSpPr>
          <p:nvPr/>
        </p:nvSpPr>
        <p:spPr bwMode="auto">
          <a:xfrm>
            <a:off x="4724400" y="3048000"/>
            <a:ext cx="381000" cy="533400"/>
          </a:xfrm>
          <a:prstGeom prst="rect">
            <a:avLst/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Ni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28</a:t>
            </a:r>
            <a:endParaRPr lang="en-US" sz="1000" baseline="30000"/>
          </a:p>
        </p:txBody>
      </p:sp>
      <p:sp>
        <p:nvSpPr>
          <p:cNvPr id="29725" name="Rectangle 29"/>
          <p:cNvSpPr>
            <a:spLocks noChangeArrowheads="1"/>
          </p:cNvSpPr>
          <p:nvPr/>
        </p:nvSpPr>
        <p:spPr bwMode="auto">
          <a:xfrm>
            <a:off x="5105400" y="3048000"/>
            <a:ext cx="381000" cy="533400"/>
          </a:xfrm>
          <a:prstGeom prst="rect">
            <a:avLst/>
          </a:prstGeom>
          <a:solidFill>
            <a:srgbClr val="FFFF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Cu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29</a:t>
            </a:r>
            <a:endParaRPr lang="en-US" sz="1000" baseline="30000"/>
          </a:p>
        </p:txBody>
      </p:sp>
      <p:sp>
        <p:nvSpPr>
          <p:cNvPr id="29726" name="Rectangle 30"/>
          <p:cNvSpPr>
            <a:spLocks noChangeArrowheads="1"/>
          </p:cNvSpPr>
          <p:nvPr/>
        </p:nvSpPr>
        <p:spPr bwMode="auto">
          <a:xfrm>
            <a:off x="5486400" y="3048000"/>
            <a:ext cx="381000" cy="533400"/>
          </a:xfrm>
          <a:prstGeom prst="rect">
            <a:avLst/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Zn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30</a:t>
            </a:r>
            <a:endParaRPr lang="en-US" sz="1000" baseline="30000"/>
          </a:p>
        </p:txBody>
      </p:sp>
      <p:sp>
        <p:nvSpPr>
          <p:cNvPr id="29727" name="Rectangle 31"/>
          <p:cNvSpPr>
            <a:spLocks noChangeArrowheads="1"/>
          </p:cNvSpPr>
          <p:nvPr/>
        </p:nvSpPr>
        <p:spPr bwMode="auto">
          <a:xfrm>
            <a:off x="5867400" y="3048000"/>
            <a:ext cx="381000" cy="533400"/>
          </a:xfrm>
          <a:prstGeom prst="rect">
            <a:avLst/>
          </a:prstGeom>
          <a:solidFill>
            <a:srgbClr val="CCFFCC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Ga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31</a:t>
            </a:r>
            <a:endParaRPr lang="en-US" sz="1000" baseline="30000"/>
          </a:p>
        </p:txBody>
      </p:sp>
      <p:sp>
        <p:nvSpPr>
          <p:cNvPr id="29728" name="Rectangle 32"/>
          <p:cNvSpPr>
            <a:spLocks noChangeArrowheads="1"/>
          </p:cNvSpPr>
          <p:nvPr/>
        </p:nvSpPr>
        <p:spPr bwMode="auto">
          <a:xfrm>
            <a:off x="6248400" y="3048000"/>
            <a:ext cx="381000" cy="533400"/>
          </a:xfrm>
          <a:prstGeom prst="rect">
            <a:avLst/>
          </a:prstGeom>
          <a:solidFill>
            <a:srgbClr val="FF66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Ge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32</a:t>
            </a:r>
            <a:endParaRPr lang="en-US" sz="1000" baseline="30000"/>
          </a:p>
        </p:txBody>
      </p:sp>
      <p:sp>
        <p:nvSpPr>
          <p:cNvPr id="29729" name="Rectangle 33"/>
          <p:cNvSpPr>
            <a:spLocks noChangeArrowheads="1"/>
          </p:cNvSpPr>
          <p:nvPr/>
        </p:nvSpPr>
        <p:spPr bwMode="auto">
          <a:xfrm>
            <a:off x="6629400" y="3048000"/>
            <a:ext cx="381000" cy="533400"/>
          </a:xfrm>
          <a:prstGeom prst="rect">
            <a:avLst/>
          </a:prstGeom>
          <a:solidFill>
            <a:srgbClr val="FF66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As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33</a:t>
            </a:r>
            <a:endParaRPr lang="en-US" sz="1000" baseline="30000"/>
          </a:p>
        </p:txBody>
      </p:sp>
      <p:sp>
        <p:nvSpPr>
          <p:cNvPr id="29730" name="Rectangle 34"/>
          <p:cNvSpPr>
            <a:spLocks noChangeArrowheads="1"/>
          </p:cNvSpPr>
          <p:nvPr/>
        </p:nvSpPr>
        <p:spPr bwMode="auto">
          <a:xfrm>
            <a:off x="7010400" y="3048000"/>
            <a:ext cx="381000" cy="533400"/>
          </a:xfrm>
          <a:prstGeom prst="rect">
            <a:avLst/>
          </a:prstGeom>
          <a:solidFill>
            <a:srgbClr val="66CC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Se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34</a:t>
            </a:r>
            <a:endParaRPr lang="en-US" sz="1000" baseline="30000"/>
          </a:p>
        </p:txBody>
      </p:sp>
      <p:sp>
        <p:nvSpPr>
          <p:cNvPr id="29731" name="Rectangle 35"/>
          <p:cNvSpPr>
            <a:spLocks noChangeArrowheads="1"/>
          </p:cNvSpPr>
          <p:nvPr/>
        </p:nvSpPr>
        <p:spPr bwMode="auto">
          <a:xfrm>
            <a:off x="7391400" y="3048000"/>
            <a:ext cx="381000" cy="533400"/>
          </a:xfrm>
          <a:prstGeom prst="rect">
            <a:avLst/>
          </a:prstGeom>
          <a:solidFill>
            <a:srgbClr val="0080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Br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35</a:t>
            </a:r>
            <a:endParaRPr lang="en-US" sz="1000" baseline="30000"/>
          </a:p>
        </p:txBody>
      </p:sp>
      <p:sp>
        <p:nvSpPr>
          <p:cNvPr id="29732" name="Rectangle 36"/>
          <p:cNvSpPr>
            <a:spLocks noChangeArrowheads="1"/>
          </p:cNvSpPr>
          <p:nvPr/>
        </p:nvSpPr>
        <p:spPr bwMode="auto">
          <a:xfrm>
            <a:off x="7772400" y="3048000"/>
            <a:ext cx="381000" cy="533400"/>
          </a:xfrm>
          <a:prstGeom prst="rect">
            <a:avLst/>
          </a:prstGeom>
          <a:solidFill>
            <a:srgbClr val="6600FF">
              <a:alpha val="45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Kr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36</a:t>
            </a:r>
            <a:endParaRPr lang="en-US" sz="1000" baseline="30000"/>
          </a:p>
        </p:txBody>
      </p:sp>
      <p:sp>
        <p:nvSpPr>
          <p:cNvPr id="29733" name="Rectangle 37"/>
          <p:cNvSpPr>
            <a:spLocks noChangeArrowheads="1"/>
          </p:cNvSpPr>
          <p:nvPr/>
        </p:nvSpPr>
        <p:spPr bwMode="auto">
          <a:xfrm>
            <a:off x="1295400" y="3581400"/>
            <a:ext cx="381000" cy="533400"/>
          </a:xfrm>
          <a:prstGeom prst="rect">
            <a:avLst/>
          </a:prstGeom>
          <a:solidFill>
            <a:srgbClr val="FF99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Rb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37</a:t>
            </a:r>
            <a:endParaRPr lang="en-US" sz="1000" baseline="30000"/>
          </a:p>
        </p:txBody>
      </p:sp>
      <p:sp>
        <p:nvSpPr>
          <p:cNvPr id="29734" name="Rectangle 38"/>
          <p:cNvSpPr>
            <a:spLocks noChangeArrowheads="1"/>
          </p:cNvSpPr>
          <p:nvPr/>
        </p:nvSpPr>
        <p:spPr bwMode="auto">
          <a:xfrm>
            <a:off x="1676400" y="3581400"/>
            <a:ext cx="381000" cy="533400"/>
          </a:xfrm>
          <a:prstGeom prst="rect">
            <a:avLst/>
          </a:prstGeom>
          <a:solidFill>
            <a:srgbClr val="99CC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Sr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38</a:t>
            </a:r>
            <a:endParaRPr lang="en-US" sz="1000" baseline="30000"/>
          </a:p>
        </p:txBody>
      </p:sp>
      <p:sp>
        <p:nvSpPr>
          <p:cNvPr id="29735" name="Rectangle 39"/>
          <p:cNvSpPr>
            <a:spLocks noChangeArrowheads="1"/>
          </p:cNvSpPr>
          <p:nvPr/>
        </p:nvSpPr>
        <p:spPr bwMode="auto">
          <a:xfrm>
            <a:off x="2057400" y="3581400"/>
            <a:ext cx="381000" cy="533400"/>
          </a:xfrm>
          <a:prstGeom prst="rect">
            <a:avLst/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Y</a:t>
            </a:r>
            <a:r>
              <a:rPr lang="en-US" sz="1000" b="1"/>
              <a:t> </a:t>
            </a:r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39</a:t>
            </a:r>
            <a:endParaRPr lang="en-US" sz="1000" baseline="30000"/>
          </a:p>
        </p:txBody>
      </p:sp>
      <p:sp>
        <p:nvSpPr>
          <p:cNvPr id="29736" name="Rectangle 40"/>
          <p:cNvSpPr>
            <a:spLocks noChangeArrowheads="1"/>
          </p:cNvSpPr>
          <p:nvPr/>
        </p:nvSpPr>
        <p:spPr bwMode="auto">
          <a:xfrm>
            <a:off x="2438400" y="3581400"/>
            <a:ext cx="381000" cy="533400"/>
          </a:xfrm>
          <a:prstGeom prst="rect">
            <a:avLst/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Zr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40</a:t>
            </a:r>
            <a:endParaRPr lang="en-US" sz="1000" baseline="30000"/>
          </a:p>
        </p:txBody>
      </p:sp>
      <p:sp>
        <p:nvSpPr>
          <p:cNvPr id="29737" name="Rectangle 41"/>
          <p:cNvSpPr>
            <a:spLocks noChangeArrowheads="1"/>
          </p:cNvSpPr>
          <p:nvPr/>
        </p:nvSpPr>
        <p:spPr bwMode="auto">
          <a:xfrm>
            <a:off x="2819400" y="3581400"/>
            <a:ext cx="381000" cy="533400"/>
          </a:xfrm>
          <a:prstGeom prst="rect">
            <a:avLst/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Nb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41</a:t>
            </a:r>
            <a:endParaRPr lang="en-US" sz="1000" baseline="30000"/>
          </a:p>
        </p:txBody>
      </p:sp>
      <p:sp>
        <p:nvSpPr>
          <p:cNvPr id="29738" name="Rectangle 42"/>
          <p:cNvSpPr>
            <a:spLocks noChangeArrowheads="1"/>
          </p:cNvSpPr>
          <p:nvPr/>
        </p:nvSpPr>
        <p:spPr bwMode="auto">
          <a:xfrm>
            <a:off x="3200400" y="3581400"/>
            <a:ext cx="381000" cy="533400"/>
          </a:xfrm>
          <a:prstGeom prst="rect">
            <a:avLst/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Mo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42</a:t>
            </a:r>
            <a:endParaRPr lang="en-US" sz="1000" baseline="30000"/>
          </a:p>
        </p:txBody>
      </p:sp>
      <p:sp>
        <p:nvSpPr>
          <p:cNvPr id="29739" name="Rectangle 43"/>
          <p:cNvSpPr>
            <a:spLocks noChangeArrowheads="1"/>
          </p:cNvSpPr>
          <p:nvPr/>
        </p:nvSpPr>
        <p:spPr bwMode="auto">
          <a:xfrm>
            <a:off x="3581400" y="3581400"/>
            <a:ext cx="381000" cy="533400"/>
          </a:xfrm>
          <a:prstGeom prst="rect">
            <a:avLst/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Tc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43</a:t>
            </a:r>
            <a:endParaRPr lang="en-US" sz="1000" baseline="30000"/>
          </a:p>
        </p:txBody>
      </p:sp>
      <p:sp>
        <p:nvSpPr>
          <p:cNvPr id="29740" name="Rectangle 44"/>
          <p:cNvSpPr>
            <a:spLocks noChangeArrowheads="1"/>
          </p:cNvSpPr>
          <p:nvPr/>
        </p:nvSpPr>
        <p:spPr bwMode="auto">
          <a:xfrm>
            <a:off x="3962400" y="3581400"/>
            <a:ext cx="381000" cy="533400"/>
          </a:xfrm>
          <a:prstGeom prst="rect">
            <a:avLst/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Ru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44</a:t>
            </a:r>
            <a:endParaRPr lang="en-US" sz="1000" baseline="30000"/>
          </a:p>
        </p:txBody>
      </p:sp>
      <p:sp>
        <p:nvSpPr>
          <p:cNvPr id="29741" name="Rectangle 45"/>
          <p:cNvSpPr>
            <a:spLocks noChangeArrowheads="1"/>
          </p:cNvSpPr>
          <p:nvPr/>
        </p:nvSpPr>
        <p:spPr bwMode="auto">
          <a:xfrm>
            <a:off x="4343400" y="3581400"/>
            <a:ext cx="381000" cy="533400"/>
          </a:xfrm>
          <a:prstGeom prst="rect">
            <a:avLst/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Rh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45</a:t>
            </a:r>
            <a:endParaRPr lang="en-US" sz="1000" baseline="30000"/>
          </a:p>
        </p:txBody>
      </p:sp>
      <p:sp>
        <p:nvSpPr>
          <p:cNvPr id="29742" name="Rectangle 46"/>
          <p:cNvSpPr>
            <a:spLocks noChangeArrowheads="1"/>
          </p:cNvSpPr>
          <p:nvPr/>
        </p:nvSpPr>
        <p:spPr bwMode="auto">
          <a:xfrm>
            <a:off x="4724400" y="3581400"/>
            <a:ext cx="381000" cy="533400"/>
          </a:xfrm>
          <a:prstGeom prst="rect">
            <a:avLst/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Pd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46</a:t>
            </a:r>
            <a:endParaRPr lang="en-US" sz="1000" baseline="30000"/>
          </a:p>
        </p:txBody>
      </p:sp>
      <p:sp>
        <p:nvSpPr>
          <p:cNvPr id="29743" name="Rectangle 47"/>
          <p:cNvSpPr>
            <a:spLocks noChangeArrowheads="1"/>
          </p:cNvSpPr>
          <p:nvPr/>
        </p:nvSpPr>
        <p:spPr bwMode="auto">
          <a:xfrm>
            <a:off x="5105400" y="3581400"/>
            <a:ext cx="381000" cy="533400"/>
          </a:xfrm>
          <a:prstGeom prst="rect">
            <a:avLst/>
          </a:prstGeom>
          <a:solidFill>
            <a:srgbClr val="FFFF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Ag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47</a:t>
            </a:r>
            <a:endParaRPr lang="en-US" sz="1000" baseline="30000"/>
          </a:p>
        </p:txBody>
      </p:sp>
      <p:sp>
        <p:nvSpPr>
          <p:cNvPr id="29744" name="Rectangle 48"/>
          <p:cNvSpPr>
            <a:spLocks noChangeArrowheads="1"/>
          </p:cNvSpPr>
          <p:nvPr/>
        </p:nvSpPr>
        <p:spPr bwMode="auto">
          <a:xfrm>
            <a:off x="5486400" y="3581400"/>
            <a:ext cx="381000" cy="533400"/>
          </a:xfrm>
          <a:prstGeom prst="rect">
            <a:avLst/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Cd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48</a:t>
            </a:r>
            <a:endParaRPr lang="en-US" sz="1000" baseline="30000"/>
          </a:p>
        </p:txBody>
      </p:sp>
      <p:sp>
        <p:nvSpPr>
          <p:cNvPr id="29745" name="Rectangle 49"/>
          <p:cNvSpPr>
            <a:spLocks noChangeArrowheads="1"/>
          </p:cNvSpPr>
          <p:nvPr/>
        </p:nvSpPr>
        <p:spPr bwMode="auto">
          <a:xfrm>
            <a:off x="5867400" y="3581400"/>
            <a:ext cx="381000" cy="533400"/>
          </a:xfrm>
          <a:prstGeom prst="rect">
            <a:avLst/>
          </a:prstGeom>
          <a:solidFill>
            <a:srgbClr val="CCFFCC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In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49</a:t>
            </a:r>
            <a:endParaRPr lang="en-US" sz="1000" baseline="30000"/>
          </a:p>
        </p:txBody>
      </p:sp>
      <p:sp>
        <p:nvSpPr>
          <p:cNvPr id="29746" name="Rectangle 50"/>
          <p:cNvSpPr>
            <a:spLocks noChangeArrowheads="1"/>
          </p:cNvSpPr>
          <p:nvPr/>
        </p:nvSpPr>
        <p:spPr bwMode="auto">
          <a:xfrm>
            <a:off x="6248400" y="3581400"/>
            <a:ext cx="381000" cy="533400"/>
          </a:xfrm>
          <a:prstGeom prst="rect">
            <a:avLst/>
          </a:prstGeom>
          <a:solidFill>
            <a:srgbClr val="CCFFCC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Sn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50</a:t>
            </a:r>
            <a:endParaRPr lang="en-US" sz="1000" baseline="30000"/>
          </a:p>
        </p:txBody>
      </p:sp>
      <p:sp>
        <p:nvSpPr>
          <p:cNvPr id="29747" name="Rectangle 51"/>
          <p:cNvSpPr>
            <a:spLocks noChangeArrowheads="1"/>
          </p:cNvSpPr>
          <p:nvPr/>
        </p:nvSpPr>
        <p:spPr bwMode="auto">
          <a:xfrm>
            <a:off x="6629400" y="3581400"/>
            <a:ext cx="381000" cy="533400"/>
          </a:xfrm>
          <a:prstGeom prst="rect">
            <a:avLst/>
          </a:prstGeom>
          <a:solidFill>
            <a:srgbClr val="FF66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Sb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51</a:t>
            </a:r>
            <a:endParaRPr lang="en-US" sz="1000" baseline="30000"/>
          </a:p>
        </p:txBody>
      </p:sp>
      <p:sp>
        <p:nvSpPr>
          <p:cNvPr id="29748" name="Rectangle 52"/>
          <p:cNvSpPr>
            <a:spLocks noChangeArrowheads="1"/>
          </p:cNvSpPr>
          <p:nvPr/>
        </p:nvSpPr>
        <p:spPr bwMode="auto">
          <a:xfrm>
            <a:off x="7010400" y="3581400"/>
            <a:ext cx="381000" cy="533400"/>
          </a:xfrm>
          <a:prstGeom prst="rect">
            <a:avLst/>
          </a:prstGeom>
          <a:solidFill>
            <a:srgbClr val="FF66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Te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52</a:t>
            </a:r>
            <a:endParaRPr lang="en-US" sz="1000" baseline="30000"/>
          </a:p>
        </p:txBody>
      </p:sp>
      <p:sp>
        <p:nvSpPr>
          <p:cNvPr id="29749" name="Rectangle 53"/>
          <p:cNvSpPr>
            <a:spLocks noChangeArrowheads="1"/>
          </p:cNvSpPr>
          <p:nvPr/>
        </p:nvSpPr>
        <p:spPr bwMode="auto">
          <a:xfrm>
            <a:off x="7391400" y="3581400"/>
            <a:ext cx="381000" cy="533400"/>
          </a:xfrm>
          <a:prstGeom prst="rect">
            <a:avLst/>
          </a:prstGeom>
          <a:solidFill>
            <a:srgbClr val="0080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I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53</a:t>
            </a:r>
            <a:endParaRPr lang="en-US" sz="1000" baseline="30000"/>
          </a:p>
        </p:txBody>
      </p:sp>
      <p:sp>
        <p:nvSpPr>
          <p:cNvPr id="29750" name="Rectangle 54"/>
          <p:cNvSpPr>
            <a:spLocks noChangeArrowheads="1"/>
          </p:cNvSpPr>
          <p:nvPr/>
        </p:nvSpPr>
        <p:spPr bwMode="auto">
          <a:xfrm>
            <a:off x="7772400" y="3581400"/>
            <a:ext cx="381000" cy="533400"/>
          </a:xfrm>
          <a:prstGeom prst="rect">
            <a:avLst/>
          </a:prstGeom>
          <a:solidFill>
            <a:srgbClr val="6600FF">
              <a:alpha val="45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Xe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54</a:t>
            </a:r>
            <a:endParaRPr lang="en-US" sz="1000" baseline="30000"/>
          </a:p>
        </p:txBody>
      </p:sp>
      <p:sp>
        <p:nvSpPr>
          <p:cNvPr id="29751" name="Rectangle 55"/>
          <p:cNvSpPr>
            <a:spLocks noChangeArrowheads="1"/>
          </p:cNvSpPr>
          <p:nvPr/>
        </p:nvSpPr>
        <p:spPr bwMode="auto">
          <a:xfrm>
            <a:off x="1295400" y="4114800"/>
            <a:ext cx="381000" cy="533400"/>
          </a:xfrm>
          <a:prstGeom prst="rect">
            <a:avLst/>
          </a:prstGeom>
          <a:solidFill>
            <a:srgbClr val="FF99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Cs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55</a:t>
            </a:r>
            <a:endParaRPr lang="en-US" sz="1000" baseline="30000"/>
          </a:p>
        </p:txBody>
      </p:sp>
      <p:sp>
        <p:nvSpPr>
          <p:cNvPr id="29752" name="Rectangle 56"/>
          <p:cNvSpPr>
            <a:spLocks noChangeArrowheads="1"/>
          </p:cNvSpPr>
          <p:nvPr/>
        </p:nvSpPr>
        <p:spPr bwMode="auto">
          <a:xfrm>
            <a:off x="1676400" y="4114800"/>
            <a:ext cx="381000" cy="533400"/>
          </a:xfrm>
          <a:prstGeom prst="rect">
            <a:avLst/>
          </a:prstGeom>
          <a:solidFill>
            <a:srgbClr val="99CC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Ba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56</a:t>
            </a:r>
            <a:endParaRPr lang="en-US" sz="1000" baseline="30000"/>
          </a:p>
        </p:txBody>
      </p:sp>
      <p:sp>
        <p:nvSpPr>
          <p:cNvPr id="29753" name="Rectangle 57"/>
          <p:cNvSpPr>
            <a:spLocks noChangeArrowheads="1"/>
          </p:cNvSpPr>
          <p:nvPr/>
        </p:nvSpPr>
        <p:spPr bwMode="auto">
          <a:xfrm>
            <a:off x="2057400" y="4114800"/>
            <a:ext cx="381000" cy="533400"/>
          </a:xfrm>
          <a:prstGeom prst="rect">
            <a:avLst/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54" name="Rectangle 58"/>
          <p:cNvSpPr>
            <a:spLocks noChangeArrowheads="1"/>
          </p:cNvSpPr>
          <p:nvPr/>
        </p:nvSpPr>
        <p:spPr bwMode="auto">
          <a:xfrm>
            <a:off x="2438400" y="4114800"/>
            <a:ext cx="381000" cy="533400"/>
          </a:xfrm>
          <a:prstGeom prst="rect">
            <a:avLst/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Hf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72</a:t>
            </a:r>
            <a:endParaRPr lang="en-US" sz="1000" baseline="30000"/>
          </a:p>
        </p:txBody>
      </p:sp>
      <p:sp>
        <p:nvSpPr>
          <p:cNvPr id="29755" name="Rectangle 59"/>
          <p:cNvSpPr>
            <a:spLocks noChangeArrowheads="1"/>
          </p:cNvSpPr>
          <p:nvPr/>
        </p:nvSpPr>
        <p:spPr bwMode="auto">
          <a:xfrm>
            <a:off x="2819400" y="4114800"/>
            <a:ext cx="381000" cy="533400"/>
          </a:xfrm>
          <a:prstGeom prst="rect">
            <a:avLst/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Ta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73</a:t>
            </a:r>
            <a:endParaRPr lang="en-US" sz="1000" baseline="30000"/>
          </a:p>
        </p:txBody>
      </p:sp>
      <p:sp>
        <p:nvSpPr>
          <p:cNvPr id="29756" name="Rectangle 60"/>
          <p:cNvSpPr>
            <a:spLocks noChangeArrowheads="1"/>
          </p:cNvSpPr>
          <p:nvPr/>
        </p:nvSpPr>
        <p:spPr bwMode="auto">
          <a:xfrm>
            <a:off x="3200400" y="4114800"/>
            <a:ext cx="381000" cy="533400"/>
          </a:xfrm>
          <a:prstGeom prst="rect">
            <a:avLst/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W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74</a:t>
            </a:r>
            <a:endParaRPr lang="en-US" sz="1000" baseline="30000"/>
          </a:p>
        </p:txBody>
      </p:sp>
      <p:sp>
        <p:nvSpPr>
          <p:cNvPr id="29757" name="Rectangle 61"/>
          <p:cNvSpPr>
            <a:spLocks noChangeArrowheads="1"/>
          </p:cNvSpPr>
          <p:nvPr/>
        </p:nvSpPr>
        <p:spPr bwMode="auto">
          <a:xfrm>
            <a:off x="3581400" y="4114800"/>
            <a:ext cx="381000" cy="533400"/>
          </a:xfrm>
          <a:prstGeom prst="rect">
            <a:avLst/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Re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75</a:t>
            </a:r>
            <a:endParaRPr lang="en-US" sz="1000" baseline="30000"/>
          </a:p>
        </p:txBody>
      </p:sp>
      <p:sp>
        <p:nvSpPr>
          <p:cNvPr id="29758" name="Rectangle 62"/>
          <p:cNvSpPr>
            <a:spLocks noChangeArrowheads="1"/>
          </p:cNvSpPr>
          <p:nvPr/>
        </p:nvSpPr>
        <p:spPr bwMode="auto">
          <a:xfrm>
            <a:off x="3962400" y="4114800"/>
            <a:ext cx="381000" cy="533400"/>
          </a:xfrm>
          <a:prstGeom prst="rect">
            <a:avLst/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Os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76</a:t>
            </a:r>
            <a:endParaRPr lang="en-US" sz="1000" baseline="30000"/>
          </a:p>
        </p:txBody>
      </p:sp>
      <p:sp>
        <p:nvSpPr>
          <p:cNvPr id="29759" name="Rectangle 63"/>
          <p:cNvSpPr>
            <a:spLocks noChangeArrowheads="1"/>
          </p:cNvSpPr>
          <p:nvPr/>
        </p:nvSpPr>
        <p:spPr bwMode="auto">
          <a:xfrm>
            <a:off x="4343400" y="4114800"/>
            <a:ext cx="381000" cy="533400"/>
          </a:xfrm>
          <a:prstGeom prst="rect">
            <a:avLst/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Ir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77</a:t>
            </a:r>
            <a:endParaRPr lang="en-US" sz="1000" baseline="30000"/>
          </a:p>
        </p:txBody>
      </p:sp>
      <p:sp>
        <p:nvSpPr>
          <p:cNvPr id="29760" name="Rectangle 64"/>
          <p:cNvSpPr>
            <a:spLocks noChangeArrowheads="1"/>
          </p:cNvSpPr>
          <p:nvPr/>
        </p:nvSpPr>
        <p:spPr bwMode="auto">
          <a:xfrm>
            <a:off x="4724400" y="4114800"/>
            <a:ext cx="381000" cy="533400"/>
          </a:xfrm>
          <a:prstGeom prst="rect">
            <a:avLst/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Pt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78</a:t>
            </a:r>
            <a:endParaRPr lang="en-US" sz="1000" baseline="30000"/>
          </a:p>
        </p:txBody>
      </p:sp>
      <p:sp>
        <p:nvSpPr>
          <p:cNvPr id="29761" name="Rectangle 65"/>
          <p:cNvSpPr>
            <a:spLocks noChangeArrowheads="1"/>
          </p:cNvSpPr>
          <p:nvPr/>
        </p:nvSpPr>
        <p:spPr bwMode="auto">
          <a:xfrm>
            <a:off x="5105400" y="4114800"/>
            <a:ext cx="381000" cy="533400"/>
          </a:xfrm>
          <a:prstGeom prst="rect">
            <a:avLst/>
          </a:prstGeom>
          <a:solidFill>
            <a:srgbClr val="FFFF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Au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79</a:t>
            </a:r>
            <a:endParaRPr lang="en-US" sz="1000" baseline="30000"/>
          </a:p>
        </p:txBody>
      </p:sp>
      <p:sp>
        <p:nvSpPr>
          <p:cNvPr id="29762" name="Rectangle 66"/>
          <p:cNvSpPr>
            <a:spLocks noChangeArrowheads="1"/>
          </p:cNvSpPr>
          <p:nvPr/>
        </p:nvSpPr>
        <p:spPr bwMode="auto">
          <a:xfrm>
            <a:off x="5486400" y="4114800"/>
            <a:ext cx="381000" cy="533400"/>
          </a:xfrm>
          <a:prstGeom prst="rect">
            <a:avLst/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Hg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80</a:t>
            </a:r>
            <a:endParaRPr lang="en-US" sz="1000" baseline="30000"/>
          </a:p>
        </p:txBody>
      </p:sp>
      <p:sp>
        <p:nvSpPr>
          <p:cNvPr id="29763" name="Rectangle 67"/>
          <p:cNvSpPr>
            <a:spLocks noChangeArrowheads="1"/>
          </p:cNvSpPr>
          <p:nvPr/>
        </p:nvSpPr>
        <p:spPr bwMode="auto">
          <a:xfrm>
            <a:off x="5867400" y="4114800"/>
            <a:ext cx="381000" cy="533400"/>
          </a:xfrm>
          <a:prstGeom prst="rect">
            <a:avLst/>
          </a:prstGeom>
          <a:solidFill>
            <a:srgbClr val="CCFFCC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Tl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81</a:t>
            </a:r>
            <a:endParaRPr lang="en-US" sz="1000" baseline="30000"/>
          </a:p>
        </p:txBody>
      </p:sp>
      <p:sp>
        <p:nvSpPr>
          <p:cNvPr id="29764" name="Rectangle 68"/>
          <p:cNvSpPr>
            <a:spLocks noChangeArrowheads="1"/>
          </p:cNvSpPr>
          <p:nvPr/>
        </p:nvSpPr>
        <p:spPr bwMode="auto">
          <a:xfrm>
            <a:off x="6248400" y="4114800"/>
            <a:ext cx="381000" cy="533400"/>
          </a:xfrm>
          <a:prstGeom prst="rect">
            <a:avLst/>
          </a:prstGeom>
          <a:solidFill>
            <a:srgbClr val="CCFFCC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Pb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82</a:t>
            </a:r>
            <a:endParaRPr lang="en-US" sz="1000" baseline="30000"/>
          </a:p>
        </p:txBody>
      </p:sp>
      <p:sp>
        <p:nvSpPr>
          <p:cNvPr id="29765" name="Rectangle 69"/>
          <p:cNvSpPr>
            <a:spLocks noChangeArrowheads="1"/>
          </p:cNvSpPr>
          <p:nvPr/>
        </p:nvSpPr>
        <p:spPr bwMode="auto">
          <a:xfrm>
            <a:off x="6629400" y="4114800"/>
            <a:ext cx="381000" cy="533400"/>
          </a:xfrm>
          <a:prstGeom prst="rect">
            <a:avLst/>
          </a:prstGeom>
          <a:solidFill>
            <a:srgbClr val="CCFFCC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Bi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83</a:t>
            </a:r>
            <a:endParaRPr lang="en-US" sz="1000" baseline="30000"/>
          </a:p>
        </p:txBody>
      </p:sp>
      <p:sp>
        <p:nvSpPr>
          <p:cNvPr id="29766" name="Rectangle 70"/>
          <p:cNvSpPr>
            <a:spLocks noChangeArrowheads="1"/>
          </p:cNvSpPr>
          <p:nvPr/>
        </p:nvSpPr>
        <p:spPr bwMode="auto">
          <a:xfrm>
            <a:off x="7010400" y="4114800"/>
            <a:ext cx="381000" cy="533400"/>
          </a:xfrm>
          <a:prstGeom prst="rect">
            <a:avLst/>
          </a:prstGeom>
          <a:solidFill>
            <a:srgbClr val="CCFFCC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Po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84</a:t>
            </a:r>
            <a:endParaRPr lang="en-US" sz="1000" baseline="30000"/>
          </a:p>
        </p:txBody>
      </p:sp>
      <p:sp>
        <p:nvSpPr>
          <p:cNvPr id="29767" name="Rectangle 71"/>
          <p:cNvSpPr>
            <a:spLocks noChangeArrowheads="1"/>
          </p:cNvSpPr>
          <p:nvPr/>
        </p:nvSpPr>
        <p:spPr bwMode="auto">
          <a:xfrm>
            <a:off x="7391400" y="4114800"/>
            <a:ext cx="381000" cy="533400"/>
          </a:xfrm>
          <a:prstGeom prst="rect">
            <a:avLst/>
          </a:prstGeom>
          <a:solidFill>
            <a:srgbClr val="FF66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At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85</a:t>
            </a:r>
            <a:endParaRPr lang="en-US" sz="1000" baseline="30000"/>
          </a:p>
        </p:txBody>
      </p:sp>
      <p:sp>
        <p:nvSpPr>
          <p:cNvPr id="29768" name="Rectangle 72"/>
          <p:cNvSpPr>
            <a:spLocks noChangeArrowheads="1"/>
          </p:cNvSpPr>
          <p:nvPr/>
        </p:nvSpPr>
        <p:spPr bwMode="auto">
          <a:xfrm>
            <a:off x="7772400" y="4114800"/>
            <a:ext cx="381000" cy="533400"/>
          </a:xfrm>
          <a:prstGeom prst="rect">
            <a:avLst/>
          </a:prstGeom>
          <a:solidFill>
            <a:srgbClr val="6600FF">
              <a:alpha val="45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Rn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86</a:t>
            </a:r>
            <a:endParaRPr lang="en-US" sz="1000" baseline="30000"/>
          </a:p>
        </p:txBody>
      </p:sp>
      <p:sp>
        <p:nvSpPr>
          <p:cNvPr id="29769" name="Rectangle 73"/>
          <p:cNvSpPr>
            <a:spLocks noChangeArrowheads="1"/>
          </p:cNvSpPr>
          <p:nvPr/>
        </p:nvSpPr>
        <p:spPr bwMode="auto">
          <a:xfrm>
            <a:off x="1295400" y="4648200"/>
            <a:ext cx="381000" cy="533400"/>
          </a:xfrm>
          <a:prstGeom prst="rect">
            <a:avLst/>
          </a:prstGeom>
          <a:solidFill>
            <a:srgbClr val="FF99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Fr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87</a:t>
            </a:r>
            <a:endParaRPr lang="en-US" sz="1000" baseline="30000"/>
          </a:p>
        </p:txBody>
      </p:sp>
      <p:sp>
        <p:nvSpPr>
          <p:cNvPr id="29770" name="Rectangle 74"/>
          <p:cNvSpPr>
            <a:spLocks noChangeArrowheads="1"/>
          </p:cNvSpPr>
          <p:nvPr/>
        </p:nvSpPr>
        <p:spPr bwMode="auto">
          <a:xfrm>
            <a:off x="1676400" y="4648200"/>
            <a:ext cx="381000" cy="533400"/>
          </a:xfrm>
          <a:prstGeom prst="rect">
            <a:avLst/>
          </a:prstGeom>
          <a:solidFill>
            <a:srgbClr val="99CC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Ra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88</a:t>
            </a:r>
            <a:endParaRPr lang="en-US" sz="1000" baseline="30000"/>
          </a:p>
        </p:txBody>
      </p:sp>
      <p:sp>
        <p:nvSpPr>
          <p:cNvPr id="29771" name="Rectangle 75"/>
          <p:cNvSpPr>
            <a:spLocks noChangeArrowheads="1"/>
          </p:cNvSpPr>
          <p:nvPr/>
        </p:nvSpPr>
        <p:spPr bwMode="auto">
          <a:xfrm>
            <a:off x="2057400" y="4648200"/>
            <a:ext cx="381000" cy="533400"/>
          </a:xfrm>
          <a:prstGeom prst="rect">
            <a:avLst/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72" name="Rectangle 76"/>
          <p:cNvSpPr>
            <a:spLocks noChangeArrowheads="1"/>
          </p:cNvSpPr>
          <p:nvPr/>
        </p:nvSpPr>
        <p:spPr bwMode="auto">
          <a:xfrm>
            <a:off x="2438400" y="4648200"/>
            <a:ext cx="381000" cy="533400"/>
          </a:xfrm>
          <a:prstGeom prst="rect">
            <a:avLst/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Rf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104</a:t>
            </a:r>
            <a:endParaRPr lang="en-US" sz="1000" baseline="30000"/>
          </a:p>
        </p:txBody>
      </p:sp>
      <p:sp>
        <p:nvSpPr>
          <p:cNvPr id="29773" name="Rectangle 77"/>
          <p:cNvSpPr>
            <a:spLocks noChangeArrowheads="1"/>
          </p:cNvSpPr>
          <p:nvPr/>
        </p:nvSpPr>
        <p:spPr bwMode="auto">
          <a:xfrm>
            <a:off x="2819400" y="4648200"/>
            <a:ext cx="381000" cy="533400"/>
          </a:xfrm>
          <a:prstGeom prst="rect">
            <a:avLst/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Db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105</a:t>
            </a:r>
            <a:endParaRPr lang="en-US" sz="1000" baseline="30000"/>
          </a:p>
        </p:txBody>
      </p:sp>
      <p:sp>
        <p:nvSpPr>
          <p:cNvPr id="29774" name="Rectangle 78"/>
          <p:cNvSpPr>
            <a:spLocks noChangeArrowheads="1"/>
          </p:cNvSpPr>
          <p:nvPr/>
        </p:nvSpPr>
        <p:spPr bwMode="auto">
          <a:xfrm>
            <a:off x="3200400" y="4648200"/>
            <a:ext cx="381000" cy="533400"/>
          </a:xfrm>
          <a:prstGeom prst="rect">
            <a:avLst/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Sg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106</a:t>
            </a:r>
            <a:endParaRPr lang="en-US" sz="1000" baseline="30000"/>
          </a:p>
        </p:txBody>
      </p:sp>
      <p:sp>
        <p:nvSpPr>
          <p:cNvPr id="29775" name="Rectangle 79"/>
          <p:cNvSpPr>
            <a:spLocks noChangeArrowheads="1"/>
          </p:cNvSpPr>
          <p:nvPr/>
        </p:nvSpPr>
        <p:spPr bwMode="auto">
          <a:xfrm>
            <a:off x="3581400" y="4648200"/>
            <a:ext cx="381000" cy="533400"/>
          </a:xfrm>
          <a:prstGeom prst="rect">
            <a:avLst/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Bh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107</a:t>
            </a:r>
            <a:endParaRPr lang="en-US" sz="1000" baseline="30000"/>
          </a:p>
        </p:txBody>
      </p:sp>
      <p:sp>
        <p:nvSpPr>
          <p:cNvPr id="29776" name="Rectangle 80"/>
          <p:cNvSpPr>
            <a:spLocks noChangeArrowheads="1"/>
          </p:cNvSpPr>
          <p:nvPr/>
        </p:nvSpPr>
        <p:spPr bwMode="auto">
          <a:xfrm>
            <a:off x="3962400" y="4648200"/>
            <a:ext cx="381000" cy="533400"/>
          </a:xfrm>
          <a:prstGeom prst="rect">
            <a:avLst/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Hs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108</a:t>
            </a:r>
            <a:endParaRPr lang="en-US" sz="1000" baseline="30000"/>
          </a:p>
        </p:txBody>
      </p:sp>
      <p:sp>
        <p:nvSpPr>
          <p:cNvPr id="29777" name="Rectangle 81"/>
          <p:cNvSpPr>
            <a:spLocks noChangeArrowheads="1"/>
          </p:cNvSpPr>
          <p:nvPr/>
        </p:nvSpPr>
        <p:spPr bwMode="auto">
          <a:xfrm>
            <a:off x="4343400" y="4648200"/>
            <a:ext cx="381000" cy="533400"/>
          </a:xfrm>
          <a:prstGeom prst="rect">
            <a:avLst/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Mt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109</a:t>
            </a:r>
            <a:endParaRPr lang="en-US" sz="1000" baseline="30000"/>
          </a:p>
        </p:txBody>
      </p:sp>
      <p:sp>
        <p:nvSpPr>
          <p:cNvPr id="29778" name="Rectangle 82"/>
          <p:cNvSpPr>
            <a:spLocks noChangeArrowheads="1"/>
          </p:cNvSpPr>
          <p:nvPr/>
        </p:nvSpPr>
        <p:spPr bwMode="auto">
          <a:xfrm>
            <a:off x="1676400" y="2514600"/>
            <a:ext cx="381000" cy="533400"/>
          </a:xfrm>
          <a:prstGeom prst="rect">
            <a:avLst/>
          </a:prstGeom>
          <a:solidFill>
            <a:srgbClr val="99CC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Mg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12</a:t>
            </a:r>
            <a:endParaRPr lang="en-US" sz="1000" baseline="30000"/>
          </a:p>
        </p:txBody>
      </p:sp>
      <p:sp>
        <p:nvSpPr>
          <p:cNvPr id="29779" name="Rectangle 83"/>
          <p:cNvSpPr>
            <a:spLocks noChangeArrowheads="1"/>
          </p:cNvSpPr>
          <p:nvPr/>
        </p:nvSpPr>
        <p:spPr bwMode="auto">
          <a:xfrm>
            <a:off x="2819400" y="5638800"/>
            <a:ext cx="381000" cy="533400"/>
          </a:xfrm>
          <a:prstGeom prst="rect">
            <a:avLst/>
          </a:prstGeom>
          <a:solidFill>
            <a:srgbClr val="DCB894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Ce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58</a:t>
            </a:r>
            <a:endParaRPr lang="en-US" sz="1000" baseline="30000"/>
          </a:p>
        </p:txBody>
      </p:sp>
      <p:sp>
        <p:nvSpPr>
          <p:cNvPr id="29780" name="Rectangle 84"/>
          <p:cNvSpPr>
            <a:spLocks noChangeArrowheads="1"/>
          </p:cNvSpPr>
          <p:nvPr/>
        </p:nvSpPr>
        <p:spPr bwMode="auto">
          <a:xfrm>
            <a:off x="3200400" y="5638800"/>
            <a:ext cx="381000" cy="533400"/>
          </a:xfrm>
          <a:prstGeom prst="rect">
            <a:avLst/>
          </a:prstGeom>
          <a:solidFill>
            <a:srgbClr val="DCB894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Pr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59</a:t>
            </a:r>
            <a:endParaRPr lang="en-US" sz="1000" baseline="30000"/>
          </a:p>
        </p:txBody>
      </p:sp>
      <p:sp>
        <p:nvSpPr>
          <p:cNvPr id="29781" name="Rectangle 85"/>
          <p:cNvSpPr>
            <a:spLocks noChangeArrowheads="1"/>
          </p:cNvSpPr>
          <p:nvPr/>
        </p:nvSpPr>
        <p:spPr bwMode="auto">
          <a:xfrm>
            <a:off x="3581400" y="5638800"/>
            <a:ext cx="381000" cy="533400"/>
          </a:xfrm>
          <a:prstGeom prst="rect">
            <a:avLst/>
          </a:prstGeom>
          <a:solidFill>
            <a:srgbClr val="DCB894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Nd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60</a:t>
            </a:r>
            <a:endParaRPr lang="en-US" sz="1000" baseline="30000"/>
          </a:p>
        </p:txBody>
      </p:sp>
      <p:sp>
        <p:nvSpPr>
          <p:cNvPr id="29782" name="Rectangle 86"/>
          <p:cNvSpPr>
            <a:spLocks noChangeArrowheads="1"/>
          </p:cNvSpPr>
          <p:nvPr/>
        </p:nvSpPr>
        <p:spPr bwMode="auto">
          <a:xfrm>
            <a:off x="3962400" y="5638800"/>
            <a:ext cx="381000" cy="533400"/>
          </a:xfrm>
          <a:prstGeom prst="rect">
            <a:avLst/>
          </a:prstGeom>
          <a:solidFill>
            <a:srgbClr val="DCB894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Pm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61</a:t>
            </a:r>
            <a:endParaRPr lang="en-US" sz="1000" baseline="30000"/>
          </a:p>
        </p:txBody>
      </p:sp>
      <p:sp>
        <p:nvSpPr>
          <p:cNvPr id="29783" name="Rectangle 87"/>
          <p:cNvSpPr>
            <a:spLocks noChangeArrowheads="1"/>
          </p:cNvSpPr>
          <p:nvPr/>
        </p:nvSpPr>
        <p:spPr bwMode="auto">
          <a:xfrm>
            <a:off x="4343400" y="5638800"/>
            <a:ext cx="381000" cy="533400"/>
          </a:xfrm>
          <a:prstGeom prst="rect">
            <a:avLst/>
          </a:prstGeom>
          <a:solidFill>
            <a:srgbClr val="DCB894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Sm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62</a:t>
            </a:r>
            <a:endParaRPr lang="en-US" sz="1000" baseline="30000"/>
          </a:p>
        </p:txBody>
      </p:sp>
      <p:sp>
        <p:nvSpPr>
          <p:cNvPr id="29784" name="Rectangle 88"/>
          <p:cNvSpPr>
            <a:spLocks noChangeArrowheads="1"/>
          </p:cNvSpPr>
          <p:nvPr/>
        </p:nvSpPr>
        <p:spPr bwMode="auto">
          <a:xfrm>
            <a:off x="4724400" y="5638800"/>
            <a:ext cx="381000" cy="533400"/>
          </a:xfrm>
          <a:prstGeom prst="rect">
            <a:avLst/>
          </a:prstGeom>
          <a:solidFill>
            <a:srgbClr val="DCB894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Eu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63</a:t>
            </a:r>
            <a:endParaRPr lang="en-US" sz="1000" baseline="30000"/>
          </a:p>
        </p:txBody>
      </p:sp>
      <p:sp>
        <p:nvSpPr>
          <p:cNvPr id="29785" name="Rectangle 89"/>
          <p:cNvSpPr>
            <a:spLocks noChangeArrowheads="1"/>
          </p:cNvSpPr>
          <p:nvPr/>
        </p:nvSpPr>
        <p:spPr bwMode="auto">
          <a:xfrm>
            <a:off x="5105400" y="5638800"/>
            <a:ext cx="381000" cy="533400"/>
          </a:xfrm>
          <a:prstGeom prst="rect">
            <a:avLst/>
          </a:prstGeom>
          <a:solidFill>
            <a:srgbClr val="DCB894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Gd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64</a:t>
            </a:r>
            <a:endParaRPr lang="en-US" sz="1000" baseline="30000"/>
          </a:p>
        </p:txBody>
      </p:sp>
      <p:sp>
        <p:nvSpPr>
          <p:cNvPr id="29786" name="Rectangle 90"/>
          <p:cNvSpPr>
            <a:spLocks noChangeArrowheads="1"/>
          </p:cNvSpPr>
          <p:nvPr/>
        </p:nvSpPr>
        <p:spPr bwMode="auto">
          <a:xfrm>
            <a:off x="5486400" y="5638800"/>
            <a:ext cx="381000" cy="533400"/>
          </a:xfrm>
          <a:prstGeom prst="rect">
            <a:avLst/>
          </a:prstGeom>
          <a:solidFill>
            <a:srgbClr val="DCB894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Tb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65</a:t>
            </a:r>
            <a:endParaRPr lang="en-US" sz="1000" baseline="30000"/>
          </a:p>
        </p:txBody>
      </p:sp>
      <p:sp>
        <p:nvSpPr>
          <p:cNvPr id="29787" name="Rectangle 91"/>
          <p:cNvSpPr>
            <a:spLocks noChangeArrowheads="1"/>
          </p:cNvSpPr>
          <p:nvPr/>
        </p:nvSpPr>
        <p:spPr bwMode="auto">
          <a:xfrm>
            <a:off x="5867400" y="5638800"/>
            <a:ext cx="381000" cy="533400"/>
          </a:xfrm>
          <a:prstGeom prst="rect">
            <a:avLst/>
          </a:prstGeom>
          <a:solidFill>
            <a:srgbClr val="DCB894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Dy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66</a:t>
            </a:r>
            <a:endParaRPr lang="en-US" sz="1000" baseline="30000"/>
          </a:p>
        </p:txBody>
      </p:sp>
      <p:sp>
        <p:nvSpPr>
          <p:cNvPr id="29788" name="Rectangle 92"/>
          <p:cNvSpPr>
            <a:spLocks noChangeArrowheads="1"/>
          </p:cNvSpPr>
          <p:nvPr/>
        </p:nvSpPr>
        <p:spPr bwMode="auto">
          <a:xfrm>
            <a:off x="6248400" y="5638800"/>
            <a:ext cx="381000" cy="533400"/>
          </a:xfrm>
          <a:prstGeom prst="rect">
            <a:avLst/>
          </a:prstGeom>
          <a:solidFill>
            <a:srgbClr val="DCB894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Ho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67</a:t>
            </a:r>
            <a:endParaRPr lang="en-US" sz="1000" baseline="30000"/>
          </a:p>
        </p:txBody>
      </p:sp>
      <p:sp>
        <p:nvSpPr>
          <p:cNvPr id="29789" name="Rectangle 93"/>
          <p:cNvSpPr>
            <a:spLocks noChangeArrowheads="1"/>
          </p:cNvSpPr>
          <p:nvPr/>
        </p:nvSpPr>
        <p:spPr bwMode="auto">
          <a:xfrm>
            <a:off x="6629400" y="5638800"/>
            <a:ext cx="381000" cy="533400"/>
          </a:xfrm>
          <a:prstGeom prst="rect">
            <a:avLst/>
          </a:prstGeom>
          <a:solidFill>
            <a:srgbClr val="DCB894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Er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68</a:t>
            </a:r>
            <a:endParaRPr lang="en-US" sz="1000" baseline="30000"/>
          </a:p>
        </p:txBody>
      </p:sp>
      <p:sp>
        <p:nvSpPr>
          <p:cNvPr id="29790" name="Rectangle 94"/>
          <p:cNvSpPr>
            <a:spLocks noChangeArrowheads="1"/>
          </p:cNvSpPr>
          <p:nvPr/>
        </p:nvSpPr>
        <p:spPr bwMode="auto">
          <a:xfrm>
            <a:off x="7010400" y="5638800"/>
            <a:ext cx="381000" cy="533400"/>
          </a:xfrm>
          <a:prstGeom prst="rect">
            <a:avLst/>
          </a:prstGeom>
          <a:solidFill>
            <a:srgbClr val="DCB894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Tm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69</a:t>
            </a:r>
            <a:endParaRPr lang="en-US" sz="1000" baseline="30000"/>
          </a:p>
        </p:txBody>
      </p:sp>
      <p:sp>
        <p:nvSpPr>
          <p:cNvPr id="29791" name="Rectangle 95"/>
          <p:cNvSpPr>
            <a:spLocks noChangeArrowheads="1"/>
          </p:cNvSpPr>
          <p:nvPr/>
        </p:nvSpPr>
        <p:spPr bwMode="auto">
          <a:xfrm>
            <a:off x="7391400" y="5638800"/>
            <a:ext cx="381000" cy="533400"/>
          </a:xfrm>
          <a:prstGeom prst="rect">
            <a:avLst/>
          </a:prstGeom>
          <a:solidFill>
            <a:srgbClr val="DCB894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Yb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70</a:t>
            </a:r>
            <a:endParaRPr lang="en-US" sz="1000" baseline="30000"/>
          </a:p>
        </p:txBody>
      </p:sp>
      <p:sp>
        <p:nvSpPr>
          <p:cNvPr id="29792" name="Rectangle 96"/>
          <p:cNvSpPr>
            <a:spLocks noChangeArrowheads="1"/>
          </p:cNvSpPr>
          <p:nvPr/>
        </p:nvSpPr>
        <p:spPr bwMode="auto">
          <a:xfrm>
            <a:off x="7772400" y="5638800"/>
            <a:ext cx="381000" cy="533400"/>
          </a:xfrm>
          <a:prstGeom prst="rect">
            <a:avLst/>
          </a:prstGeom>
          <a:solidFill>
            <a:srgbClr val="DCB894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Lu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71</a:t>
            </a:r>
            <a:endParaRPr lang="en-US" sz="1000" baseline="30000"/>
          </a:p>
        </p:txBody>
      </p:sp>
      <p:sp>
        <p:nvSpPr>
          <p:cNvPr id="29793" name="Rectangle 97"/>
          <p:cNvSpPr>
            <a:spLocks noChangeArrowheads="1"/>
          </p:cNvSpPr>
          <p:nvPr/>
        </p:nvSpPr>
        <p:spPr bwMode="auto">
          <a:xfrm>
            <a:off x="2819400" y="6172200"/>
            <a:ext cx="381000" cy="533400"/>
          </a:xfrm>
          <a:prstGeom prst="rect">
            <a:avLst/>
          </a:prstGeom>
          <a:solidFill>
            <a:srgbClr val="6633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Th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90</a:t>
            </a:r>
            <a:endParaRPr lang="en-US" sz="1000" baseline="30000"/>
          </a:p>
        </p:txBody>
      </p:sp>
      <p:sp>
        <p:nvSpPr>
          <p:cNvPr id="29794" name="Rectangle 98"/>
          <p:cNvSpPr>
            <a:spLocks noChangeArrowheads="1"/>
          </p:cNvSpPr>
          <p:nvPr/>
        </p:nvSpPr>
        <p:spPr bwMode="auto">
          <a:xfrm>
            <a:off x="3200400" y="6172200"/>
            <a:ext cx="381000" cy="533400"/>
          </a:xfrm>
          <a:prstGeom prst="rect">
            <a:avLst/>
          </a:prstGeom>
          <a:solidFill>
            <a:srgbClr val="6633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Pa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91</a:t>
            </a:r>
            <a:endParaRPr lang="en-US" sz="1000" baseline="30000"/>
          </a:p>
        </p:txBody>
      </p:sp>
      <p:sp>
        <p:nvSpPr>
          <p:cNvPr id="29795" name="Rectangle 99"/>
          <p:cNvSpPr>
            <a:spLocks noChangeArrowheads="1"/>
          </p:cNvSpPr>
          <p:nvPr/>
        </p:nvSpPr>
        <p:spPr bwMode="auto">
          <a:xfrm>
            <a:off x="3581400" y="6172200"/>
            <a:ext cx="381000" cy="533400"/>
          </a:xfrm>
          <a:prstGeom prst="rect">
            <a:avLst/>
          </a:prstGeom>
          <a:solidFill>
            <a:srgbClr val="6633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U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92</a:t>
            </a:r>
            <a:endParaRPr lang="en-US" sz="1000" baseline="30000"/>
          </a:p>
        </p:txBody>
      </p:sp>
      <p:sp>
        <p:nvSpPr>
          <p:cNvPr id="29796" name="Rectangle 100"/>
          <p:cNvSpPr>
            <a:spLocks noChangeArrowheads="1"/>
          </p:cNvSpPr>
          <p:nvPr/>
        </p:nvSpPr>
        <p:spPr bwMode="auto">
          <a:xfrm>
            <a:off x="3962400" y="6172200"/>
            <a:ext cx="381000" cy="533400"/>
          </a:xfrm>
          <a:prstGeom prst="rect">
            <a:avLst/>
          </a:prstGeom>
          <a:solidFill>
            <a:srgbClr val="6633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Np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93</a:t>
            </a:r>
            <a:endParaRPr lang="en-US" sz="1000" baseline="30000"/>
          </a:p>
        </p:txBody>
      </p:sp>
      <p:sp>
        <p:nvSpPr>
          <p:cNvPr id="29797" name="Rectangle 101"/>
          <p:cNvSpPr>
            <a:spLocks noChangeArrowheads="1"/>
          </p:cNvSpPr>
          <p:nvPr/>
        </p:nvSpPr>
        <p:spPr bwMode="auto">
          <a:xfrm>
            <a:off x="4343400" y="6172200"/>
            <a:ext cx="381000" cy="533400"/>
          </a:xfrm>
          <a:prstGeom prst="rect">
            <a:avLst/>
          </a:prstGeom>
          <a:solidFill>
            <a:srgbClr val="6633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Pu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94</a:t>
            </a:r>
            <a:endParaRPr lang="en-US" sz="1000" baseline="30000"/>
          </a:p>
        </p:txBody>
      </p:sp>
      <p:sp>
        <p:nvSpPr>
          <p:cNvPr id="29798" name="Rectangle 102"/>
          <p:cNvSpPr>
            <a:spLocks noChangeArrowheads="1"/>
          </p:cNvSpPr>
          <p:nvPr/>
        </p:nvSpPr>
        <p:spPr bwMode="auto">
          <a:xfrm>
            <a:off x="4724400" y="6172200"/>
            <a:ext cx="381000" cy="533400"/>
          </a:xfrm>
          <a:prstGeom prst="rect">
            <a:avLst/>
          </a:prstGeom>
          <a:solidFill>
            <a:srgbClr val="6633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Am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95</a:t>
            </a:r>
            <a:endParaRPr lang="en-US" sz="1000" baseline="30000"/>
          </a:p>
        </p:txBody>
      </p:sp>
      <p:sp>
        <p:nvSpPr>
          <p:cNvPr id="29799" name="Rectangle 103"/>
          <p:cNvSpPr>
            <a:spLocks noChangeArrowheads="1"/>
          </p:cNvSpPr>
          <p:nvPr/>
        </p:nvSpPr>
        <p:spPr bwMode="auto">
          <a:xfrm>
            <a:off x="5105400" y="6172200"/>
            <a:ext cx="381000" cy="533400"/>
          </a:xfrm>
          <a:prstGeom prst="rect">
            <a:avLst/>
          </a:prstGeom>
          <a:solidFill>
            <a:srgbClr val="6633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Cm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96</a:t>
            </a:r>
            <a:endParaRPr lang="en-US" sz="1000" baseline="30000"/>
          </a:p>
        </p:txBody>
      </p:sp>
      <p:sp>
        <p:nvSpPr>
          <p:cNvPr id="29800" name="Rectangle 104"/>
          <p:cNvSpPr>
            <a:spLocks noChangeArrowheads="1"/>
          </p:cNvSpPr>
          <p:nvPr/>
        </p:nvSpPr>
        <p:spPr bwMode="auto">
          <a:xfrm>
            <a:off x="5486400" y="6172200"/>
            <a:ext cx="381000" cy="533400"/>
          </a:xfrm>
          <a:prstGeom prst="rect">
            <a:avLst/>
          </a:prstGeom>
          <a:solidFill>
            <a:srgbClr val="6633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Bk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97</a:t>
            </a:r>
            <a:endParaRPr lang="en-US" sz="1000" baseline="30000"/>
          </a:p>
        </p:txBody>
      </p:sp>
      <p:sp>
        <p:nvSpPr>
          <p:cNvPr id="29801" name="Rectangle 105"/>
          <p:cNvSpPr>
            <a:spLocks noChangeArrowheads="1"/>
          </p:cNvSpPr>
          <p:nvPr/>
        </p:nvSpPr>
        <p:spPr bwMode="auto">
          <a:xfrm>
            <a:off x="5867400" y="6172200"/>
            <a:ext cx="381000" cy="533400"/>
          </a:xfrm>
          <a:prstGeom prst="rect">
            <a:avLst/>
          </a:prstGeom>
          <a:solidFill>
            <a:srgbClr val="6633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Cf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98</a:t>
            </a:r>
            <a:endParaRPr lang="en-US" sz="1000" baseline="30000"/>
          </a:p>
        </p:txBody>
      </p:sp>
      <p:sp>
        <p:nvSpPr>
          <p:cNvPr id="29802" name="Rectangle 106"/>
          <p:cNvSpPr>
            <a:spLocks noChangeArrowheads="1"/>
          </p:cNvSpPr>
          <p:nvPr/>
        </p:nvSpPr>
        <p:spPr bwMode="auto">
          <a:xfrm>
            <a:off x="6248400" y="6172200"/>
            <a:ext cx="381000" cy="533400"/>
          </a:xfrm>
          <a:prstGeom prst="rect">
            <a:avLst/>
          </a:prstGeom>
          <a:solidFill>
            <a:srgbClr val="6633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Es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99</a:t>
            </a:r>
            <a:endParaRPr lang="en-US" sz="1000" baseline="30000"/>
          </a:p>
        </p:txBody>
      </p:sp>
      <p:sp>
        <p:nvSpPr>
          <p:cNvPr id="29803" name="Rectangle 107"/>
          <p:cNvSpPr>
            <a:spLocks noChangeArrowheads="1"/>
          </p:cNvSpPr>
          <p:nvPr/>
        </p:nvSpPr>
        <p:spPr bwMode="auto">
          <a:xfrm>
            <a:off x="6629400" y="6172200"/>
            <a:ext cx="381000" cy="533400"/>
          </a:xfrm>
          <a:prstGeom prst="rect">
            <a:avLst/>
          </a:prstGeom>
          <a:solidFill>
            <a:srgbClr val="6633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Fm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100</a:t>
            </a:r>
            <a:endParaRPr lang="en-US" sz="1000" baseline="30000"/>
          </a:p>
        </p:txBody>
      </p:sp>
      <p:sp>
        <p:nvSpPr>
          <p:cNvPr id="29804" name="Rectangle 108"/>
          <p:cNvSpPr>
            <a:spLocks noChangeArrowheads="1"/>
          </p:cNvSpPr>
          <p:nvPr/>
        </p:nvSpPr>
        <p:spPr bwMode="auto">
          <a:xfrm>
            <a:off x="7010400" y="6172200"/>
            <a:ext cx="381000" cy="533400"/>
          </a:xfrm>
          <a:prstGeom prst="rect">
            <a:avLst/>
          </a:prstGeom>
          <a:solidFill>
            <a:srgbClr val="6633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Md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101</a:t>
            </a:r>
            <a:endParaRPr lang="en-US" sz="1000" baseline="30000"/>
          </a:p>
        </p:txBody>
      </p:sp>
      <p:sp>
        <p:nvSpPr>
          <p:cNvPr id="29805" name="Rectangle 109"/>
          <p:cNvSpPr>
            <a:spLocks noChangeArrowheads="1"/>
          </p:cNvSpPr>
          <p:nvPr/>
        </p:nvSpPr>
        <p:spPr bwMode="auto">
          <a:xfrm>
            <a:off x="7391400" y="6172200"/>
            <a:ext cx="381000" cy="533400"/>
          </a:xfrm>
          <a:prstGeom prst="rect">
            <a:avLst/>
          </a:prstGeom>
          <a:solidFill>
            <a:srgbClr val="6633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No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102</a:t>
            </a:r>
            <a:endParaRPr lang="en-US" sz="1000" baseline="30000"/>
          </a:p>
        </p:txBody>
      </p:sp>
      <p:sp>
        <p:nvSpPr>
          <p:cNvPr id="29806" name="Rectangle 110"/>
          <p:cNvSpPr>
            <a:spLocks noChangeArrowheads="1"/>
          </p:cNvSpPr>
          <p:nvPr/>
        </p:nvSpPr>
        <p:spPr bwMode="auto">
          <a:xfrm>
            <a:off x="7772400" y="6172200"/>
            <a:ext cx="381000" cy="533400"/>
          </a:xfrm>
          <a:prstGeom prst="rect">
            <a:avLst/>
          </a:prstGeom>
          <a:solidFill>
            <a:srgbClr val="6633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Lr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103</a:t>
            </a:r>
            <a:endParaRPr lang="en-US" sz="1000" baseline="30000"/>
          </a:p>
        </p:txBody>
      </p:sp>
      <p:grpSp>
        <p:nvGrpSpPr>
          <p:cNvPr id="29807" name="Group 111"/>
          <p:cNvGrpSpPr>
            <a:grpSpLocks/>
          </p:cNvGrpSpPr>
          <p:nvPr/>
        </p:nvGrpSpPr>
        <p:grpSpPr bwMode="auto">
          <a:xfrm>
            <a:off x="2438400" y="5638800"/>
            <a:ext cx="381000" cy="1066800"/>
            <a:chOff x="1536" y="3552"/>
            <a:chExt cx="240" cy="672"/>
          </a:xfrm>
        </p:grpSpPr>
        <p:sp>
          <p:nvSpPr>
            <p:cNvPr id="29808" name="Rectangle 112"/>
            <p:cNvSpPr>
              <a:spLocks noChangeArrowheads="1"/>
            </p:cNvSpPr>
            <p:nvPr/>
          </p:nvSpPr>
          <p:spPr bwMode="auto">
            <a:xfrm>
              <a:off x="1536" y="3552"/>
              <a:ext cx="240" cy="336"/>
            </a:xfrm>
            <a:prstGeom prst="rect">
              <a:avLst/>
            </a:prstGeom>
            <a:solidFill>
              <a:srgbClr val="C0C0C0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400" b="1"/>
                <a:t>La</a:t>
              </a:r>
              <a:endParaRPr lang="en-US" sz="1000"/>
            </a:p>
            <a:p>
              <a:pPr algn="ctr" eaLnBrk="1" hangingPunct="1"/>
              <a:endParaRPr lang="en-US" sz="1000"/>
            </a:p>
            <a:p>
              <a:pPr algn="ctr" eaLnBrk="1" hangingPunct="1"/>
              <a:r>
                <a:rPr lang="en-US" sz="1000"/>
                <a:t>57</a:t>
              </a:r>
              <a:endParaRPr lang="en-US" sz="1000" baseline="30000"/>
            </a:p>
          </p:txBody>
        </p:sp>
        <p:sp>
          <p:nvSpPr>
            <p:cNvPr id="29809" name="Rectangle 113"/>
            <p:cNvSpPr>
              <a:spLocks noChangeArrowheads="1"/>
            </p:cNvSpPr>
            <p:nvPr/>
          </p:nvSpPr>
          <p:spPr bwMode="auto">
            <a:xfrm>
              <a:off x="1536" y="3888"/>
              <a:ext cx="240" cy="336"/>
            </a:xfrm>
            <a:prstGeom prst="rect">
              <a:avLst/>
            </a:prstGeom>
            <a:solidFill>
              <a:srgbClr val="C0C0C0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400" b="1"/>
                <a:t>Ac</a:t>
              </a:r>
              <a:endParaRPr lang="en-US" sz="1000"/>
            </a:p>
            <a:p>
              <a:pPr algn="ctr" eaLnBrk="1" hangingPunct="1"/>
              <a:endParaRPr lang="en-US" sz="1000"/>
            </a:p>
            <a:p>
              <a:pPr algn="ctr" eaLnBrk="1" hangingPunct="1"/>
              <a:r>
                <a:rPr lang="en-US" sz="1000"/>
                <a:t>89</a:t>
              </a:r>
              <a:endParaRPr lang="en-US" sz="1000" baseline="30000"/>
            </a:p>
          </p:txBody>
        </p:sp>
      </p:grpSp>
      <p:sp>
        <p:nvSpPr>
          <p:cNvPr id="29810" name="Text Box 114"/>
          <p:cNvSpPr txBox="1">
            <a:spLocks noChangeArrowheads="1"/>
          </p:cNvSpPr>
          <p:nvPr/>
        </p:nvSpPr>
        <p:spPr bwMode="auto">
          <a:xfrm>
            <a:off x="974725" y="1557338"/>
            <a:ext cx="2682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 b="1"/>
              <a:t>1</a:t>
            </a:r>
          </a:p>
        </p:txBody>
      </p:sp>
      <p:sp>
        <p:nvSpPr>
          <p:cNvPr id="29811" name="Text Box 115"/>
          <p:cNvSpPr txBox="1">
            <a:spLocks noChangeArrowheads="1"/>
          </p:cNvSpPr>
          <p:nvPr/>
        </p:nvSpPr>
        <p:spPr bwMode="auto">
          <a:xfrm>
            <a:off x="974725" y="2090738"/>
            <a:ext cx="2682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 b="1"/>
              <a:t>2</a:t>
            </a:r>
          </a:p>
        </p:txBody>
      </p:sp>
      <p:sp>
        <p:nvSpPr>
          <p:cNvPr id="29812" name="Text Box 116"/>
          <p:cNvSpPr txBox="1">
            <a:spLocks noChangeArrowheads="1"/>
          </p:cNvSpPr>
          <p:nvPr/>
        </p:nvSpPr>
        <p:spPr bwMode="auto">
          <a:xfrm>
            <a:off x="974725" y="2624138"/>
            <a:ext cx="2682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 b="1"/>
              <a:t>3</a:t>
            </a:r>
          </a:p>
        </p:txBody>
      </p:sp>
      <p:sp>
        <p:nvSpPr>
          <p:cNvPr id="29813" name="Text Box 117"/>
          <p:cNvSpPr txBox="1">
            <a:spLocks noChangeArrowheads="1"/>
          </p:cNvSpPr>
          <p:nvPr/>
        </p:nvSpPr>
        <p:spPr bwMode="auto">
          <a:xfrm>
            <a:off x="974725" y="3157538"/>
            <a:ext cx="2682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 b="1"/>
              <a:t>4</a:t>
            </a:r>
          </a:p>
        </p:txBody>
      </p:sp>
      <p:sp>
        <p:nvSpPr>
          <p:cNvPr id="29814" name="Text Box 118"/>
          <p:cNvSpPr txBox="1">
            <a:spLocks noChangeArrowheads="1"/>
          </p:cNvSpPr>
          <p:nvPr/>
        </p:nvSpPr>
        <p:spPr bwMode="auto">
          <a:xfrm>
            <a:off x="974725" y="3690938"/>
            <a:ext cx="2682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 b="1"/>
              <a:t>5</a:t>
            </a:r>
          </a:p>
        </p:txBody>
      </p:sp>
      <p:sp>
        <p:nvSpPr>
          <p:cNvPr id="29815" name="Text Box 119"/>
          <p:cNvSpPr txBox="1">
            <a:spLocks noChangeArrowheads="1"/>
          </p:cNvSpPr>
          <p:nvPr/>
        </p:nvSpPr>
        <p:spPr bwMode="auto">
          <a:xfrm>
            <a:off x="974725" y="4224338"/>
            <a:ext cx="2682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 b="1"/>
              <a:t>6</a:t>
            </a:r>
          </a:p>
        </p:txBody>
      </p:sp>
      <p:sp>
        <p:nvSpPr>
          <p:cNvPr id="29816" name="Text Box 120"/>
          <p:cNvSpPr txBox="1">
            <a:spLocks noChangeArrowheads="1"/>
          </p:cNvSpPr>
          <p:nvPr/>
        </p:nvSpPr>
        <p:spPr bwMode="auto">
          <a:xfrm>
            <a:off x="974725" y="4757738"/>
            <a:ext cx="2682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 b="1"/>
              <a:t>7</a:t>
            </a:r>
          </a:p>
        </p:txBody>
      </p:sp>
      <p:sp>
        <p:nvSpPr>
          <p:cNvPr id="29817" name="Text Box 121"/>
          <p:cNvSpPr txBox="1">
            <a:spLocks noChangeArrowheads="1"/>
          </p:cNvSpPr>
          <p:nvPr/>
        </p:nvSpPr>
        <p:spPr bwMode="auto">
          <a:xfrm>
            <a:off x="2117725" y="4222750"/>
            <a:ext cx="2603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>
                <a:latin typeface="Symbol" pitchFamily="18" charset="2"/>
              </a:rPr>
              <a:t>*</a:t>
            </a:r>
          </a:p>
        </p:txBody>
      </p:sp>
      <p:sp>
        <p:nvSpPr>
          <p:cNvPr id="29818" name="Text Box 122"/>
          <p:cNvSpPr txBox="1">
            <a:spLocks noChangeArrowheads="1"/>
          </p:cNvSpPr>
          <p:nvPr/>
        </p:nvSpPr>
        <p:spPr bwMode="auto">
          <a:xfrm>
            <a:off x="2117725" y="4756150"/>
            <a:ext cx="301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 b="1">
                <a:latin typeface="Symbol" pitchFamily="18" charset="2"/>
              </a:rPr>
              <a:t>W</a:t>
            </a:r>
          </a:p>
        </p:txBody>
      </p:sp>
      <p:sp>
        <p:nvSpPr>
          <p:cNvPr id="29819" name="AutoShape 123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6119813"/>
            <a:ext cx="609600" cy="357187"/>
          </a:xfrm>
          <a:prstGeom prst="actionButtonBeginning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820" name="Text Box 124"/>
          <p:cNvSpPr txBox="1">
            <a:spLocks noChangeArrowheads="1"/>
          </p:cNvSpPr>
          <p:nvPr/>
        </p:nvSpPr>
        <p:spPr bwMode="auto">
          <a:xfrm>
            <a:off x="2619375" y="546100"/>
            <a:ext cx="7175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900" b="1"/>
              <a:t>Hydrogen</a:t>
            </a:r>
          </a:p>
        </p:txBody>
      </p:sp>
      <p:sp>
        <p:nvSpPr>
          <p:cNvPr id="29821" name="Rectangle 125"/>
          <p:cNvSpPr>
            <a:spLocks noChangeArrowheads="1"/>
          </p:cNvSpPr>
          <p:nvPr/>
        </p:nvSpPr>
        <p:spPr bwMode="auto">
          <a:xfrm>
            <a:off x="2347913" y="568325"/>
            <a:ext cx="292100" cy="155575"/>
          </a:xfrm>
          <a:prstGeom prst="rect">
            <a:avLst/>
          </a:prstGeom>
          <a:solidFill>
            <a:srgbClr val="BBE0E3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822" name="Text Box 126"/>
          <p:cNvSpPr txBox="1">
            <a:spLocks noChangeArrowheads="1"/>
          </p:cNvSpPr>
          <p:nvPr/>
        </p:nvSpPr>
        <p:spPr bwMode="auto">
          <a:xfrm>
            <a:off x="2617788" y="776288"/>
            <a:ext cx="8826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900" b="1"/>
              <a:t>Alkali metals</a:t>
            </a:r>
          </a:p>
        </p:txBody>
      </p:sp>
      <p:sp>
        <p:nvSpPr>
          <p:cNvPr id="29823" name="Rectangle 127"/>
          <p:cNvSpPr>
            <a:spLocks noChangeArrowheads="1"/>
          </p:cNvSpPr>
          <p:nvPr/>
        </p:nvSpPr>
        <p:spPr bwMode="auto">
          <a:xfrm>
            <a:off x="2346325" y="798513"/>
            <a:ext cx="292100" cy="155575"/>
          </a:xfrm>
          <a:prstGeom prst="rect">
            <a:avLst/>
          </a:prstGeom>
          <a:solidFill>
            <a:srgbClr val="FF99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824" name="Text Box 128"/>
          <p:cNvSpPr txBox="1">
            <a:spLocks noChangeArrowheads="1"/>
          </p:cNvSpPr>
          <p:nvPr/>
        </p:nvSpPr>
        <p:spPr bwMode="auto">
          <a:xfrm>
            <a:off x="2617788" y="1000125"/>
            <a:ext cx="13335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900" b="1"/>
              <a:t>Alkaline Earth Metals</a:t>
            </a:r>
          </a:p>
        </p:txBody>
      </p:sp>
      <p:sp>
        <p:nvSpPr>
          <p:cNvPr id="29825" name="Rectangle 129"/>
          <p:cNvSpPr>
            <a:spLocks noChangeArrowheads="1"/>
          </p:cNvSpPr>
          <p:nvPr/>
        </p:nvSpPr>
        <p:spPr bwMode="auto">
          <a:xfrm>
            <a:off x="2346325" y="1022350"/>
            <a:ext cx="292100" cy="155575"/>
          </a:xfrm>
          <a:prstGeom prst="rect">
            <a:avLst/>
          </a:prstGeom>
          <a:solidFill>
            <a:srgbClr val="99CC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826" name="Text Box 130"/>
          <p:cNvSpPr txBox="1">
            <a:spLocks noChangeArrowheads="1"/>
          </p:cNvSpPr>
          <p:nvPr/>
        </p:nvSpPr>
        <p:spPr bwMode="auto">
          <a:xfrm>
            <a:off x="2620963" y="1230313"/>
            <a:ext cx="10223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900" b="1"/>
              <a:t>Coinage Metals</a:t>
            </a:r>
          </a:p>
        </p:txBody>
      </p:sp>
      <p:sp>
        <p:nvSpPr>
          <p:cNvPr id="29827" name="Rectangle 131"/>
          <p:cNvSpPr>
            <a:spLocks noChangeArrowheads="1"/>
          </p:cNvSpPr>
          <p:nvPr/>
        </p:nvSpPr>
        <p:spPr bwMode="auto">
          <a:xfrm>
            <a:off x="2349500" y="1252538"/>
            <a:ext cx="292100" cy="155575"/>
          </a:xfrm>
          <a:prstGeom prst="rect">
            <a:avLst/>
          </a:prstGeom>
          <a:solidFill>
            <a:srgbClr val="FFFF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828" name="Text Box 132"/>
          <p:cNvSpPr txBox="1">
            <a:spLocks noChangeArrowheads="1"/>
          </p:cNvSpPr>
          <p:nvPr/>
        </p:nvSpPr>
        <p:spPr bwMode="auto">
          <a:xfrm>
            <a:off x="2619375" y="1446213"/>
            <a:ext cx="16129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900" b="1"/>
              <a:t>Other Transition Elements</a:t>
            </a:r>
          </a:p>
        </p:txBody>
      </p:sp>
      <p:sp>
        <p:nvSpPr>
          <p:cNvPr id="29829" name="Rectangle 133"/>
          <p:cNvSpPr>
            <a:spLocks noChangeArrowheads="1"/>
          </p:cNvSpPr>
          <p:nvPr/>
        </p:nvSpPr>
        <p:spPr bwMode="auto">
          <a:xfrm>
            <a:off x="2347913" y="1468438"/>
            <a:ext cx="292100" cy="155575"/>
          </a:xfrm>
          <a:prstGeom prst="rect">
            <a:avLst/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830" name="Text Box 134"/>
          <p:cNvSpPr txBox="1">
            <a:spLocks noChangeArrowheads="1"/>
          </p:cNvSpPr>
          <p:nvPr/>
        </p:nvSpPr>
        <p:spPr bwMode="auto">
          <a:xfrm>
            <a:off x="2617788" y="1657350"/>
            <a:ext cx="16573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900" b="1"/>
              <a:t>Metalloids</a:t>
            </a:r>
          </a:p>
          <a:p>
            <a:pPr eaLnBrk="1" hangingPunct="1"/>
            <a:r>
              <a:rPr lang="en-US" sz="900" b="1"/>
              <a:t>    (B, Si, Ge, As, Sb, Te, At)</a:t>
            </a:r>
          </a:p>
        </p:txBody>
      </p:sp>
      <p:sp>
        <p:nvSpPr>
          <p:cNvPr id="29831" name="Rectangle 135"/>
          <p:cNvSpPr>
            <a:spLocks noChangeArrowheads="1"/>
          </p:cNvSpPr>
          <p:nvPr/>
        </p:nvSpPr>
        <p:spPr bwMode="auto">
          <a:xfrm>
            <a:off x="2346325" y="1679575"/>
            <a:ext cx="292100" cy="155575"/>
          </a:xfrm>
          <a:prstGeom prst="rect">
            <a:avLst/>
          </a:prstGeom>
          <a:solidFill>
            <a:srgbClr val="FF66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832" name="Text Box 136"/>
          <p:cNvSpPr txBox="1">
            <a:spLocks noChangeArrowheads="1"/>
          </p:cNvSpPr>
          <p:nvPr/>
        </p:nvSpPr>
        <p:spPr bwMode="auto">
          <a:xfrm>
            <a:off x="4800600" y="584200"/>
            <a:ext cx="6985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900" b="1"/>
              <a:t>Halogens</a:t>
            </a:r>
          </a:p>
        </p:txBody>
      </p:sp>
      <p:sp>
        <p:nvSpPr>
          <p:cNvPr id="29833" name="Rectangle 137"/>
          <p:cNvSpPr>
            <a:spLocks noChangeArrowheads="1"/>
          </p:cNvSpPr>
          <p:nvPr/>
        </p:nvSpPr>
        <p:spPr bwMode="auto">
          <a:xfrm>
            <a:off x="4529138" y="606425"/>
            <a:ext cx="292100" cy="155575"/>
          </a:xfrm>
          <a:prstGeom prst="rect">
            <a:avLst/>
          </a:prstGeom>
          <a:solidFill>
            <a:srgbClr val="0080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834" name="Text Box 138"/>
          <p:cNvSpPr txBox="1">
            <a:spLocks noChangeArrowheads="1"/>
          </p:cNvSpPr>
          <p:nvPr/>
        </p:nvSpPr>
        <p:spPr bwMode="auto">
          <a:xfrm>
            <a:off x="4799013" y="814388"/>
            <a:ext cx="8763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900" b="1"/>
              <a:t>Noble Gases</a:t>
            </a:r>
          </a:p>
        </p:txBody>
      </p:sp>
      <p:sp>
        <p:nvSpPr>
          <p:cNvPr id="29835" name="Rectangle 139"/>
          <p:cNvSpPr>
            <a:spLocks noChangeArrowheads="1"/>
          </p:cNvSpPr>
          <p:nvPr/>
        </p:nvSpPr>
        <p:spPr bwMode="auto">
          <a:xfrm>
            <a:off x="4527550" y="836613"/>
            <a:ext cx="292100" cy="155575"/>
          </a:xfrm>
          <a:prstGeom prst="rect">
            <a:avLst/>
          </a:prstGeom>
          <a:solidFill>
            <a:srgbClr val="6600FF">
              <a:alpha val="45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836" name="Text Box 140"/>
          <p:cNvSpPr txBox="1">
            <a:spLocks noChangeArrowheads="1"/>
          </p:cNvSpPr>
          <p:nvPr/>
        </p:nvSpPr>
        <p:spPr bwMode="auto">
          <a:xfrm>
            <a:off x="4799013" y="1038225"/>
            <a:ext cx="11049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900" b="1"/>
              <a:t>Other Nonmetals</a:t>
            </a:r>
          </a:p>
        </p:txBody>
      </p:sp>
      <p:sp>
        <p:nvSpPr>
          <p:cNvPr id="29837" name="Rectangle 141"/>
          <p:cNvSpPr>
            <a:spLocks noChangeArrowheads="1"/>
          </p:cNvSpPr>
          <p:nvPr/>
        </p:nvSpPr>
        <p:spPr bwMode="auto">
          <a:xfrm>
            <a:off x="4527550" y="1060450"/>
            <a:ext cx="292100" cy="155575"/>
          </a:xfrm>
          <a:prstGeom prst="rect">
            <a:avLst/>
          </a:prstGeom>
          <a:solidFill>
            <a:srgbClr val="66CC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838" name="Text Box 142"/>
          <p:cNvSpPr txBox="1">
            <a:spLocks noChangeArrowheads="1"/>
          </p:cNvSpPr>
          <p:nvPr/>
        </p:nvSpPr>
        <p:spPr bwMode="auto">
          <a:xfrm>
            <a:off x="4802188" y="1268413"/>
            <a:ext cx="8572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900" b="1"/>
              <a:t>Lanthanides</a:t>
            </a:r>
          </a:p>
        </p:txBody>
      </p:sp>
      <p:sp>
        <p:nvSpPr>
          <p:cNvPr id="29839" name="Rectangle 143"/>
          <p:cNvSpPr>
            <a:spLocks noChangeArrowheads="1"/>
          </p:cNvSpPr>
          <p:nvPr/>
        </p:nvSpPr>
        <p:spPr bwMode="auto">
          <a:xfrm>
            <a:off x="4530725" y="1290638"/>
            <a:ext cx="292100" cy="155575"/>
          </a:xfrm>
          <a:prstGeom prst="rect">
            <a:avLst/>
          </a:prstGeom>
          <a:solidFill>
            <a:srgbClr val="C4884C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840" name="Text Box 144"/>
          <p:cNvSpPr txBox="1">
            <a:spLocks noChangeArrowheads="1"/>
          </p:cNvSpPr>
          <p:nvPr/>
        </p:nvSpPr>
        <p:spPr bwMode="auto">
          <a:xfrm>
            <a:off x="4800600" y="1484313"/>
            <a:ext cx="6985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900" b="1"/>
              <a:t>Actinides</a:t>
            </a:r>
          </a:p>
        </p:txBody>
      </p:sp>
      <p:sp>
        <p:nvSpPr>
          <p:cNvPr id="29841" name="Rectangle 145"/>
          <p:cNvSpPr>
            <a:spLocks noChangeArrowheads="1"/>
          </p:cNvSpPr>
          <p:nvPr/>
        </p:nvSpPr>
        <p:spPr bwMode="auto">
          <a:xfrm>
            <a:off x="4529138" y="1506538"/>
            <a:ext cx="292100" cy="155575"/>
          </a:xfrm>
          <a:prstGeom prst="rect">
            <a:avLst/>
          </a:prstGeom>
          <a:solidFill>
            <a:srgbClr val="6633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842" name="Text Box 146"/>
          <p:cNvSpPr txBox="1">
            <a:spLocks noChangeArrowheads="1"/>
          </p:cNvSpPr>
          <p:nvPr/>
        </p:nvSpPr>
        <p:spPr bwMode="auto">
          <a:xfrm>
            <a:off x="4799013" y="1695450"/>
            <a:ext cx="8826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900" b="1"/>
              <a:t>Other metals</a:t>
            </a:r>
          </a:p>
        </p:txBody>
      </p:sp>
      <p:sp>
        <p:nvSpPr>
          <p:cNvPr id="29843" name="Rectangle 147"/>
          <p:cNvSpPr>
            <a:spLocks noChangeArrowheads="1"/>
          </p:cNvSpPr>
          <p:nvPr/>
        </p:nvSpPr>
        <p:spPr bwMode="auto">
          <a:xfrm>
            <a:off x="4527550" y="1717675"/>
            <a:ext cx="292100" cy="155575"/>
          </a:xfrm>
          <a:prstGeom prst="rect">
            <a:avLst/>
          </a:prstGeom>
          <a:solidFill>
            <a:srgbClr val="CCFFCC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844" name="Text Box 148"/>
          <p:cNvSpPr txBox="1">
            <a:spLocks noChangeArrowheads="1"/>
          </p:cNvSpPr>
          <p:nvPr/>
        </p:nvSpPr>
        <p:spPr bwMode="auto">
          <a:xfrm>
            <a:off x="2117725" y="6357938"/>
            <a:ext cx="184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sz="1200"/>
          </a:p>
        </p:txBody>
      </p:sp>
      <p:sp>
        <p:nvSpPr>
          <p:cNvPr id="29845" name="Text Box 149"/>
          <p:cNvSpPr txBox="1">
            <a:spLocks noChangeArrowheads="1"/>
          </p:cNvSpPr>
          <p:nvPr/>
        </p:nvSpPr>
        <p:spPr bwMode="auto">
          <a:xfrm>
            <a:off x="2057400" y="6324600"/>
            <a:ext cx="301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 b="1">
                <a:latin typeface="Symbol" pitchFamily="18" charset="2"/>
              </a:rPr>
              <a:t>W</a:t>
            </a:r>
          </a:p>
        </p:txBody>
      </p:sp>
      <p:sp>
        <p:nvSpPr>
          <p:cNvPr id="29846" name="Rectangle 150"/>
          <p:cNvSpPr>
            <a:spLocks noChangeArrowheads="1"/>
          </p:cNvSpPr>
          <p:nvPr/>
        </p:nvSpPr>
        <p:spPr bwMode="auto">
          <a:xfrm>
            <a:off x="2057400" y="5791200"/>
            <a:ext cx="2603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>
                <a:latin typeface="Symbol" pitchFamily="18" charset="2"/>
              </a:rPr>
              <a:t>*</a:t>
            </a:r>
          </a:p>
        </p:txBody>
      </p:sp>
      <p:sp>
        <p:nvSpPr>
          <p:cNvPr id="29847" name="Text Box 151"/>
          <p:cNvSpPr txBox="1">
            <a:spLocks noChangeArrowheads="1"/>
          </p:cNvSpPr>
          <p:nvPr/>
        </p:nvSpPr>
        <p:spPr bwMode="auto">
          <a:xfrm>
            <a:off x="2117725" y="6357938"/>
            <a:ext cx="184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sz="120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1788 -0.01412 -0.03576 -0.02824 -0.04271 -0.06528 C -0.04965 -0.10231 -0.04184 -0.18958 -0.04167 -0.22222 " pathEditMode="relative" rAng="0" ptsTypes="aaa">
                                      <p:cBhvr>
                                        <p:cTn id="8" dur="2000" spd="-100000" fill="hold"/>
                                        <p:tgtEl>
                                          <p:spTgt spid="298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" y="-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9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9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98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98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9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9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9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98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98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98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9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9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817" grpId="0"/>
      <p:bldP spid="29818" grpId="0"/>
      <p:bldP spid="29844" grpId="0"/>
      <p:bldP spid="29845" grpId="0"/>
      <p:bldP spid="29846" grpId="0"/>
      <p:bldP spid="2984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2" descr="pyramidal periodic table"/>
          <p:cNvPicPr>
            <a:picLocks noChangeAspect="1" noChangeArrowheads="1"/>
          </p:cNvPicPr>
          <p:nvPr/>
        </p:nvPicPr>
        <p:blipFill>
          <a:blip r:embed="rId4" cstate="print"/>
          <a:srcRect l="1697" t="8434" r="32622" b="4764"/>
          <a:stretch>
            <a:fillRect/>
          </a:stretch>
        </p:blipFill>
        <p:spPr bwMode="auto">
          <a:xfrm>
            <a:off x="479425" y="0"/>
            <a:ext cx="7831138" cy="6816725"/>
          </a:xfrm>
          <a:prstGeom prst="rect">
            <a:avLst/>
          </a:prstGeom>
          <a:noFill/>
        </p:spPr>
      </p:pic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6388100" y="5707063"/>
            <a:ext cx="1098550" cy="9667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24" name="AutoShape 4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6119813"/>
            <a:ext cx="609600" cy="357187"/>
          </a:xfrm>
          <a:prstGeom prst="actionButtonBeginning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56325" name="Picture 5" descr="pyramidal periodic table"/>
          <p:cNvPicPr>
            <a:picLocks noChangeAspect="1" noChangeArrowheads="1"/>
          </p:cNvPicPr>
          <p:nvPr/>
        </p:nvPicPr>
        <p:blipFill>
          <a:blip r:embed="rId4" cstate="print"/>
          <a:srcRect l="73628" t="65132" r="2573" b="6757"/>
          <a:stretch>
            <a:fillRect/>
          </a:stretch>
        </p:blipFill>
        <p:spPr bwMode="auto">
          <a:xfrm>
            <a:off x="7146925" y="5313363"/>
            <a:ext cx="1811338" cy="1409700"/>
          </a:xfrm>
          <a:prstGeom prst="rect">
            <a:avLst/>
          </a:prstGeom>
          <a:noFill/>
        </p:spPr>
      </p:pic>
      <p:sp>
        <p:nvSpPr>
          <p:cNvPr id="56326" name="Rectangle 6"/>
          <p:cNvSpPr>
            <a:spLocks noChangeArrowheads="1"/>
          </p:cNvSpPr>
          <p:nvPr/>
        </p:nvSpPr>
        <p:spPr bwMode="auto">
          <a:xfrm>
            <a:off x="7891463" y="3597275"/>
            <a:ext cx="906462" cy="5826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13" name="Rectangle 49"/>
          <p:cNvSpPr>
            <a:spLocks noChangeArrowheads="1"/>
          </p:cNvSpPr>
          <p:nvPr/>
        </p:nvSpPr>
        <p:spPr bwMode="auto">
          <a:xfrm>
            <a:off x="381000" y="3733800"/>
            <a:ext cx="8382000" cy="1520825"/>
          </a:xfrm>
          <a:prstGeom prst="rect">
            <a:avLst/>
          </a:prstGeom>
          <a:noFill/>
          <a:ln w="57150" cmpd="thickThin">
            <a:solidFill>
              <a:srgbClr val="99CC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000" b="1">
                <a:ea typeface="Times New Roman" pitchFamily="18" charset="0"/>
                <a:cs typeface="Arial" charset="0"/>
              </a:rPr>
              <a:t>1                          2                                                 7                        8                         9                       10                      11                      12</a:t>
            </a:r>
          </a:p>
          <a:p>
            <a:endParaRPr lang="en-US" sz="1000" b="1">
              <a:ea typeface="Times New Roman" pitchFamily="18" charset="0"/>
              <a:cs typeface="Arial" charset="0"/>
            </a:endParaRPr>
          </a:p>
          <a:p>
            <a:r>
              <a:rPr lang="en-US" sz="1000">
                <a:ea typeface="Times New Roman" pitchFamily="18" charset="0"/>
                <a:cs typeface="Arial" charset="0"/>
              </a:rPr>
              <a:t>Hydrogen								Helium</a:t>
            </a:r>
          </a:p>
          <a:p>
            <a:r>
              <a:rPr lang="en-US" sz="1000">
                <a:ea typeface="Times New Roman" pitchFamily="18" charset="0"/>
                <a:cs typeface="Arial" charset="0"/>
              </a:rPr>
              <a:t>Lithium	Beryllium           		Boron	Carbon	Nitrogen	Oxygen	Fluorine	Neon</a:t>
            </a:r>
          </a:p>
          <a:p>
            <a:r>
              <a:rPr lang="en-US" sz="1000">
                <a:ea typeface="Times New Roman" pitchFamily="18" charset="0"/>
                <a:cs typeface="Arial" charset="0"/>
              </a:rPr>
              <a:t>Sodium	Magnesium      		Aluminum	Silicon	Phosphorous	Sulfur	Chlorine	Argon</a:t>
            </a:r>
          </a:p>
          <a:p>
            <a:r>
              <a:rPr lang="en-US" sz="1000">
                <a:ea typeface="Times New Roman" pitchFamily="18" charset="0"/>
                <a:cs typeface="Arial" charset="0"/>
              </a:rPr>
              <a:t>Potassium	Calcium		Gallium	Germanium	Arsenic	Selenium	Bromine	Krypton</a:t>
            </a:r>
          </a:p>
          <a:p>
            <a:r>
              <a:rPr lang="en-US" sz="1000">
                <a:ea typeface="Times New Roman" pitchFamily="18" charset="0"/>
                <a:cs typeface="Arial" charset="0"/>
              </a:rPr>
              <a:t>Rubidium	Strontium		Indium	Tin	Antimony	Tellurium	Iodine	Xenon</a:t>
            </a:r>
          </a:p>
          <a:p>
            <a:r>
              <a:rPr lang="en-US" sz="1000">
                <a:ea typeface="Times New Roman" pitchFamily="18" charset="0"/>
                <a:cs typeface="Arial" charset="0"/>
              </a:rPr>
              <a:t>Cesium	Barium		Thallium	Lead	Bismuth	Polonium	Astatine	Radon</a:t>
            </a:r>
          </a:p>
          <a:p>
            <a:r>
              <a:rPr lang="en-US" sz="1000">
                <a:ea typeface="Times New Roman" pitchFamily="18" charset="0"/>
                <a:cs typeface="Arial" charset="0"/>
              </a:rPr>
              <a:t>Francium	Radium</a:t>
            </a:r>
          </a:p>
        </p:txBody>
      </p:sp>
      <p:grpSp>
        <p:nvGrpSpPr>
          <p:cNvPr id="11315" name="Group 51"/>
          <p:cNvGrpSpPr>
            <a:grpSpLocks/>
          </p:cNvGrpSpPr>
          <p:nvPr/>
        </p:nvGrpSpPr>
        <p:grpSpPr bwMode="auto">
          <a:xfrm>
            <a:off x="638175" y="590550"/>
            <a:ext cx="4452938" cy="2921000"/>
            <a:chOff x="402" y="372"/>
            <a:chExt cx="2805" cy="1840"/>
          </a:xfrm>
        </p:grpSpPr>
        <p:sp>
          <p:nvSpPr>
            <p:cNvPr id="11269" name="Text Box 5"/>
            <p:cNvSpPr txBox="1">
              <a:spLocks noChangeArrowheads="1"/>
            </p:cNvSpPr>
            <p:nvPr/>
          </p:nvSpPr>
          <p:spPr bwMode="auto">
            <a:xfrm>
              <a:off x="617" y="505"/>
              <a:ext cx="17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H</a:t>
              </a:r>
            </a:p>
          </p:txBody>
        </p:sp>
        <p:sp>
          <p:nvSpPr>
            <p:cNvPr id="11270" name="Text Box 6"/>
            <p:cNvSpPr txBox="1">
              <a:spLocks noChangeArrowheads="1"/>
            </p:cNvSpPr>
            <p:nvPr/>
          </p:nvSpPr>
          <p:spPr bwMode="auto">
            <a:xfrm>
              <a:off x="616" y="718"/>
              <a:ext cx="18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Li</a:t>
              </a:r>
            </a:p>
          </p:txBody>
        </p:sp>
        <p:sp>
          <p:nvSpPr>
            <p:cNvPr id="11271" name="Text Box 7"/>
            <p:cNvSpPr txBox="1">
              <a:spLocks noChangeArrowheads="1"/>
            </p:cNvSpPr>
            <p:nvPr/>
          </p:nvSpPr>
          <p:spPr bwMode="auto">
            <a:xfrm>
              <a:off x="614" y="915"/>
              <a:ext cx="21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Na</a:t>
              </a:r>
            </a:p>
          </p:txBody>
        </p:sp>
        <p:sp>
          <p:nvSpPr>
            <p:cNvPr id="11272" name="Text Box 8"/>
            <p:cNvSpPr txBox="1">
              <a:spLocks noChangeArrowheads="1"/>
            </p:cNvSpPr>
            <p:nvPr/>
          </p:nvSpPr>
          <p:spPr bwMode="auto">
            <a:xfrm>
              <a:off x="617" y="1117"/>
              <a:ext cx="17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K</a:t>
              </a:r>
            </a:p>
          </p:txBody>
        </p:sp>
        <p:sp>
          <p:nvSpPr>
            <p:cNvPr id="11273" name="Text Box 9"/>
            <p:cNvSpPr txBox="1">
              <a:spLocks noChangeArrowheads="1"/>
            </p:cNvSpPr>
            <p:nvPr/>
          </p:nvSpPr>
          <p:spPr bwMode="auto">
            <a:xfrm>
              <a:off x="610" y="1327"/>
              <a:ext cx="22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Rb</a:t>
              </a:r>
            </a:p>
          </p:txBody>
        </p:sp>
        <p:sp>
          <p:nvSpPr>
            <p:cNvPr id="11274" name="Text Box 10"/>
            <p:cNvSpPr txBox="1">
              <a:spLocks noChangeArrowheads="1"/>
            </p:cNvSpPr>
            <p:nvPr/>
          </p:nvSpPr>
          <p:spPr bwMode="auto">
            <a:xfrm>
              <a:off x="801" y="717"/>
              <a:ext cx="21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Be</a:t>
              </a:r>
            </a:p>
          </p:txBody>
        </p:sp>
        <p:sp>
          <p:nvSpPr>
            <p:cNvPr id="11275" name="Text Box 11"/>
            <p:cNvSpPr txBox="1">
              <a:spLocks noChangeArrowheads="1"/>
            </p:cNvSpPr>
            <p:nvPr/>
          </p:nvSpPr>
          <p:spPr bwMode="auto">
            <a:xfrm>
              <a:off x="798" y="917"/>
              <a:ext cx="23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Mg</a:t>
              </a:r>
            </a:p>
          </p:txBody>
        </p:sp>
        <p:sp>
          <p:nvSpPr>
            <p:cNvPr id="11276" name="Text Box 12"/>
            <p:cNvSpPr txBox="1">
              <a:spLocks noChangeArrowheads="1"/>
            </p:cNvSpPr>
            <p:nvPr/>
          </p:nvSpPr>
          <p:spPr bwMode="auto">
            <a:xfrm>
              <a:off x="802" y="1123"/>
              <a:ext cx="21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Ca</a:t>
              </a:r>
            </a:p>
          </p:txBody>
        </p:sp>
        <p:sp>
          <p:nvSpPr>
            <p:cNvPr id="11277" name="Text Box 13"/>
            <p:cNvSpPr txBox="1">
              <a:spLocks noChangeArrowheads="1"/>
            </p:cNvSpPr>
            <p:nvPr/>
          </p:nvSpPr>
          <p:spPr bwMode="auto">
            <a:xfrm>
              <a:off x="810" y="1328"/>
              <a:ext cx="20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Sr</a:t>
              </a:r>
            </a:p>
          </p:txBody>
        </p:sp>
        <p:sp>
          <p:nvSpPr>
            <p:cNvPr id="11278" name="Text Box 14"/>
            <p:cNvSpPr txBox="1">
              <a:spLocks noChangeArrowheads="1"/>
            </p:cNvSpPr>
            <p:nvPr/>
          </p:nvSpPr>
          <p:spPr bwMode="auto">
            <a:xfrm>
              <a:off x="612" y="1531"/>
              <a:ext cx="21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Cs</a:t>
              </a:r>
            </a:p>
          </p:txBody>
        </p:sp>
        <p:sp>
          <p:nvSpPr>
            <p:cNvPr id="11279" name="Text Box 15"/>
            <p:cNvSpPr txBox="1">
              <a:spLocks noChangeArrowheads="1"/>
            </p:cNvSpPr>
            <p:nvPr/>
          </p:nvSpPr>
          <p:spPr bwMode="auto">
            <a:xfrm>
              <a:off x="805" y="1529"/>
              <a:ext cx="21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Ba</a:t>
              </a:r>
            </a:p>
          </p:txBody>
        </p:sp>
        <p:sp>
          <p:nvSpPr>
            <p:cNvPr id="11280" name="Text Box 16"/>
            <p:cNvSpPr txBox="1">
              <a:spLocks noChangeArrowheads="1"/>
            </p:cNvSpPr>
            <p:nvPr/>
          </p:nvSpPr>
          <p:spPr bwMode="auto">
            <a:xfrm>
              <a:off x="805" y="1733"/>
              <a:ext cx="21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Ra</a:t>
              </a:r>
            </a:p>
          </p:txBody>
        </p:sp>
        <p:sp>
          <p:nvSpPr>
            <p:cNvPr id="11281" name="Text Box 17"/>
            <p:cNvSpPr txBox="1">
              <a:spLocks noChangeArrowheads="1"/>
            </p:cNvSpPr>
            <p:nvPr/>
          </p:nvSpPr>
          <p:spPr bwMode="auto">
            <a:xfrm>
              <a:off x="619" y="1731"/>
              <a:ext cx="19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Fr</a:t>
              </a:r>
            </a:p>
          </p:txBody>
        </p:sp>
        <p:sp>
          <p:nvSpPr>
            <p:cNvPr id="11282" name="Text Box 18"/>
            <p:cNvSpPr txBox="1">
              <a:spLocks noChangeArrowheads="1"/>
            </p:cNvSpPr>
            <p:nvPr/>
          </p:nvSpPr>
          <p:spPr bwMode="auto">
            <a:xfrm>
              <a:off x="2230" y="712"/>
              <a:ext cx="17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N</a:t>
              </a:r>
            </a:p>
          </p:txBody>
        </p:sp>
        <p:sp>
          <p:nvSpPr>
            <p:cNvPr id="11283" name="Text Box 19"/>
            <p:cNvSpPr txBox="1">
              <a:spLocks noChangeArrowheads="1"/>
            </p:cNvSpPr>
            <p:nvPr/>
          </p:nvSpPr>
          <p:spPr bwMode="auto">
            <a:xfrm>
              <a:off x="2237" y="912"/>
              <a:ext cx="16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P</a:t>
              </a:r>
            </a:p>
          </p:txBody>
        </p:sp>
        <p:sp>
          <p:nvSpPr>
            <p:cNvPr id="11284" name="Text Box 20"/>
            <p:cNvSpPr txBox="1">
              <a:spLocks noChangeArrowheads="1"/>
            </p:cNvSpPr>
            <p:nvPr/>
          </p:nvSpPr>
          <p:spPr bwMode="auto">
            <a:xfrm>
              <a:off x="2216" y="1117"/>
              <a:ext cx="21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As</a:t>
              </a:r>
            </a:p>
          </p:txBody>
        </p:sp>
        <p:sp>
          <p:nvSpPr>
            <p:cNvPr id="11285" name="Text Box 21"/>
            <p:cNvSpPr txBox="1">
              <a:spLocks noChangeArrowheads="1"/>
            </p:cNvSpPr>
            <p:nvPr/>
          </p:nvSpPr>
          <p:spPr bwMode="auto">
            <a:xfrm>
              <a:off x="2215" y="1321"/>
              <a:ext cx="21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Sb</a:t>
              </a:r>
            </a:p>
          </p:txBody>
        </p:sp>
        <p:sp>
          <p:nvSpPr>
            <p:cNvPr id="11286" name="Text Box 22"/>
            <p:cNvSpPr txBox="1">
              <a:spLocks noChangeArrowheads="1"/>
            </p:cNvSpPr>
            <p:nvPr/>
          </p:nvSpPr>
          <p:spPr bwMode="auto">
            <a:xfrm>
              <a:off x="2427" y="711"/>
              <a:ext cx="17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O</a:t>
              </a:r>
            </a:p>
          </p:txBody>
        </p:sp>
        <p:sp>
          <p:nvSpPr>
            <p:cNvPr id="11287" name="Text Box 23"/>
            <p:cNvSpPr txBox="1">
              <a:spLocks noChangeArrowheads="1"/>
            </p:cNvSpPr>
            <p:nvPr/>
          </p:nvSpPr>
          <p:spPr bwMode="auto">
            <a:xfrm>
              <a:off x="2427" y="911"/>
              <a:ext cx="16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S</a:t>
              </a:r>
            </a:p>
          </p:txBody>
        </p:sp>
        <p:sp>
          <p:nvSpPr>
            <p:cNvPr id="11288" name="Text Box 24"/>
            <p:cNvSpPr txBox="1">
              <a:spLocks noChangeArrowheads="1"/>
            </p:cNvSpPr>
            <p:nvPr/>
          </p:nvSpPr>
          <p:spPr bwMode="auto">
            <a:xfrm>
              <a:off x="2410" y="1117"/>
              <a:ext cx="21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Se</a:t>
              </a:r>
            </a:p>
          </p:txBody>
        </p:sp>
        <p:sp>
          <p:nvSpPr>
            <p:cNvPr id="11289" name="Text Box 25"/>
            <p:cNvSpPr txBox="1">
              <a:spLocks noChangeArrowheads="1"/>
            </p:cNvSpPr>
            <p:nvPr/>
          </p:nvSpPr>
          <p:spPr bwMode="auto">
            <a:xfrm>
              <a:off x="2412" y="1322"/>
              <a:ext cx="20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Te</a:t>
              </a:r>
            </a:p>
          </p:txBody>
        </p:sp>
        <p:sp>
          <p:nvSpPr>
            <p:cNvPr id="11290" name="Text Box 26"/>
            <p:cNvSpPr txBox="1">
              <a:spLocks noChangeArrowheads="1"/>
            </p:cNvSpPr>
            <p:nvPr/>
          </p:nvSpPr>
          <p:spPr bwMode="auto">
            <a:xfrm>
              <a:off x="2229" y="1528"/>
              <a:ext cx="19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Bi</a:t>
              </a:r>
            </a:p>
          </p:txBody>
        </p:sp>
        <p:sp>
          <p:nvSpPr>
            <p:cNvPr id="11291" name="Text Box 27"/>
            <p:cNvSpPr txBox="1">
              <a:spLocks noChangeArrowheads="1"/>
            </p:cNvSpPr>
            <p:nvPr/>
          </p:nvSpPr>
          <p:spPr bwMode="auto">
            <a:xfrm>
              <a:off x="2413" y="1526"/>
              <a:ext cx="21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Po</a:t>
              </a:r>
            </a:p>
          </p:txBody>
        </p:sp>
        <p:sp>
          <p:nvSpPr>
            <p:cNvPr id="11292" name="Text Box 28"/>
            <p:cNvSpPr txBox="1">
              <a:spLocks noChangeArrowheads="1"/>
            </p:cNvSpPr>
            <p:nvPr/>
          </p:nvSpPr>
          <p:spPr bwMode="auto">
            <a:xfrm>
              <a:off x="2626" y="715"/>
              <a:ext cx="16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F</a:t>
              </a:r>
            </a:p>
          </p:txBody>
        </p:sp>
        <p:sp>
          <p:nvSpPr>
            <p:cNvPr id="11293" name="Text Box 29"/>
            <p:cNvSpPr txBox="1">
              <a:spLocks noChangeArrowheads="1"/>
            </p:cNvSpPr>
            <p:nvPr/>
          </p:nvSpPr>
          <p:spPr bwMode="auto">
            <a:xfrm>
              <a:off x="2615" y="912"/>
              <a:ext cx="19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Cl</a:t>
              </a:r>
            </a:p>
          </p:txBody>
        </p:sp>
        <p:sp>
          <p:nvSpPr>
            <p:cNvPr id="11294" name="Text Box 30"/>
            <p:cNvSpPr txBox="1">
              <a:spLocks noChangeArrowheads="1"/>
            </p:cNvSpPr>
            <p:nvPr/>
          </p:nvSpPr>
          <p:spPr bwMode="auto">
            <a:xfrm>
              <a:off x="2618" y="1114"/>
              <a:ext cx="20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Br</a:t>
              </a:r>
            </a:p>
          </p:txBody>
        </p:sp>
        <p:sp>
          <p:nvSpPr>
            <p:cNvPr id="11295" name="Text Box 31"/>
            <p:cNvSpPr txBox="1">
              <a:spLocks noChangeArrowheads="1"/>
            </p:cNvSpPr>
            <p:nvPr/>
          </p:nvSpPr>
          <p:spPr bwMode="auto">
            <a:xfrm>
              <a:off x="2638" y="1324"/>
              <a:ext cx="13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I</a:t>
              </a:r>
            </a:p>
          </p:txBody>
        </p:sp>
        <p:sp>
          <p:nvSpPr>
            <p:cNvPr id="11296" name="Text Box 32"/>
            <p:cNvSpPr txBox="1">
              <a:spLocks noChangeArrowheads="1"/>
            </p:cNvSpPr>
            <p:nvPr/>
          </p:nvSpPr>
          <p:spPr bwMode="auto">
            <a:xfrm>
              <a:off x="2805" y="714"/>
              <a:ext cx="21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Ne</a:t>
              </a:r>
            </a:p>
          </p:txBody>
        </p:sp>
        <p:sp>
          <p:nvSpPr>
            <p:cNvPr id="11297" name="Text Box 33"/>
            <p:cNvSpPr txBox="1">
              <a:spLocks noChangeArrowheads="1"/>
            </p:cNvSpPr>
            <p:nvPr/>
          </p:nvSpPr>
          <p:spPr bwMode="auto">
            <a:xfrm>
              <a:off x="2817" y="914"/>
              <a:ext cx="20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Ar</a:t>
              </a:r>
            </a:p>
          </p:txBody>
        </p:sp>
        <p:sp>
          <p:nvSpPr>
            <p:cNvPr id="11298" name="Text Box 34"/>
            <p:cNvSpPr txBox="1">
              <a:spLocks noChangeArrowheads="1"/>
            </p:cNvSpPr>
            <p:nvPr/>
          </p:nvSpPr>
          <p:spPr bwMode="auto">
            <a:xfrm>
              <a:off x="2818" y="1120"/>
              <a:ext cx="20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Kr</a:t>
              </a:r>
            </a:p>
          </p:txBody>
        </p:sp>
        <p:sp>
          <p:nvSpPr>
            <p:cNvPr id="11299" name="Text Box 35"/>
            <p:cNvSpPr txBox="1">
              <a:spLocks noChangeArrowheads="1"/>
            </p:cNvSpPr>
            <p:nvPr/>
          </p:nvSpPr>
          <p:spPr bwMode="auto">
            <a:xfrm>
              <a:off x="2808" y="1325"/>
              <a:ext cx="21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Xe</a:t>
              </a:r>
            </a:p>
          </p:txBody>
        </p:sp>
        <p:sp>
          <p:nvSpPr>
            <p:cNvPr id="11300" name="Text Box 36"/>
            <p:cNvSpPr txBox="1">
              <a:spLocks noChangeArrowheads="1"/>
            </p:cNvSpPr>
            <p:nvPr/>
          </p:nvSpPr>
          <p:spPr bwMode="auto">
            <a:xfrm>
              <a:off x="2622" y="1528"/>
              <a:ext cx="20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At</a:t>
              </a:r>
            </a:p>
          </p:txBody>
        </p:sp>
        <p:sp>
          <p:nvSpPr>
            <p:cNvPr id="11301" name="Text Box 37"/>
            <p:cNvSpPr txBox="1">
              <a:spLocks noChangeArrowheads="1"/>
            </p:cNvSpPr>
            <p:nvPr/>
          </p:nvSpPr>
          <p:spPr bwMode="auto">
            <a:xfrm>
              <a:off x="2806" y="1526"/>
              <a:ext cx="22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Rn</a:t>
              </a:r>
            </a:p>
          </p:txBody>
        </p:sp>
        <p:sp>
          <p:nvSpPr>
            <p:cNvPr id="11302" name="Text Box 38"/>
            <p:cNvSpPr txBox="1">
              <a:spLocks noChangeArrowheads="1"/>
            </p:cNvSpPr>
            <p:nvPr/>
          </p:nvSpPr>
          <p:spPr bwMode="auto">
            <a:xfrm>
              <a:off x="1834" y="712"/>
              <a:ext cx="17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B</a:t>
              </a:r>
            </a:p>
          </p:txBody>
        </p:sp>
        <p:sp>
          <p:nvSpPr>
            <p:cNvPr id="11303" name="Text Box 39"/>
            <p:cNvSpPr txBox="1">
              <a:spLocks noChangeArrowheads="1"/>
            </p:cNvSpPr>
            <p:nvPr/>
          </p:nvSpPr>
          <p:spPr bwMode="auto">
            <a:xfrm>
              <a:off x="1832" y="915"/>
              <a:ext cx="19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Al</a:t>
              </a:r>
            </a:p>
          </p:txBody>
        </p:sp>
        <p:sp>
          <p:nvSpPr>
            <p:cNvPr id="11304" name="Text Box 40"/>
            <p:cNvSpPr txBox="1">
              <a:spLocks noChangeArrowheads="1"/>
            </p:cNvSpPr>
            <p:nvPr/>
          </p:nvSpPr>
          <p:spPr bwMode="auto">
            <a:xfrm>
              <a:off x="1820" y="1120"/>
              <a:ext cx="22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Ga</a:t>
              </a:r>
            </a:p>
          </p:txBody>
        </p:sp>
        <p:sp>
          <p:nvSpPr>
            <p:cNvPr id="11305" name="Text Box 41"/>
            <p:cNvSpPr txBox="1">
              <a:spLocks noChangeArrowheads="1"/>
            </p:cNvSpPr>
            <p:nvPr/>
          </p:nvSpPr>
          <p:spPr bwMode="auto">
            <a:xfrm>
              <a:off x="1834" y="1321"/>
              <a:ext cx="18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In</a:t>
              </a:r>
            </a:p>
          </p:txBody>
        </p:sp>
        <p:sp>
          <p:nvSpPr>
            <p:cNvPr id="11306" name="Text Box 42"/>
            <p:cNvSpPr txBox="1">
              <a:spLocks noChangeArrowheads="1"/>
            </p:cNvSpPr>
            <p:nvPr/>
          </p:nvSpPr>
          <p:spPr bwMode="auto">
            <a:xfrm>
              <a:off x="2034" y="711"/>
              <a:ext cx="17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C</a:t>
              </a:r>
            </a:p>
          </p:txBody>
        </p:sp>
        <p:sp>
          <p:nvSpPr>
            <p:cNvPr id="11307" name="Text Box 43"/>
            <p:cNvSpPr txBox="1">
              <a:spLocks noChangeArrowheads="1"/>
            </p:cNvSpPr>
            <p:nvPr/>
          </p:nvSpPr>
          <p:spPr bwMode="auto">
            <a:xfrm>
              <a:off x="2031" y="917"/>
              <a:ext cx="19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Si</a:t>
              </a:r>
            </a:p>
          </p:txBody>
        </p:sp>
        <p:sp>
          <p:nvSpPr>
            <p:cNvPr id="11308" name="Text Box 44"/>
            <p:cNvSpPr txBox="1">
              <a:spLocks noChangeArrowheads="1"/>
            </p:cNvSpPr>
            <p:nvPr/>
          </p:nvSpPr>
          <p:spPr bwMode="auto">
            <a:xfrm>
              <a:off x="2017" y="1120"/>
              <a:ext cx="22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Ge</a:t>
              </a:r>
            </a:p>
          </p:txBody>
        </p:sp>
        <p:sp>
          <p:nvSpPr>
            <p:cNvPr id="11309" name="Text Box 45"/>
            <p:cNvSpPr txBox="1">
              <a:spLocks noChangeArrowheads="1"/>
            </p:cNvSpPr>
            <p:nvPr/>
          </p:nvSpPr>
          <p:spPr bwMode="auto">
            <a:xfrm>
              <a:off x="2022" y="1322"/>
              <a:ext cx="21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Sn</a:t>
              </a:r>
            </a:p>
          </p:txBody>
        </p:sp>
        <p:sp>
          <p:nvSpPr>
            <p:cNvPr id="11310" name="Text Box 46"/>
            <p:cNvSpPr txBox="1">
              <a:spLocks noChangeArrowheads="1"/>
            </p:cNvSpPr>
            <p:nvPr/>
          </p:nvSpPr>
          <p:spPr bwMode="auto">
            <a:xfrm>
              <a:off x="1827" y="1525"/>
              <a:ext cx="21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Th</a:t>
              </a:r>
            </a:p>
          </p:txBody>
        </p:sp>
        <p:sp>
          <p:nvSpPr>
            <p:cNvPr id="11311" name="Text Box 47"/>
            <p:cNvSpPr txBox="1">
              <a:spLocks noChangeArrowheads="1"/>
            </p:cNvSpPr>
            <p:nvPr/>
          </p:nvSpPr>
          <p:spPr bwMode="auto">
            <a:xfrm>
              <a:off x="2020" y="1526"/>
              <a:ext cx="21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Pb</a:t>
              </a:r>
            </a:p>
          </p:txBody>
        </p:sp>
        <p:sp>
          <p:nvSpPr>
            <p:cNvPr id="11312" name="Text Box 48"/>
            <p:cNvSpPr txBox="1">
              <a:spLocks noChangeArrowheads="1"/>
            </p:cNvSpPr>
            <p:nvPr/>
          </p:nvSpPr>
          <p:spPr bwMode="auto">
            <a:xfrm>
              <a:off x="2805" y="510"/>
              <a:ext cx="21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He</a:t>
              </a:r>
            </a:p>
          </p:txBody>
        </p:sp>
        <p:sp>
          <p:nvSpPr>
            <p:cNvPr id="11314" name="Rectangle 50"/>
            <p:cNvSpPr>
              <a:spLocks noChangeArrowheads="1"/>
            </p:cNvSpPr>
            <p:nvPr/>
          </p:nvSpPr>
          <p:spPr bwMode="auto">
            <a:xfrm>
              <a:off x="402" y="372"/>
              <a:ext cx="2805" cy="18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1316" name="Picture 52" descr="elisa"/>
          <p:cNvPicPr>
            <a:picLocks noChangeAspect="1" noChangeArrowheads="1"/>
          </p:cNvPicPr>
          <p:nvPr/>
        </p:nvPicPr>
        <p:blipFill>
          <a:blip r:embed="rId3" cstate="print"/>
          <a:srcRect l="3165" t="4893" r="5075"/>
          <a:stretch>
            <a:fillRect/>
          </a:stretch>
        </p:blipFill>
        <p:spPr bwMode="auto">
          <a:xfrm>
            <a:off x="647700" y="584200"/>
            <a:ext cx="4419600" cy="296227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3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685800" y="1036638"/>
            <a:ext cx="7934325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000">
                <a:ea typeface="Times New Roman" pitchFamily="18" charset="0"/>
                <a:cs typeface="Arial" charset="0"/>
              </a:rPr>
              <a:t>    </a:t>
            </a:r>
            <a:r>
              <a:rPr lang="en-US" sz="1000" b="1">
                <a:ea typeface="Times New Roman" pitchFamily="18" charset="0"/>
                <a:cs typeface="Arial" charset="0"/>
              </a:rPr>
              <a:t>1                          2                                               13                       14                       15                      16                      17                      18</a:t>
            </a:r>
          </a:p>
          <a:p>
            <a:endParaRPr lang="en-US" sz="1000" b="1">
              <a:ea typeface="Times New Roman" pitchFamily="18" charset="0"/>
              <a:cs typeface="Arial" charset="0"/>
            </a:endParaRPr>
          </a:p>
          <a:p>
            <a:r>
              <a:rPr lang="en-US" sz="1000" b="1">
                <a:ea typeface="Times New Roman" pitchFamily="18" charset="0"/>
                <a:cs typeface="Arial" charset="0"/>
              </a:rPr>
              <a:t>    1                          2                                                 7                        8                         9                       10                      11                      12</a:t>
            </a:r>
          </a:p>
          <a:p>
            <a:endParaRPr lang="en-US" sz="1000" b="1">
              <a:ea typeface="Times New Roman" pitchFamily="18" charset="0"/>
              <a:cs typeface="Arial" charset="0"/>
            </a:endParaRPr>
          </a:p>
          <a:p>
            <a:r>
              <a:rPr lang="en-US" sz="1000">
                <a:ea typeface="Times New Roman" pitchFamily="18" charset="0"/>
                <a:cs typeface="Arial" charset="0"/>
              </a:rPr>
              <a:t>Hydrogen								Helium</a:t>
            </a:r>
          </a:p>
          <a:p>
            <a:r>
              <a:rPr lang="en-US" sz="1000">
                <a:ea typeface="Times New Roman" pitchFamily="18" charset="0"/>
                <a:cs typeface="Arial" charset="0"/>
              </a:rPr>
              <a:t>Lithium	Beryllium           		Boron	Carbon	Nitrogen	Oxygen	Fluorine	Neon</a:t>
            </a:r>
          </a:p>
          <a:p>
            <a:r>
              <a:rPr lang="en-US" sz="1000">
                <a:ea typeface="Times New Roman" pitchFamily="18" charset="0"/>
                <a:cs typeface="Arial" charset="0"/>
              </a:rPr>
              <a:t>Sodium	Magnesium      		Aluminum	Silicon	Phosphorous	Sulfur	Chlorine	Argon</a:t>
            </a:r>
          </a:p>
          <a:p>
            <a:r>
              <a:rPr lang="en-US" sz="1000">
                <a:ea typeface="Times New Roman" pitchFamily="18" charset="0"/>
                <a:cs typeface="Arial" charset="0"/>
              </a:rPr>
              <a:t>Potassium	Calcium		Gallium	Germanium	Arsenic	Selenium	Bromine	Krypton</a:t>
            </a:r>
          </a:p>
          <a:p>
            <a:r>
              <a:rPr lang="en-US" sz="1000">
                <a:ea typeface="Times New Roman" pitchFamily="18" charset="0"/>
                <a:cs typeface="Arial" charset="0"/>
              </a:rPr>
              <a:t>Rubidium	Strontium		Indium	Tin	Antimony	Tellurium	Iodine	Xenon</a:t>
            </a:r>
          </a:p>
          <a:p>
            <a:r>
              <a:rPr lang="en-US" sz="1000">
                <a:ea typeface="Times New Roman" pitchFamily="18" charset="0"/>
                <a:cs typeface="Arial" charset="0"/>
              </a:rPr>
              <a:t>Cesium	Barium		Thallium	Lead	Bismuth	Polonium	Astatine	Radon</a:t>
            </a:r>
          </a:p>
          <a:p>
            <a:r>
              <a:rPr lang="en-US" sz="1000">
                <a:ea typeface="Times New Roman" pitchFamily="18" charset="0"/>
                <a:cs typeface="Arial" charset="0"/>
              </a:rPr>
              <a:t>Francium	Radium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309563" y="3251200"/>
            <a:ext cx="3741737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1" hangingPunct="1"/>
            <a:r>
              <a:rPr lang="en-US" sz="1000">
                <a:ea typeface="Times New Roman" pitchFamily="18" charset="0"/>
                <a:cs typeface="Arial" charset="0"/>
              </a:rPr>
              <a:t>Scale  1 cm = __________</a:t>
            </a:r>
          </a:p>
          <a:p>
            <a:pPr eaLnBrk="1" hangingPunct="1"/>
            <a:endParaRPr lang="en-US" sz="1000">
              <a:ea typeface="Times New Roman" pitchFamily="18" charset="0"/>
              <a:cs typeface="Arial" charset="0"/>
            </a:endParaRPr>
          </a:p>
          <a:p>
            <a:r>
              <a:rPr lang="en-US" sz="1000">
                <a:ea typeface="Times New Roman" pitchFamily="18" charset="0"/>
                <a:cs typeface="Arial" charset="0"/>
              </a:rPr>
              <a:t>Definition of trend:   </a:t>
            </a:r>
          </a:p>
          <a:p>
            <a:endParaRPr lang="en-US" sz="1000">
              <a:ea typeface="Times New Roman" pitchFamily="18" charset="0"/>
              <a:cs typeface="Arial" charset="0"/>
            </a:endParaRPr>
          </a:p>
          <a:p>
            <a:r>
              <a:rPr lang="en-US" sz="1000">
                <a:ea typeface="Times New Roman" pitchFamily="18" charset="0"/>
                <a:cs typeface="Arial" charset="0"/>
              </a:rPr>
              <a:t>__________________________________________________</a:t>
            </a:r>
          </a:p>
          <a:p>
            <a:endParaRPr lang="en-US" sz="1000">
              <a:ea typeface="Times New Roman" pitchFamily="18" charset="0"/>
              <a:cs typeface="Arial" charset="0"/>
            </a:endParaRPr>
          </a:p>
          <a:p>
            <a:r>
              <a:rPr lang="en-US" sz="1000">
                <a:ea typeface="Times New Roman" pitchFamily="18" charset="0"/>
                <a:cs typeface="Arial" charset="0"/>
              </a:rPr>
              <a:t>__________________________________________________</a:t>
            </a:r>
          </a:p>
          <a:p>
            <a:endParaRPr lang="en-US" sz="1000">
              <a:ea typeface="Times New Roman" pitchFamily="18" charset="0"/>
              <a:cs typeface="Arial" charset="0"/>
            </a:endParaRPr>
          </a:p>
          <a:p>
            <a:r>
              <a:rPr lang="en-US" sz="1000">
                <a:ea typeface="Times New Roman" pitchFamily="18" charset="0"/>
                <a:cs typeface="Arial" charset="0"/>
              </a:rPr>
              <a:t>__________________________________________________</a:t>
            </a:r>
          </a:p>
          <a:p>
            <a:endParaRPr lang="en-US" sz="1000">
              <a:ea typeface="Times New Roman" pitchFamily="18" charset="0"/>
              <a:cs typeface="Arial" charset="0"/>
            </a:endParaRPr>
          </a:p>
          <a:p>
            <a:r>
              <a:rPr lang="en-US" sz="1000">
                <a:ea typeface="Times New Roman" pitchFamily="18" charset="0"/>
                <a:cs typeface="Arial" charset="0"/>
              </a:rPr>
              <a:t>__________________________________________________</a:t>
            </a:r>
          </a:p>
          <a:p>
            <a:endParaRPr lang="en-US" sz="1000">
              <a:ea typeface="Times New Roman" pitchFamily="18" charset="0"/>
              <a:cs typeface="Arial" charset="0"/>
            </a:endParaRPr>
          </a:p>
          <a:p>
            <a:endParaRPr lang="en-US" sz="1000">
              <a:ea typeface="Times New Roman" pitchFamily="18" charset="0"/>
              <a:cs typeface="Arial" charset="0"/>
            </a:endParaRPr>
          </a:p>
          <a:p>
            <a:r>
              <a:rPr lang="en-US" sz="1000">
                <a:ea typeface="Times New Roman" pitchFamily="18" charset="0"/>
                <a:cs typeface="Arial" charset="0"/>
              </a:rPr>
              <a:t>Name(s)___________________________________________</a:t>
            </a:r>
          </a:p>
          <a:p>
            <a:endParaRPr lang="en-US" sz="1000">
              <a:ea typeface="Times New Roman" pitchFamily="18" charset="0"/>
              <a:cs typeface="Arial" charset="0"/>
            </a:endParaRPr>
          </a:p>
          <a:p>
            <a:r>
              <a:rPr lang="en-US" sz="1000">
                <a:ea typeface="Times New Roman" pitchFamily="18" charset="0"/>
                <a:cs typeface="Arial" charset="0"/>
              </a:rPr>
              <a:t>__________________________________________________</a:t>
            </a:r>
          </a:p>
          <a:p>
            <a:endParaRPr lang="en-US" sz="1000">
              <a:ea typeface="Times New Roman" pitchFamily="18" charset="0"/>
              <a:cs typeface="Arial" charset="0"/>
            </a:endParaRPr>
          </a:p>
          <a:p>
            <a:r>
              <a:rPr lang="en-US" sz="1000">
                <a:ea typeface="Times New Roman" pitchFamily="18" charset="0"/>
                <a:cs typeface="Arial" charset="0"/>
              </a:rPr>
              <a:t>__________________________________________________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612775" y="369888"/>
            <a:ext cx="4400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Trend ____________________________</a:t>
            </a:r>
          </a:p>
        </p:txBody>
      </p:sp>
      <p:grpSp>
        <p:nvGrpSpPr>
          <p:cNvPr id="9225" name="Group 9"/>
          <p:cNvGrpSpPr>
            <a:grpSpLocks/>
          </p:cNvGrpSpPr>
          <p:nvPr/>
        </p:nvGrpSpPr>
        <p:grpSpPr bwMode="auto">
          <a:xfrm>
            <a:off x="4257675" y="3286125"/>
            <a:ext cx="4452938" cy="2921000"/>
            <a:chOff x="402" y="372"/>
            <a:chExt cx="2805" cy="1840"/>
          </a:xfrm>
        </p:grpSpPr>
        <p:sp>
          <p:nvSpPr>
            <p:cNvPr id="9226" name="Text Box 10"/>
            <p:cNvSpPr txBox="1">
              <a:spLocks noChangeArrowheads="1"/>
            </p:cNvSpPr>
            <p:nvPr/>
          </p:nvSpPr>
          <p:spPr bwMode="auto">
            <a:xfrm>
              <a:off x="617" y="505"/>
              <a:ext cx="17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H</a:t>
              </a:r>
            </a:p>
          </p:txBody>
        </p:sp>
        <p:sp>
          <p:nvSpPr>
            <p:cNvPr id="9227" name="Text Box 11"/>
            <p:cNvSpPr txBox="1">
              <a:spLocks noChangeArrowheads="1"/>
            </p:cNvSpPr>
            <p:nvPr/>
          </p:nvSpPr>
          <p:spPr bwMode="auto">
            <a:xfrm>
              <a:off x="616" y="718"/>
              <a:ext cx="18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Li</a:t>
              </a:r>
            </a:p>
          </p:txBody>
        </p:sp>
        <p:sp>
          <p:nvSpPr>
            <p:cNvPr id="9228" name="Text Box 12"/>
            <p:cNvSpPr txBox="1">
              <a:spLocks noChangeArrowheads="1"/>
            </p:cNvSpPr>
            <p:nvPr/>
          </p:nvSpPr>
          <p:spPr bwMode="auto">
            <a:xfrm>
              <a:off x="614" y="915"/>
              <a:ext cx="21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Na</a:t>
              </a:r>
            </a:p>
          </p:txBody>
        </p:sp>
        <p:sp>
          <p:nvSpPr>
            <p:cNvPr id="9229" name="Text Box 13"/>
            <p:cNvSpPr txBox="1">
              <a:spLocks noChangeArrowheads="1"/>
            </p:cNvSpPr>
            <p:nvPr/>
          </p:nvSpPr>
          <p:spPr bwMode="auto">
            <a:xfrm>
              <a:off x="617" y="1117"/>
              <a:ext cx="17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K</a:t>
              </a:r>
            </a:p>
          </p:txBody>
        </p:sp>
        <p:sp>
          <p:nvSpPr>
            <p:cNvPr id="9230" name="Text Box 14"/>
            <p:cNvSpPr txBox="1">
              <a:spLocks noChangeArrowheads="1"/>
            </p:cNvSpPr>
            <p:nvPr/>
          </p:nvSpPr>
          <p:spPr bwMode="auto">
            <a:xfrm>
              <a:off x="610" y="1327"/>
              <a:ext cx="22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Rb</a:t>
              </a:r>
            </a:p>
          </p:txBody>
        </p:sp>
        <p:sp>
          <p:nvSpPr>
            <p:cNvPr id="9231" name="Text Box 15"/>
            <p:cNvSpPr txBox="1">
              <a:spLocks noChangeArrowheads="1"/>
            </p:cNvSpPr>
            <p:nvPr/>
          </p:nvSpPr>
          <p:spPr bwMode="auto">
            <a:xfrm>
              <a:off x="801" y="717"/>
              <a:ext cx="21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Be</a:t>
              </a:r>
            </a:p>
          </p:txBody>
        </p:sp>
        <p:sp>
          <p:nvSpPr>
            <p:cNvPr id="9232" name="Text Box 16"/>
            <p:cNvSpPr txBox="1">
              <a:spLocks noChangeArrowheads="1"/>
            </p:cNvSpPr>
            <p:nvPr/>
          </p:nvSpPr>
          <p:spPr bwMode="auto">
            <a:xfrm>
              <a:off x="798" y="917"/>
              <a:ext cx="23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Mg</a:t>
              </a:r>
            </a:p>
          </p:txBody>
        </p:sp>
        <p:sp>
          <p:nvSpPr>
            <p:cNvPr id="9233" name="Text Box 17"/>
            <p:cNvSpPr txBox="1">
              <a:spLocks noChangeArrowheads="1"/>
            </p:cNvSpPr>
            <p:nvPr/>
          </p:nvSpPr>
          <p:spPr bwMode="auto">
            <a:xfrm>
              <a:off x="802" y="1123"/>
              <a:ext cx="21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Ca</a:t>
              </a:r>
            </a:p>
          </p:txBody>
        </p:sp>
        <p:sp>
          <p:nvSpPr>
            <p:cNvPr id="9234" name="Text Box 18"/>
            <p:cNvSpPr txBox="1">
              <a:spLocks noChangeArrowheads="1"/>
            </p:cNvSpPr>
            <p:nvPr/>
          </p:nvSpPr>
          <p:spPr bwMode="auto">
            <a:xfrm>
              <a:off x="810" y="1328"/>
              <a:ext cx="20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Sr</a:t>
              </a:r>
            </a:p>
          </p:txBody>
        </p:sp>
        <p:sp>
          <p:nvSpPr>
            <p:cNvPr id="9235" name="Text Box 19"/>
            <p:cNvSpPr txBox="1">
              <a:spLocks noChangeArrowheads="1"/>
            </p:cNvSpPr>
            <p:nvPr/>
          </p:nvSpPr>
          <p:spPr bwMode="auto">
            <a:xfrm>
              <a:off x="612" y="1531"/>
              <a:ext cx="21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Cs</a:t>
              </a:r>
            </a:p>
          </p:txBody>
        </p:sp>
        <p:sp>
          <p:nvSpPr>
            <p:cNvPr id="9236" name="Text Box 20"/>
            <p:cNvSpPr txBox="1">
              <a:spLocks noChangeArrowheads="1"/>
            </p:cNvSpPr>
            <p:nvPr/>
          </p:nvSpPr>
          <p:spPr bwMode="auto">
            <a:xfrm>
              <a:off x="805" y="1529"/>
              <a:ext cx="21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Ba</a:t>
              </a:r>
            </a:p>
          </p:txBody>
        </p:sp>
        <p:sp>
          <p:nvSpPr>
            <p:cNvPr id="9237" name="Text Box 21"/>
            <p:cNvSpPr txBox="1">
              <a:spLocks noChangeArrowheads="1"/>
            </p:cNvSpPr>
            <p:nvPr/>
          </p:nvSpPr>
          <p:spPr bwMode="auto">
            <a:xfrm>
              <a:off x="805" y="1733"/>
              <a:ext cx="21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Ra</a:t>
              </a:r>
            </a:p>
          </p:txBody>
        </p:sp>
        <p:sp>
          <p:nvSpPr>
            <p:cNvPr id="9238" name="Text Box 22"/>
            <p:cNvSpPr txBox="1">
              <a:spLocks noChangeArrowheads="1"/>
            </p:cNvSpPr>
            <p:nvPr/>
          </p:nvSpPr>
          <p:spPr bwMode="auto">
            <a:xfrm>
              <a:off x="619" y="1731"/>
              <a:ext cx="19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Fr</a:t>
              </a:r>
            </a:p>
          </p:txBody>
        </p:sp>
        <p:sp>
          <p:nvSpPr>
            <p:cNvPr id="9239" name="Text Box 23"/>
            <p:cNvSpPr txBox="1">
              <a:spLocks noChangeArrowheads="1"/>
            </p:cNvSpPr>
            <p:nvPr/>
          </p:nvSpPr>
          <p:spPr bwMode="auto">
            <a:xfrm>
              <a:off x="2230" y="712"/>
              <a:ext cx="17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N</a:t>
              </a:r>
            </a:p>
          </p:txBody>
        </p:sp>
        <p:sp>
          <p:nvSpPr>
            <p:cNvPr id="9240" name="Text Box 24"/>
            <p:cNvSpPr txBox="1">
              <a:spLocks noChangeArrowheads="1"/>
            </p:cNvSpPr>
            <p:nvPr/>
          </p:nvSpPr>
          <p:spPr bwMode="auto">
            <a:xfrm>
              <a:off x="2237" y="912"/>
              <a:ext cx="16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P</a:t>
              </a:r>
            </a:p>
          </p:txBody>
        </p:sp>
        <p:sp>
          <p:nvSpPr>
            <p:cNvPr id="9241" name="Text Box 25"/>
            <p:cNvSpPr txBox="1">
              <a:spLocks noChangeArrowheads="1"/>
            </p:cNvSpPr>
            <p:nvPr/>
          </p:nvSpPr>
          <p:spPr bwMode="auto">
            <a:xfrm>
              <a:off x="2216" y="1117"/>
              <a:ext cx="21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As</a:t>
              </a:r>
            </a:p>
          </p:txBody>
        </p:sp>
        <p:sp>
          <p:nvSpPr>
            <p:cNvPr id="9242" name="Text Box 26"/>
            <p:cNvSpPr txBox="1">
              <a:spLocks noChangeArrowheads="1"/>
            </p:cNvSpPr>
            <p:nvPr/>
          </p:nvSpPr>
          <p:spPr bwMode="auto">
            <a:xfrm>
              <a:off x="2215" y="1321"/>
              <a:ext cx="21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Sb</a:t>
              </a:r>
            </a:p>
          </p:txBody>
        </p:sp>
        <p:sp>
          <p:nvSpPr>
            <p:cNvPr id="9243" name="Text Box 27"/>
            <p:cNvSpPr txBox="1">
              <a:spLocks noChangeArrowheads="1"/>
            </p:cNvSpPr>
            <p:nvPr/>
          </p:nvSpPr>
          <p:spPr bwMode="auto">
            <a:xfrm>
              <a:off x="2427" y="711"/>
              <a:ext cx="17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O</a:t>
              </a:r>
            </a:p>
          </p:txBody>
        </p:sp>
        <p:sp>
          <p:nvSpPr>
            <p:cNvPr id="9244" name="Text Box 28"/>
            <p:cNvSpPr txBox="1">
              <a:spLocks noChangeArrowheads="1"/>
            </p:cNvSpPr>
            <p:nvPr/>
          </p:nvSpPr>
          <p:spPr bwMode="auto">
            <a:xfrm>
              <a:off x="2427" y="911"/>
              <a:ext cx="16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S</a:t>
              </a:r>
            </a:p>
          </p:txBody>
        </p:sp>
        <p:sp>
          <p:nvSpPr>
            <p:cNvPr id="9245" name="Text Box 29"/>
            <p:cNvSpPr txBox="1">
              <a:spLocks noChangeArrowheads="1"/>
            </p:cNvSpPr>
            <p:nvPr/>
          </p:nvSpPr>
          <p:spPr bwMode="auto">
            <a:xfrm>
              <a:off x="2410" y="1117"/>
              <a:ext cx="21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Se</a:t>
              </a:r>
            </a:p>
          </p:txBody>
        </p:sp>
        <p:sp>
          <p:nvSpPr>
            <p:cNvPr id="9246" name="Text Box 30"/>
            <p:cNvSpPr txBox="1">
              <a:spLocks noChangeArrowheads="1"/>
            </p:cNvSpPr>
            <p:nvPr/>
          </p:nvSpPr>
          <p:spPr bwMode="auto">
            <a:xfrm>
              <a:off x="2412" y="1322"/>
              <a:ext cx="20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Te</a:t>
              </a:r>
            </a:p>
          </p:txBody>
        </p:sp>
        <p:sp>
          <p:nvSpPr>
            <p:cNvPr id="9247" name="Text Box 31"/>
            <p:cNvSpPr txBox="1">
              <a:spLocks noChangeArrowheads="1"/>
            </p:cNvSpPr>
            <p:nvPr/>
          </p:nvSpPr>
          <p:spPr bwMode="auto">
            <a:xfrm>
              <a:off x="2229" y="1528"/>
              <a:ext cx="19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Bi</a:t>
              </a:r>
            </a:p>
          </p:txBody>
        </p:sp>
        <p:sp>
          <p:nvSpPr>
            <p:cNvPr id="9248" name="Text Box 32"/>
            <p:cNvSpPr txBox="1">
              <a:spLocks noChangeArrowheads="1"/>
            </p:cNvSpPr>
            <p:nvPr/>
          </p:nvSpPr>
          <p:spPr bwMode="auto">
            <a:xfrm>
              <a:off x="2413" y="1526"/>
              <a:ext cx="21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Po</a:t>
              </a:r>
            </a:p>
          </p:txBody>
        </p:sp>
        <p:sp>
          <p:nvSpPr>
            <p:cNvPr id="9249" name="Text Box 33"/>
            <p:cNvSpPr txBox="1">
              <a:spLocks noChangeArrowheads="1"/>
            </p:cNvSpPr>
            <p:nvPr/>
          </p:nvSpPr>
          <p:spPr bwMode="auto">
            <a:xfrm>
              <a:off x="2626" y="715"/>
              <a:ext cx="16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F</a:t>
              </a:r>
            </a:p>
          </p:txBody>
        </p:sp>
        <p:sp>
          <p:nvSpPr>
            <p:cNvPr id="9250" name="Text Box 34"/>
            <p:cNvSpPr txBox="1">
              <a:spLocks noChangeArrowheads="1"/>
            </p:cNvSpPr>
            <p:nvPr/>
          </p:nvSpPr>
          <p:spPr bwMode="auto">
            <a:xfrm>
              <a:off x="2615" y="912"/>
              <a:ext cx="19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Cl</a:t>
              </a:r>
            </a:p>
          </p:txBody>
        </p:sp>
        <p:sp>
          <p:nvSpPr>
            <p:cNvPr id="9251" name="Text Box 35"/>
            <p:cNvSpPr txBox="1">
              <a:spLocks noChangeArrowheads="1"/>
            </p:cNvSpPr>
            <p:nvPr/>
          </p:nvSpPr>
          <p:spPr bwMode="auto">
            <a:xfrm>
              <a:off x="2618" y="1114"/>
              <a:ext cx="20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Br</a:t>
              </a:r>
            </a:p>
          </p:txBody>
        </p:sp>
        <p:sp>
          <p:nvSpPr>
            <p:cNvPr id="9252" name="Text Box 36"/>
            <p:cNvSpPr txBox="1">
              <a:spLocks noChangeArrowheads="1"/>
            </p:cNvSpPr>
            <p:nvPr/>
          </p:nvSpPr>
          <p:spPr bwMode="auto">
            <a:xfrm>
              <a:off x="2638" y="1324"/>
              <a:ext cx="13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I</a:t>
              </a:r>
            </a:p>
          </p:txBody>
        </p:sp>
        <p:sp>
          <p:nvSpPr>
            <p:cNvPr id="9253" name="Text Box 37"/>
            <p:cNvSpPr txBox="1">
              <a:spLocks noChangeArrowheads="1"/>
            </p:cNvSpPr>
            <p:nvPr/>
          </p:nvSpPr>
          <p:spPr bwMode="auto">
            <a:xfrm>
              <a:off x="2805" y="714"/>
              <a:ext cx="21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Ne</a:t>
              </a:r>
            </a:p>
          </p:txBody>
        </p:sp>
        <p:sp>
          <p:nvSpPr>
            <p:cNvPr id="9254" name="Text Box 38"/>
            <p:cNvSpPr txBox="1">
              <a:spLocks noChangeArrowheads="1"/>
            </p:cNvSpPr>
            <p:nvPr/>
          </p:nvSpPr>
          <p:spPr bwMode="auto">
            <a:xfrm>
              <a:off x="2817" y="914"/>
              <a:ext cx="20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Ar</a:t>
              </a:r>
            </a:p>
          </p:txBody>
        </p:sp>
        <p:sp>
          <p:nvSpPr>
            <p:cNvPr id="9255" name="Text Box 39"/>
            <p:cNvSpPr txBox="1">
              <a:spLocks noChangeArrowheads="1"/>
            </p:cNvSpPr>
            <p:nvPr/>
          </p:nvSpPr>
          <p:spPr bwMode="auto">
            <a:xfrm>
              <a:off x="2818" y="1120"/>
              <a:ext cx="20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Kr</a:t>
              </a:r>
            </a:p>
          </p:txBody>
        </p:sp>
        <p:sp>
          <p:nvSpPr>
            <p:cNvPr id="9256" name="Text Box 40"/>
            <p:cNvSpPr txBox="1">
              <a:spLocks noChangeArrowheads="1"/>
            </p:cNvSpPr>
            <p:nvPr/>
          </p:nvSpPr>
          <p:spPr bwMode="auto">
            <a:xfrm>
              <a:off x="2808" y="1325"/>
              <a:ext cx="21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Xe</a:t>
              </a:r>
            </a:p>
          </p:txBody>
        </p:sp>
        <p:sp>
          <p:nvSpPr>
            <p:cNvPr id="9257" name="Text Box 41"/>
            <p:cNvSpPr txBox="1">
              <a:spLocks noChangeArrowheads="1"/>
            </p:cNvSpPr>
            <p:nvPr/>
          </p:nvSpPr>
          <p:spPr bwMode="auto">
            <a:xfrm>
              <a:off x="2622" y="1528"/>
              <a:ext cx="20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At</a:t>
              </a:r>
            </a:p>
          </p:txBody>
        </p:sp>
        <p:sp>
          <p:nvSpPr>
            <p:cNvPr id="9258" name="Text Box 42"/>
            <p:cNvSpPr txBox="1">
              <a:spLocks noChangeArrowheads="1"/>
            </p:cNvSpPr>
            <p:nvPr/>
          </p:nvSpPr>
          <p:spPr bwMode="auto">
            <a:xfrm>
              <a:off x="2806" y="1526"/>
              <a:ext cx="22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Rn</a:t>
              </a:r>
            </a:p>
          </p:txBody>
        </p:sp>
        <p:sp>
          <p:nvSpPr>
            <p:cNvPr id="9259" name="Text Box 43"/>
            <p:cNvSpPr txBox="1">
              <a:spLocks noChangeArrowheads="1"/>
            </p:cNvSpPr>
            <p:nvPr/>
          </p:nvSpPr>
          <p:spPr bwMode="auto">
            <a:xfrm>
              <a:off x="1834" y="712"/>
              <a:ext cx="17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B</a:t>
              </a:r>
            </a:p>
          </p:txBody>
        </p:sp>
        <p:sp>
          <p:nvSpPr>
            <p:cNvPr id="9260" name="Text Box 44"/>
            <p:cNvSpPr txBox="1">
              <a:spLocks noChangeArrowheads="1"/>
            </p:cNvSpPr>
            <p:nvPr/>
          </p:nvSpPr>
          <p:spPr bwMode="auto">
            <a:xfrm>
              <a:off x="1832" y="915"/>
              <a:ext cx="19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Al</a:t>
              </a:r>
            </a:p>
          </p:txBody>
        </p:sp>
        <p:sp>
          <p:nvSpPr>
            <p:cNvPr id="9261" name="Text Box 45"/>
            <p:cNvSpPr txBox="1">
              <a:spLocks noChangeArrowheads="1"/>
            </p:cNvSpPr>
            <p:nvPr/>
          </p:nvSpPr>
          <p:spPr bwMode="auto">
            <a:xfrm>
              <a:off x="1820" y="1120"/>
              <a:ext cx="22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Ga</a:t>
              </a:r>
            </a:p>
          </p:txBody>
        </p:sp>
        <p:sp>
          <p:nvSpPr>
            <p:cNvPr id="9262" name="Text Box 46"/>
            <p:cNvSpPr txBox="1">
              <a:spLocks noChangeArrowheads="1"/>
            </p:cNvSpPr>
            <p:nvPr/>
          </p:nvSpPr>
          <p:spPr bwMode="auto">
            <a:xfrm>
              <a:off x="1834" y="1321"/>
              <a:ext cx="18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In</a:t>
              </a:r>
            </a:p>
          </p:txBody>
        </p:sp>
        <p:sp>
          <p:nvSpPr>
            <p:cNvPr id="9263" name="Text Box 47"/>
            <p:cNvSpPr txBox="1">
              <a:spLocks noChangeArrowheads="1"/>
            </p:cNvSpPr>
            <p:nvPr/>
          </p:nvSpPr>
          <p:spPr bwMode="auto">
            <a:xfrm>
              <a:off x="2034" y="711"/>
              <a:ext cx="17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C</a:t>
              </a:r>
            </a:p>
          </p:txBody>
        </p:sp>
        <p:sp>
          <p:nvSpPr>
            <p:cNvPr id="9264" name="Text Box 48"/>
            <p:cNvSpPr txBox="1">
              <a:spLocks noChangeArrowheads="1"/>
            </p:cNvSpPr>
            <p:nvPr/>
          </p:nvSpPr>
          <p:spPr bwMode="auto">
            <a:xfrm>
              <a:off x="2031" y="917"/>
              <a:ext cx="19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Si</a:t>
              </a:r>
            </a:p>
          </p:txBody>
        </p:sp>
        <p:sp>
          <p:nvSpPr>
            <p:cNvPr id="9265" name="Text Box 49"/>
            <p:cNvSpPr txBox="1">
              <a:spLocks noChangeArrowheads="1"/>
            </p:cNvSpPr>
            <p:nvPr/>
          </p:nvSpPr>
          <p:spPr bwMode="auto">
            <a:xfrm>
              <a:off x="2017" y="1120"/>
              <a:ext cx="22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Ge</a:t>
              </a:r>
            </a:p>
          </p:txBody>
        </p:sp>
        <p:sp>
          <p:nvSpPr>
            <p:cNvPr id="9266" name="Text Box 50"/>
            <p:cNvSpPr txBox="1">
              <a:spLocks noChangeArrowheads="1"/>
            </p:cNvSpPr>
            <p:nvPr/>
          </p:nvSpPr>
          <p:spPr bwMode="auto">
            <a:xfrm>
              <a:off x="2022" y="1322"/>
              <a:ext cx="21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Sn</a:t>
              </a:r>
            </a:p>
          </p:txBody>
        </p:sp>
        <p:sp>
          <p:nvSpPr>
            <p:cNvPr id="9267" name="Text Box 51"/>
            <p:cNvSpPr txBox="1">
              <a:spLocks noChangeArrowheads="1"/>
            </p:cNvSpPr>
            <p:nvPr/>
          </p:nvSpPr>
          <p:spPr bwMode="auto">
            <a:xfrm>
              <a:off x="1827" y="1525"/>
              <a:ext cx="21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Th</a:t>
              </a:r>
            </a:p>
          </p:txBody>
        </p:sp>
        <p:sp>
          <p:nvSpPr>
            <p:cNvPr id="9268" name="Text Box 52"/>
            <p:cNvSpPr txBox="1">
              <a:spLocks noChangeArrowheads="1"/>
            </p:cNvSpPr>
            <p:nvPr/>
          </p:nvSpPr>
          <p:spPr bwMode="auto">
            <a:xfrm>
              <a:off x="2020" y="1526"/>
              <a:ext cx="21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Pb</a:t>
              </a:r>
            </a:p>
          </p:txBody>
        </p:sp>
        <p:sp>
          <p:nvSpPr>
            <p:cNvPr id="9269" name="Text Box 53"/>
            <p:cNvSpPr txBox="1">
              <a:spLocks noChangeArrowheads="1"/>
            </p:cNvSpPr>
            <p:nvPr/>
          </p:nvSpPr>
          <p:spPr bwMode="auto">
            <a:xfrm>
              <a:off x="2805" y="510"/>
              <a:ext cx="21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He</a:t>
              </a:r>
            </a:p>
          </p:txBody>
        </p:sp>
        <p:sp>
          <p:nvSpPr>
            <p:cNvPr id="9270" name="Rectangle 54"/>
            <p:cNvSpPr>
              <a:spLocks noChangeArrowheads="1"/>
            </p:cNvSpPr>
            <p:nvPr/>
          </p:nvSpPr>
          <p:spPr bwMode="auto">
            <a:xfrm>
              <a:off x="402" y="372"/>
              <a:ext cx="2805" cy="18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2" name="Group 4"/>
          <p:cNvGrpSpPr>
            <a:grpSpLocks/>
          </p:cNvGrpSpPr>
          <p:nvPr/>
        </p:nvGrpSpPr>
        <p:grpSpPr bwMode="auto">
          <a:xfrm>
            <a:off x="85725" y="195263"/>
            <a:ext cx="4452938" cy="2921000"/>
            <a:chOff x="402" y="372"/>
            <a:chExt cx="2805" cy="1840"/>
          </a:xfrm>
        </p:grpSpPr>
        <p:sp>
          <p:nvSpPr>
            <p:cNvPr id="12293" name="Text Box 5"/>
            <p:cNvSpPr txBox="1">
              <a:spLocks noChangeArrowheads="1"/>
            </p:cNvSpPr>
            <p:nvPr/>
          </p:nvSpPr>
          <p:spPr bwMode="auto">
            <a:xfrm>
              <a:off x="617" y="505"/>
              <a:ext cx="17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H</a:t>
              </a:r>
            </a:p>
          </p:txBody>
        </p:sp>
        <p:sp>
          <p:nvSpPr>
            <p:cNvPr id="12294" name="Text Box 6"/>
            <p:cNvSpPr txBox="1">
              <a:spLocks noChangeArrowheads="1"/>
            </p:cNvSpPr>
            <p:nvPr/>
          </p:nvSpPr>
          <p:spPr bwMode="auto">
            <a:xfrm>
              <a:off x="616" y="718"/>
              <a:ext cx="18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Li</a:t>
              </a:r>
            </a:p>
          </p:txBody>
        </p:sp>
        <p:sp>
          <p:nvSpPr>
            <p:cNvPr id="12295" name="Text Box 7"/>
            <p:cNvSpPr txBox="1">
              <a:spLocks noChangeArrowheads="1"/>
            </p:cNvSpPr>
            <p:nvPr/>
          </p:nvSpPr>
          <p:spPr bwMode="auto">
            <a:xfrm>
              <a:off x="614" y="915"/>
              <a:ext cx="21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Na</a:t>
              </a:r>
            </a:p>
          </p:txBody>
        </p:sp>
        <p:sp>
          <p:nvSpPr>
            <p:cNvPr id="12296" name="Text Box 8"/>
            <p:cNvSpPr txBox="1">
              <a:spLocks noChangeArrowheads="1"/>
            </p:cNvSpPr>
            <p:nvPr/>
          </p:nvSpPr>
          <p:spPr bwMode="auto">
            <a:xfrm>
              <a:off x="617" y="1117"/>
              <a:ext cx="17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K</a:t>
              </a:r>
            </a:p>
          </p:txBody>
        </p:sp>
        <p:sp>
          <p:nvSpPr>
            <p:cNvPr id="12297" name="Text Box 9"/>
            <p:cNvSpPr txBox="1">
              <a:spLocks noChangeArrowheads="1"/>
            </p:cNvSpPr>
            <p:nvPr/>
          </p:nvSpPr>
          <p:spPr bwMode="auto">
            <a:xfrm>
              <a:off x="610" y="1327"/>
              <a:ext cx="22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Rb</a:t>
              </a:r>
            </a:p>
          </p:txBody>
        </p:sp>
        <p:sp>
          <p:nvSpPr>
            <p:cNvPr id="12298" name="Text Box 10"/>
            <p:cNvSpPr txBox="1">
              <a:spLocks noChangeArrowheads="1"/>
            </p:cNvSpPr>
            <p:nvPr/>
          </p:nvSpPr>
          <p:spPr bwMode="auto">
            <a:xfrm>
              <a:off x="801" y="717"/>
              <a:ext cx="21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Be</a:t>
              </a:r>
            </a:p>
          </p:txBody>
        </p:sp>
        <p:sp>
          <p:nvSpPr>
            <p:cNvPr id="12299" name="Text Box 11"/>
            <p:cNvSpPr txBox="1">
              <a:spLocks noChangeArrowheads="1"/>
            </p:cNvSpPr>
            <p:nvPr/>
          </p:nvSpPr>
          <p:spPr bwMode="auto">
            <a:xfrm>
              <a:off x="798" y="917"/>
              <a:ext cx="23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Mg</a:t>
              </a:r>
            </a:p>
          </p:txBody>
        </p:sp>
        <p:sp>
          <p:nvSpPr>
            <p:cNvPr id="12300" name="Text Box 12"/>
            <p:cNvSpPr txBox="1">
              <a:spLocks noChangeArrowheads="1"/>
            </p:cNvSpPr>
            <p:nvPr/>
          </p:nvSpPr>
          <p:spPr bwMode="auto">
            <a:xfrm>
              <a:off x="802" y="1123"/>
              <a:ext cx="21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Ca</a:t>
              </a:r>
            </a:p>
          </p:txBody>
        </p:sp>
        <p:sp>
          <p:nvSpPr>
            <p:cNvPr id="12301" name="Text Box 13"/>
            <p:cNvSpPr txBox="1">
              <a:spLocks noChangeArrowheads="1"/>
            </p:cNvSpPr>
            <p:nvPr/>
          </p:nvSpPr>
          <p:spPr bwMode="auto">
            <a:xfrm>
              <a:off x="810" y="1328"/>
              <a:ext cx="20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Sr</a:t>
              </a:r>
            </a:p>
          </p:txBody>
        </p:sp>
        <p:sp>
          <p:nvSpPr>
            <p:cNvPr id="12302" name="Text Box 14"/>
            <p:cNvSpPr txBox="1">
              <a:spLocks noChangeArrowheads="1"/>
            </p:cNvSpPr>
            <p:nvPr/>
          </p:nvSpPr>
          <p:spPr bwMode="auto">
            <a:xfrm>
              <a:off x="612" y="1531"/>
              <a:ext cx="21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Cs</a:t>
              </a:r>
            </a:p>
          </p:txBody>
        </p:sp>
        <p:sp>
          <p:nvSpPr>
            <p:cNvPr id="12303" name="Text Box 15"/>
            <p:cNvSpPr txBox="1">
              <a:spLocks noChangeArrowheads="1"/>
            </p:cNvSpPr>
            <p:nvPr/>
          </p:nvSpPr>
          <p:spPr bwMode="auto">
            <a:xfrm>
              <a:off x="805" y="1529"/>
              <a:ext cx="21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Ba</a:t>
              </a:r>
            </a:p>
          </p:txBody>
        </p:sp>
        <p:sp>
          <p:nvSpPr>
            <p:cNvPr id="12304" name="Text Box 16"/>
            <p:cNvSpPr txBox="1">
              <a:spLocks noChangeArrowheads="1"/>
            </p:cNvSpPr>
            <p:nvPr/>
          </p:nvSpPr>
          <p:spPr bwMode="auto">
            <a:xfrm>
              <a:off x="805" y="1733"/>
              <a:ext cx="21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Ra</a:t>
              </a:r>
            </a:p>
          </p:txBody>
        </p:sp>
        <p:sp>
          <p:nvSpPr>
            <p:cNvPr id="12305" name="Text Box 17"/>
            <p:cNvSpPr txBox="1">
              <a:spLocks noChangeArrowheads="1"/>
            </p:cNvSpPr>
            <p:nvPr/>
          </p:nvSpPr>
          <p:spPr bwMode="auto">
            <a:xfrm>
              <a:off x="619" y="1731"/>
              <a:ext cx="19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Fr</a:t>
              </a:r>
            </a:p>
          </p:txBody>
        </p:sp>
        <p:sp>
          <p:nvSpPr>
            <p:cNvPr id="12306" name="Text Box 18"/>
            <p:cNvSpPr txBox="1">
              <a:spLocks noChangeArrowheads="1"/>
            </p:cNvSpPr>
            <p:nvPr/>
          </p:nvSpPr>
          <p:spPr bwMode="auto">
            <a:xfrm>
              <a:off x="2230" y="712"/>
              <a:ext cx="17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N</a:t>
              </a:r>
            </a:p>
          </p:txBody>
        </p:sp>
        <p:sp>
          <p:nvSpPr>
            <p:cNvPr id="12307" name="Text Box 19"/>
            <p:cNvSpPr txBox="1">
              <a:spLocks noChangeArrowheads="1"/>
            </p:cNvSpPr>
            <p:nvPr/>
          </p:nvSpPr>
          <p:spPr bwMode="auto">
            <a:xfrm>
              <a:off x="2237" y="912"/>
              <a:ext cx="16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P</a:t>
              </a:r>
            </a:p>
          </p:txBody>
        </p:sp>
        <p:sp>
          <p:nvSpPr>
            <p:cNvPr id="12308" name="Text Box 20"/>
            <p:cNvSpPr txBox="1">
              <a:spLocks noChangeArrowheads="1"/>
            </p:cNvSpPr>
            <p:nvPr/>
          </p:nvSpPr>
          <p:spPr bwMode="auto">
            <a:xfrm>
              <a:off x="2216" y="1117"/>
              <a:ext cx="21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As</a:t>
              </a:r>
            </a:p>
          </p:txBody>
        </p:sp>
        <p:sp>
          <p:nvSpPr>
            <p:cNvPr id="12309" name="Text Box 21"/>
            <p:cNvSpPr txBox="1">
              <a:spLocks noChangeArrowheads="1"/>
            </p:cNvSpPr>
            <p:nvPr/>
          </p:nvSpPr>
          <p:spPr bwMode="auto">
            <a:xfrm>
              <a:off x="2215" y="1321"/>
              <a:ext cx="21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Sb</a:t>
              </a:r>
            </a:p>
          </p:txBody>
        </p:sp>
        <p:sp>
          <p:nvSpPr>
            <p:cNvPr id="12310" name="Text Box 22"/>
            <p:cNvSpPr txBox="1">
              <a:spLocks noChangeArrowheads="1"/>
            </p:cNvSpPr>
            <p:nvPr/>
          </p:nvSpPr>
          <p:spPr bwMode="auto">
            <a:xfrm>
              <a:off x="2427" y="711"/>
              <a:ext cx="17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O</a:t>
              </a:r>
            </a:p>
          </p:txBody>
        </p:sp>
        <p:sp>
          <p:nvSpPr>
            <p:cNvPr id="12311" name="Text Box 23"/>
            <p:cNvSpPr txBox="1">
              <a:spLocks noChangeArrowheads="1"/>
            </p:cNvSpPr>
            <p:nvPr/>
          </p:nvSpPr>
          <p:spPr bwMode="auto">
            <a:xfrm>
              <a:off x="2427" y="911"/>
              <a:ext cx="16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S</a:t>
              </a:r>
            </a:p>
          </p:txBody>
        </p:sp>
        <p:sp>
          <p:nvSpPr>
            <p:cNvPr id="12312" name="Text Box 24"/>
            <p:cNvSpPr txBox="1">
              <a:spLocks noChangeArrowheads="1"/>
            </p:cNvSpPr>
            <p:nvPr/>
          </p:nvSpPr>
          <p:spPr bwMode="auto">
            <a:xfrm>
              <a:off x="2410" y="1117"/>
              <a:ext cx="21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Se</a:t>
              </a:r>
            </a:p>
          </p:txBody>
        </p:sp>
        <p:sp>
          <p:nvSpPr>
            <p:cNvPr id="12313" name="Text Box 25"/>
            <p:cNvSpPr txBox="1">
              <a:spLocks noChangeArrowheads="1"/>
            </p:cNvSpPr>
            <p:nvPr/>
          </p:nvSpPr>
          <p:spPr bwMode="auto">
            <a:xfrm>
              <a:off x="2412" y="1322"/>
              <a:ext cx="20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Te</a:t>
              </a:r>
            </a:p>
          </p:txBody>
        </p:sp>
        <p:sp>
          <p:nvSpPr>
            <p:cNvPr id="12314" name="Text Box 26"/>
            <p:cNvSpPr txBox="1">
              <a:spLocks noChangeArrowheads="1"/>
            </p:cNvSpPr>
            <p:nvPr/>
          </p:nvSpPr>
          <p:spPr bwMode="auto">
            <a:xfrm>
              <a:off x="2229" y="1528"/>
              <a:ext cx="19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Bi</a:t>
              </a:r>
            </a:p>
          </p:txBody>
        </p:sp>
        <p:sp>
          <p:nvSpPr>
            <p:cNvPr id="12315" name="Text Box 27"/>
            <p:cNvSpPr txBox="1">
              <a:spLocks noChangeArrowheads="1"/>
            </p:cNvSpPr>
            <p:nvPr/>
          </p:nvSpPr>
          <p:spPr bwMode="auto">
            <a:xfrm>
              <a:off x="2413" y="1526"/>
              <a:ext cx="21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Po</a:t>
              </a:r>
            </a:p>
          </p:txBody>
        </p:sp>
        <p:sp>
          <p:nvSpPr>
            <p:cNvPr id="12316" name="Text Box 28"/>
            <p:cNvSpPr txBox="1">
              <a:spLocks noChangeArrowheads="1"/>
            </p:cNvSpPr>
            <p:nvPr/>
          </p:nvSpPr>
          <p:spPr bwMode="auto">
            <a:xfrm>
              <a:off x="2626" y="715"/>
              <a:ext cx="16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F</a:t>
              </a:r>
            </a:p>
          </p:txBody>
        </p:sp>
        <p:sp>
          <p:nvSpPr>
            <p:cNvPr id="12317" name="Text Box 29"/>
            <p:cNvSpPr txBox="1">
              <a:spLocks noChangeArrowheads="1"/>
            </p:cNvSpPr>
            <p:nvPr/>
          </p:nvSpPr>
          <p:spPr bwMode="auto">
            <a:xfrm>
              <a:off x="2615" y="912"/>
              <a:ext cx="19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Cl</a:t>
              </a:r>
            </a:p>
          </p:txBody>
        </p:sp>
        <p:sp>
          <p:nvSpPr>
            <p:cNvPr id="12318" name="Text Box 30"/>
            <p:cNvSpPr txBox="1">
              <a:spLocks noChangeArrowheads="1"/>
            </p:cNvSpPr>
            <p:nvPr/>
          </p:nvSpPr>
          <p:spPr bwMode="auto">
            <a:xfrm>
              <a:off x="2618" y="1114"/>
              <a:ext cx="20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Br</a:t>
              </a:r>
            </a:p>
          </p:txBody>
        </p:sp>
        <p:sp>
          <p:nvSpPr>
            <p:cNvPr id="12319" name="Text Box 31"/>
            <p:cNvSpPr txBox="1">
              <a:spLocks noChangeArrowheads="1"/>
            </p:cNvSpPr>
            <p:nvPr/>
          </p:nvSpPr>
          <p:spPr bwMode="auto">
            <a:xfrm>
              <a:off x="2638" y="1324"/>
              <a:ext cx="13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I</a:t>
              </a:r>
            </a:p>
          </p:txBody>
        </p:sp>
        <p:sp>
          <p:nvSpPr>
            <p:cNvPr id="12320" name="Text Box 32"/>
            <p:cNvSpPr txBox="1">
              <a:spLocks noChangeArrowheads="1"/>
            </p:cNvSpPr>
            <p:nvPr/>
          </p:nvSpPr>
          <p:spPr bwMode="auto">
            <a:xfrm>
              <a:off x="2805" y="714"/>
              <a:ext cx="21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Ne</a:t>
              </a:r>
            </a:p>
          </p:txBody>
        </p:sp>
        <p:sp>
          <p:nvSpPr>
            <p:cNvPr id="12321" name="Text Box 33"/>
            <p:cNvSpPr txBox="1">
              <a:spLocks noChangeArrowheads="1"/>
            </p:cNvSpPr>
            <p:nvPr/>
          </p:nvSpPr>
          <p:spPr bwMode="auto">
            <a:xfrm>
              <a:off x="2817" y="914"/>
              <a:ext cx="20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Ar</a:t>
              </a:r>
            </a:p>
          </p:txBody>
        </p:sp>
        <p:sp>
          <p:nvSpPr>
            <p:cNvPr id="12322" name="Text Box 34"/>
            <p:cNvSpPr txBox="1">
              <a:spLocks noChangeArrowheads="1"/>
            </p:cNvSpPr>
            <p:nvPr/>
          </p:nvSpPr>
          <p:spPr bwMode="auto">
            <a:xfrm>
              <a:off x="2818" y="1120"/>
              <a:ext cx="20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Kr</a:t>
              </a:r>
            </a:p>
          </p:txBody>
        </p:sp>
        <p:sp>
          <p:nvSpPr>
            <p:cNvPr id="12323" name="Text Box 35"/>
            <p:cNvSpPr txBox="1">
              <a:spLocks noChangeArrowheads="1"/>
            </p:cNvSpPr>
            <p:nvPr/>
          </p:nvSpPr>
          <p:spPr bwMode="auto">
            <a:xfrm>
              <a:off x="2808" y="1325"/>
              <a:ext cx="21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Xe</a:t>
              </a:r>
            </a:p>
          </p:txBody>
        </p:sp>
        <p:sp>
          <p:nvSpPr>
            <p:cNvPr id="12324" name="Text Box 36"/>
            <p:cNvSpPr txBox="1">
              <a:spLocks noChangeArrowheads="1"/>
            </p:cNvSpPr>
            <p:nvPr/>
          </p:nvSpPr>
          <p:spPr bwMode="auto">
            <a:xfrm>
              <a:off x="2622" y="1528"/>
              <a:ext cx="20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At</a:t>
              </a:r>
            </a:p>
          </p:txBody>
        </p:sp>
        <p:sp>
          <p:nvSpPr>
            <p:cNvPr id="12325" name="Text Box 37"/>
            <p:cNvSpPr txBox="1">
              <a:spLocks noChangeArrowheads="1"/>
            </p:cNvSpPr>
            <p:nvPr/>
          </p:nvSpPr>
          <p:spPr bwMode="auto">
            <a:xfrm>
              <a:off x="2806" y="1526"/>
              <a:ext cx="22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Rn</a:t>
              </a:r>
            </a:p>
          </p:txBody>
        </p:sp>
        <p:sp>
          <p:nvSpPr>
            <p:cNvPr id="12326" name="Text Box 38"/>
            <p:cNvSpPr txBox="1">
              <a:spLocks noChangeArrowheads="1"/>
            </p:cNvSpPr>
            <p:nvPr/>
          </p:nvSpPr>
          <p:spPr bwMode="auto">
            <a:xfrm>
              <a:off x="1834" y="712"/>
              <a:ext cx="17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B</a:t>
              </a:r>
            </a:p>
          </p:txBody>
        </p:sp>
        <p:sp>
          <p:nvSpPr>
            <p:cNvPr id="12327" name="Text Box 39"/>
            <p:cNvSpPr txBox="1">
              <a:spLocks noChangeArrowheads="1"/>
            </p:cNvSpPr>
            <p:nvPr/>
          </p:nvSpPr>
          <p:spPr bwMode="auto">
            <a:xfrm>
              <a:off x="1832" y="915"/>
              <a:ext cx="19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Al</a:t>
              </a:r>
            </a:p>
          </p:txBody>
        </p:sp>
        <p:sp>
          <p:nvSpPr>
            <p:cNvPr id="12328" name="Text Box 40"/>
            <p:cNvSpPr txBox="1">
              <a:spLocks noChangeArrowheads="1"/>
            </p:cNvSpPr>
            <p:nvPr/>
          </p:nvSpPr>
          <p:spPr bwMode="auto">
            <a:xfrm>
              <a:off x="1820" y="1120"/>
              <a:ext cx="22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Ga</a:t>
              </a:r>
            </a:p>
          </p:txBody>
        </p:sp>
        <p:sp>
          <p:nvSpPr>
            <p:cNvPr id="12329" name="Text Box 41"/>
            <p:cNvSpPr txBox="1">
              <a:spLocks noChangeArrowheads="1"/>
            </p:cNvSpPr>
            <p:nvPr/>
          </p:nvSpPr>
          <p:spPr bwMode="auto">
            <a:xfrm>
              <a:off x="1834" y="1321"/>
              <a:ext cx="18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In</a:t>
              </a:r>
            </a:p>
          </p:txBody>
        </p:sp>
        <p:sp>
          <p:nvSpPr>
            <p:cNvPr id="12330" name="Text Box 42"/>
            <p:cNvSpPr txBox="1">
              <a:spLocks noChangeArrowheads="1"/>
            </p:cNvSpPr>
            <p:nvPr/>
          </p:nvSpPr>
          <p:spPr bwMode="auto">
            <a:xfrm>
              <a:off x="2034" y="711"/>
              <a:ext cx="17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C</a:t>
              </a:r>
            </a:p>
          </p:txBody>
        </p:sp>
        <p:sp>
          <p:nvSpPr>
            <p:cNvPr id="12331" name="Text Box 43"/>
            <p:cNvSpPr txBox="1">
              <a:spLocks noChangeArrowheads="1"/>
            </p:cNvSpPr>
            <p:nvPr/>
          </p:nvSpPr>
          <p:spPr bwMode="auto">
            <a:xfrm>
              <a:off x="2031" y="917"/>
              <a:ext cx="19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Si</a:t>
              </a:r>
            </a:p>
          </p:txBody>
        </p:sp>
        <p:sp>
          <p:nvSpPr>
            <p:cNvPr id="12332" name="Text Box 44"/>
            <p:cNvSpPr txBox="1">
              <a:spLocks noChangeArrowheads="1"/>
            </p:cNvSpPr>
            <p:nvPr/>
          </p:nvSpPr>
          <p:spPr bwMode="auto">
            <a:xfrm>
              <a:off x="2017" y="1120"/>
              <a:ext cx="22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Ge</a:t>
              </a:r>
            </a:p>
          </p:txBody>
        </p:sp>
        <p:sp>
          <p:nvSpPr>
            <p:cNvPr id="12333" name="Text Box 45"/>
            <p:cNvSpPr txBox="1">
              <a:spLocks noChangeArrowheads="1"/>
            </p:cNvSpPr>
            <p:nvPr/>
          </p:nvSpPr>
          <p:spPr bwMode="auto">
            <a:xfrm>
              <a:off x="2022" y="1322"/>
              <a:ext cx="21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Sn</a:t>
              </a:r>
            </a:p>
          </p:txBody>
        </p:sp>
        <p:sp>
          <p:nvSpPr>
            <p:cNvPr id="12334" name="Text Box 46"/>
            <p:cNvSpPr txBox="1">
              <a:spLocks noChangeArrowheads="1"/>
            </p:cNvSpPr>
            <p:nvPr/>
          </p:nvSpPr>
          <p:spPr bwMode="auto">
            <a:xfrm>
              <a:off x="1827" y="1525"/>
              <a:ext cx="21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Th</a:t>
              </a:r>
            </a:p>
          </p:txBody>
        </p:sp>
        <p:sp>
          <p:nvSpPr>
            <p:cNvPr id="12335" name="Text Box 47"/>
            <p:cNvSpPr txBox="1">
              <a:spLocks noChangeArrowheads="1"/>
            </p:cNvSpPr>
            <p:nvPr/>
          </p:nvSpPr>
          <p:spPr bwMode="auto">
            <a:xfrm>
              <a:off x="2020" y="1526"/>
              <a:ext cx="21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Pb</a:t>
              </a:r>
            </a:p>
          </p:txBody>
        </p:sp>
        <p:sp>
          <p:nvSpPr>
            <p:cNvPr id="12336" name="Text Box 48"/>
            <p:cNvSpPr txBox="1">
              <a:spLocks noChangeArrowheads="1"/>
            </p:cNvSpPr>
            <p:nvPr/>
          </p:nvSpPr>
          <p:spPr bwMode="auto">
            <a:xfrm>
              <a:off x="2805" y="510"/>
              <a:ext cx="21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He</a:t>
              </a:r>
            </a:p>
          </p:txBody>
        </p:sp>
        <p:sp>
          <p:nvSpPr>
            <p:cNvPr id="12337" name="Rectangle 49"/>
            <p:cNvSpPr>
              <a:spLocks noChangeArrowheads="1"/>
            </p:cNvSpPr>
            <p:nvPr/>
          </p:nvSpPr>
          <p:spPr bwMode="auto">
            <a:xfrm>
              <a:off x="402" y="372"/>
              <a:ext cx="2805" cy="18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338" name="Group 50"/>
          <p:cNvGrpSpPr>
            <a:grpSpLocks/>
          </p:cNvGrpSpPr>
          <p:nvPr/>
        </p:nvGrpSpPr>
        <p:grpSpPr bwMode="auto">
          <a:xfrm>
            <a:off x="4611688" y="193675"/>
            <a:ext cx="4452937" cy="2921000"/>
            <a:chOff x="402" y="372"/>
            <a:chExt cx="2805" cy="1840"/>
          </a:xfrm>
        </p:grpSpPr>
        <p:sp>
          <p:nvSpPr>
            <p:cNvPr id="12339" name="Text Box 51"/>
            <p:cNvSpPr txBox="1">
              <a:spLocks noChangeArrowheads="1"/>
            </p:cNvSpPr>
            <p:nvPr/>
          </p:nvSpPr>
          <p:spPr bwMode="auto">
            <a:xfrm>
              <a:off x="617" y="505"/>
              <a:ext cx="17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H</a:t>
              </a:r>
            </a:p>
          </p:txBody>
        </p:sp>
        <p:sp>
          <p:nvSpPr>
            <p:cNvPr id="12340" name="Text Box 52"/>
            <p:cNvSpPr txBox="1">
              <a:spLocks noChangeArrowheads="1"/>
            </p:cNvSpPr>
            <p:nvPr/>
          </p:nvSpPr>
          <p:spPr bwMode="auto">
            <a:xfrm>
              <a:off x="616" y="718"/>
              <a:ext cx="18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Li</a:t>
              </a:r>
            </a:p>
          </p:txBody>
        </p:sp>
        <p:sp>
          <p:nvSpPr>
            <p:cNvPr id="12341" name="Text Box 53"/>
            <p:cNvSpPr txBox="1">
              <a:spLocks noChangeArrowheads="1"/>
            </p:cNvSpPr>
            <p:nvPr/>
          </p:nvSpPr>
          <p:spPr bwMode="auto">
            <a:xfrm>
              <a:off x="614" y="915"/>
              <a:ext cx="21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Na</a:t>
              </a:r>
            </a:p>
          </p:txBody>
        </p:sp>
        <p:sp>
          <p:nvSpPr>
            <p:cNvPr id="12342" name="Text Box 54"/>
            <p:cNvSpPr txBox="1">
              <a:spLocks noChangeArrowheads="1"/>
            </p:cNvSpPr>
            <p:nvPr/>
          </p:nvSpPr>
          <p:spPr bwMode="auto">
            <a:xfrm>
              <a:off x="617" y="1117"/>
              <a:ext cx="17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K</a:t>
              </a:r>
            </a:p>
          </p:txBody>
        </p:sp>
        <p:sp>
          <p:nvSpPr>
            <p:cNvPr id="12343" name="Text Box 55"/>
            <p:cNvSpPr txBox="1">
              <a:spLocks noChangeArrowheads="1"/>
            </p:cNvSpPr>
            <p:nvPr/>
          </p:nvSpPr>
          <p:spPr bwMode="auto">
            <a:xfrm>
              <a:off x="610" y="1327"/>
              <a:ext cx="22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Rb</a:t>
              </a:r>
            </a:p>
          </p:txBody>
        </p:sp>
        <p:sp>
          <p:nvSpPr>
            <p:cNvPr id="12344" name="Text Box 56"/>
            <p:cNvSpPr txBox="1">
              <a:spLocks noChangeArrowheads="1"/>
            </p:cNvSpPr>
            <p:nvPr/>
          </p:nvSpPr>
          <p:spPr bwMode="auto">
            <a:xfrm>
              <a:off x="801" y="717"/>
              <a:ext cx="21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Be</a:t>
              </a:r>
            </a:p>
          </p:txBody>
        </p:sp>
        <p:sp>
          <p:nvSpPr>
            <p:cNvPr id="12345" name="Text Box 57"/>
            <p:cNvSpPr txBox="1">
              <a:spLocks noChangeArrowheads="1"/>
            </p:cNvSpPr>
            <p:nvPr/>
          </p:nvSpPr>
          <p:spPr bwMode="auto">
            <a:xfrm>
              <a:off x="798" y="917"/>
              <a:ext cx="23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Mg</a:t>
              </a:r>
            </a:p>
          </p:txBody>
        </p:sp>
        <p:sp>
          <p:nvSpPr>
            <p:cNvPr id="12346" name="Text Box 58"/>
            <p:cNvSpPr txBox="1">
              <a:spLocks noChangeArrowheads="1"/>
            </p:cNvSpPr>
            <p:nvPr/>
          </p:nvSpPr>
          <p:spPr bwMode="auto">
            <a:xfrm>
              <a:off x="802" y="1123"/>
              <a:ext cx="21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Ca</a:t>
              </a:r>
            </a:p>
          </p:txBody>
        </p:sp>
        <p:sp>
          <p:nvSpPr>
            <p:cNvPr id="12347" name="Text Box 59"/>
            <p:cNvSpPr txBox="1">
              <a:spLocks noChangeArrowheads="1"/>
            </p:cNvSpPr>
            <p:nvPr/>
          </p:nvSpPr>
          <p:spPr bwMode="auto">
            <a:xfrm>
              <a:off x="810" y="1328"/>
              <a:ext cx="20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Sr</a:t>
              </a:r>
            </a:p>
          </p:txBody>
        </p:sp>
        <p:sp>
          <p:nvSpPr>
            <p:cNvPr id="12348" name="Text Box 60"/>
            <p:cNvSpPr txBox="1">
              <a:spLocks noChangeArrowheads="1"/>
            </p:cNvSpPr>
            <p:nvPr/>
          </p:nvSpPr>
          <p:spPr bwMode="auto">
            <a:xfrm>
              <a:off x="612" y="1531"/>
              <a:ext cx="21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Cs</a:t>
              </a:r>
            </a:p>
          </p:txBody>
        </p:sp>
        <p:sp>
          <p:nvSpPr>
            <p:cNvPr id="12349" name="Text Box 61"/>
            <p:cNvSpPr txBox="1">
              <a:spLocks noChangeArrowheads="1"/>
            </p:cNvSpPr>
            <p:nvPr/>
          </p:nvSpPr>
          <p:spPr bwMode="auto">
            <a:xfrm>
              <a:off x="805" y="1529"/>
              <a:ext cx="21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Ba</a:t>
              </a:r>
            </a:p>
          </p:txBody>
        </p:sp>
        <p:sp>
          <p:nvSpPr>
            <p:cNvPr id="12350" name="Text Box 62"/>
            <p:cNvSpPr txBox="1">
              <a:spLocks noChangeArrowheads="1"/>
            </p:cNvSpPr>
            <p:nvPr/>
          </p:nvSpPr>
          <p:spPr bwMode="auto">
            <a:xfrm>
              <a:off x="805" y="1733"/>
              <a:ext cx="21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Ra</a:t>
              </a:r>
            </a:p>
          </p:txBody>
        </p:sp>
        <p:sp>
          <p:nvSpPr>
            <p:cNvPr id="12351" name="Text Box 63"/>
            <p:cNvSpPr txBox="1">
              <a:spLocks noChangeArrowheads="1"/>
            </p:cNvSpPr>
            <p:nvPr/>
          </p:nvSpPr>
          <p:spPr bwMode="auto">
            <a:xfrm>
              <a:off x="619" y="1731"/>
              <a:ext cx="19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Fr</a:t>
              </a:r>
            </a:p>
          </p:txBody>
        </p:sp>
        <p:sp>
          <p:nvSpPr>
            <p:cNvPr id="12352" name="Text Box 64"/>
            <p:cNvSpPr txBox="1">
              <a:spLocks noChangeArrowheads="1"/>
            </p:cNvSpPr>
            <p:nvPr/>
          </p:nvSpPr>
          <p:spPr bwMode="auto">
            <a:xfrm>
              <a:off x="2230" y="712"/>
              <a:ext cx="17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N</a:t>
              </a:r>
            </a:p>
          </p:txBody>
        </p:sp>
        <p:sp>
          <p:nvSpPr>
            <p:cNvPr id="12353" name="Text Box 65"/>
            <p:cNvSpPr txBox="1">
              <a:spLocks noChangeArrowheads="1"/>
            </p:cNvSpPr>
            <p:nvPr/>
          </p:nvSpPr>
          <p:spPr bwMode="auto">
            <a:xfrm>
              <a:off x="2237" y="912"/>
              <a:ext cx="16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P</a:t>
              </a:r>
            </a:p>
          </p:txBody>
        </p:sp>
        <p:sp>
          <p:nvSpPr>
            <p:cNvPr id="12354" name="Text Box 66"/>
            <p:cNvSpPr txBox="1">
              <a:spLocks noChangeArrowheads="1"/>
            </p:cNvSpPr>
            <p:nvPr/>
          </p:nvSpPr>
          <p:spPr bwMode="auto">
            <a:xfrm>
              <a:off x="2216" y="1117"/>
              <a:ext cx="21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As</a:t>
              </a:r>
            </a:p>
          </p:txBody>
        </p:sp>
        <p:sp>
          <p:nvSpPr>
            <p:cNvPr id="12355" name="Text Box 67"/>
            <p:cNvSpPr txBox="1">
              <a:spLocks noChangeArrowheads="1"/>
            </p:cNvSpPr>
            <p:nvPr/>
          </p:nvSpPr>
          <p:spPr bwMode="auto">
            <a:xfrm>
              <a:off x="2215" y="1321"/>
              <a:ext cx="21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Sb</a:t>
              </a:r>
            </a:p>
          </p:txBody>
        </p:sp>
        <p:sp>
          <p:nvSpPr>
            <p:cNvPr id="12356" name="Text Box 68"/>
            <p:cNvSpPr txBox="1">
              <a:spLocks noChangeArrowheads="1"/>
            </p:cNvSpPr>
            <p:nvPr/>
          </p:nvSpPr>
          <p:spPr bwMode="auto">
            <a:xfrm>
              <a:off x="2427" y="711"/>
              <a:ext cx="17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O</a:t>
              </a:r>
            </a:p>
          </p:txBody>
        </p:sp>
        <p:sp>
          <p:nvSpPr>
            <p:cNvPr id="12357" name="Text Box 69"/>
            <p:cNvSpPr txBox="1">
              <a:spLocks noChangeArrowheads="1"/>
            </p:cNvSpPr>
            <p:nvPr/>
          </p:nvSpPr>
          <p:spPr bwMode="auto">
            <a:xfrm>
              <a:off x="2427" y="911"/>
              <a:ext cx="16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S</a:t>
              </a:r>
            </a:p>
          </p:txBody>
        </p:sp>
        <p:sp>
          <p:nvSpPr>
            <p:cNvPr id="12358" name="Text Box 70"/>
            <p:cNvSpPr txBox="1">
              <a:spLocks noChangeArrowheads="1"/>
            </p:cNvSpPr>
            <p:nvPr/>
          </p:nvSpPr>
          <p:spPr bwMode="auto">
            <a:xfrm>
              <a:off x="2410" y="1117"/>
              <a:ext cx="21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Se</a:t>
              </a:r>
            </a:p>
          </p:txBody>
        </p:sp>
        <p:sp>
          <p:nvSpPr>
            <p:cNvPr id="12359" name="Text Box 71"/>
            <p:cNvSpPr txBox="1">
              <a:spLocks noChangeArrowheads="1"/>
            </p:cNvSpPr>
            <p:nvPr/>
          </p:nvSpPr>
          <p:spPr bwMode="auto">
            <a:xfrm>
              <a:off x="2412" y="1322"/>
              <a:ext cx="20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Te</a:t>
              </a:r>
            </a:p>
          </p:txBody>
        </p:sp>
        <p:sp>
          <p:nvSpPr>
            <p:cNvPr id="12360" name="Text Box 72"/>
            <p:cNvSpPr txBox="1">
              <a:spLocks noChangeArrowheads="1"/>
            </p:cNvSpPr>
            <p:nvPr/>
          </p:nvSpPr>
          <p:spPr bwMode="auto">
            <a:xfrm>
              <a:off x="2229" y="1528"/>
              <a:ext cx="19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Bi</a:t>
              </a:r>
            </a:p>
          </p:txBody>
        </p:sp>
        <p:sp>
          <p:nvSpPr>
            <p:cNvPr id="12361" name="Text Box 73"/>
            <p:cNvSpPr txBox="1">
              <a:spLocks noChangeArrowheads="1"/>
            </p:cNvSpPr>
            <p:nvPr/>
          </p:nvSpPr>
          <p:spPr bwMode="auto">
            <a:xfrm>
              <a:off x="2413" y="1526"/>
              <a:ext cx="21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Po</a:t>
              </a:r>
            </a:p>
          </p:txBody>
        </p:sp>
        <p:sp>
          <p:nvSpPr>
            <p:cNvPr id="12362" name="Text Box 74"/>
            <p:cNvSpPr txBox="1">
              <a:spLocks noChangeArrowheads="1"/>
            </p:cNvSpPr>
            <p:nvPr/>
          </p:nvSpPr>
          <p:spPr bwMode="auto">
            <a:xfrm>
              <a:off x="2626" y="715"/>
              <a:ext cx="16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F</a:t>
              </a:r>
            </a:p>
          </p:txBody>
        </p:sp>
        <p:sp>
          <p:nvSpPr>
            <p:cNvPr id="12363" name="Text Box 75"/>
            <p:cNvSpPr txBox="1">
              <a:spLocks noChangeArrowheads="1"/>
            </p:cNvSpPr>
            <p:nvPr/>
          </p:nvSpPr>
          <p:spPr bwMode="auto">
            <a:xfrm>
              <a:off x="2615" y="912"/>
              <a:ext cx="19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Cl</a:t>
              </a:r>
            </a:p>
          </p:txBody>
        </p:sp>
        <p:sp>
          <p:nvSpPr>
            <p:cNvPr id="12364" name="Text Box 76"/>
            <p:cNvSpPr txBox="1">
              <a:spLocks noChangeArrowheads="1"/>
            </p:cNvSpPr>
            <p:nvPr/>
          </p:nvSpPr>
          <p:spPr bwMode="auto">
            <a:xfrm>
              <a:off x="2618" y="1114"/>
              <a:ext cx="20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Br</a:t>
              </a:r>
            </a:p>
          </p:txBody>
        </p:sp>
        <p:sp>
          <p:nvSpPr>
            <p:cNvPr id="12365" name="Text Box 77"/>
            <p:cNvSpPr txBox="1">
              <a:spLocks noChangeArrowheads="1"/>
            </p:cNvSpPr>
            <p:nvPr/>
          </p:nvSpPr>
          <p:spPr bwMode="auto">
            <a:xfrm>
              <a:off x="2638" y="1324"/>
              <a:ext cx="13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I</a:t>
              </a:r>
            </a:p>
          </p:txBody>
        </p:sp>
        <p:sp>
          <p:nvSpPr>
            <p:cNvPr id="12366" name="Text Box 78"/>
            <p:cNvSpPr txBox="1">
              <a:spLocks noChangeArrowheads="1"/>
            </p:cNvSpPr>
            <p:nvPr/>
          </p:nvSpPr>
          <p:spPr bwMode="auto">
            <a:xfrm>
              <a:off x="2805" y="714"/>
              <a:ext cx="21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Ne</a:t>
              </a:r>
            </a:p>
          </p:txBody>
        </p:sp>
        <p:sp>
          <p:nvSpPr>
            <p:cNvPr id="12367" name="Text Box 79"/>
            <p:cNvSpPr txBox="1">
              <a:spLocks noChangeArrowheads="1"/>
            </p:cNvSpPr>
            <p:nvPr/>
          </p:nvSpPr>
          <p:spPr bwMode="auto">
            <a:xfrm>
              <a:off x="2817" y="914"/>
              <a:ext cx="20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Ar</a:t>
              </a:r>
            </a:p>
          </p:txBody>
        </p:sp>
        <p:sp>
          <p:nvSpPr>
            <p:cNvPr id="12368" name="Text Box 80"/>
            <p:cNvSpPr txBox="1">
              <a:spLocks noChangeArrowheads="1"/>
            </p:cNvSpPr>
            <p:nvPr/>
          </p:nvSpPr>
          <p:spPr bwMode="auto">
            <a:xfrm>
              <a:off x="2818" y="1120"/>
              <a:ext cx="20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Kr</a:t>
              </a:r>
            </a:p>
          </p:txBody>
        </p:sp>
        <p:sp>
          <p:nvSpPr>
            <p:cNvPr id="12369" name="Text Box 81"/>
            <p:cNvSpPr txBox="1">
              <a:spLocks noChangeArrowheads="1"/>
            </p:cNvSpPr>
            <p:nvPr/>
          </p:nvSpPr>
          <p:spPr bwMode="auto">
            <a:xfrm>
              <a:off x="2808" y="1325"/>
              <a:ext cx="21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Xe</a:t>
              </a:r>
            </a:p>
          </p:txBody>
        </p:sp>
        <p:sp>
          <p:nvSpPr>
            <p:cNvPr id="12370" name="Text Box 82"/>
            <p:cNvSpPr txBox="1">
              <a:spLocks noChangeArrowheads="1"/>
            </p:cNvSpPr>
            <p:nvPr/>
          </p:nvSpPr>
          <p:spPr bwMode="auto">
            <a:xfrm>
              <a:off x="2622" y="1528"/>
              <a:ext cx="20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At</a:t>
              </a:r>
            </a:p>
          </p:txBody>
        </p:sp>
        <p:sp>
          <p:nvSpPr>
            <p:cNvPr id="12371" name="Text Box 83"/>
            <p:cNvSpPr txBox="1">
              <a:spLocks noChangeArrowheads="1"/>
            </p:cNvSpPr>
            <p:nvPr/>
          </p:nvSpPr>
          <p:spPr bwMode="auto">
            <a:xfrm>
              <a:off x="2806" y="1526"/>
              <a:ext cx="22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Rn</a:t>
              </a:r>
            </a:p>
          </p:txBody>
        </p:sp>
        <p:sp>
          <p:nvSpPr>
            <p:cNvPr id="12372" name="Text Box 84"/>
            <p:cNvSpPr txBox="1">
              <a:spLocks noChangeArrowheads="1"/>
            </p:cNvSpPr>
            <p:nvPr/>
          </p:nvSpPr>
          <p:spPr bwMode="auto">
            <a:xfrm>
              <a:off x="1834" y="712"/>
              <a:ext cx="17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B</a:t>
              </a:r>
            </a:p>
          </p:txBody>
        </p:sp>
        <p:sp>
          <p:nvSpPr>
            <p:cNvPr id="12373" name="Text Box 85"/>
            <p:cNvSpPr txBox="1">
              <a:spLocks noChangeArrowheads="1"/>
            </p:cNvSpPr>
            <p:nvPr/>
          </p:nvSpPr>
          <p:spPr bwMode="auto">
            <a:xfrm>
              <a:off x="1832" y="915"/>
              <a:ext cx="19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Al</a:t>
              </a:r>
            </a:p>
          </p:txBody>
        </p:sp>
        <p:sp>
          <p:nvSpPr>
            <p:cNvPr id="12374" name="Text Box 86"/>
            <p:cNvSpPr txBox="1">
              <a:spLocks noChangeArrowheads="1"/>
            </p:cNvSpPr>
            <p:nvPr/>
          </p:nvSpPr>
          <p:spPr bwMode="auto">
            <a:xfrm>
              <a:off x="1820" y="1120"/>
              <a:ext cx="22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Ga</a:t>
              </a:r>
            </a:p>
          </p:txBody>
        </p:sp>
        <p:sp>
          <p:nvSpPr>
            <p:cNvPr id="12375" name="Text Box 87"/>
            <p:cNvSpPr txBox="1">
              <a:spLocks noChangeArrowheads="1"/>
            </p:cNvSpPr>
            <p:nvPr/>
          </p:nvSpPr>
          <p:spPr bwMode="auto">
            <a:xfrm>
              <a:off x="1834" y="1321"/>
              <a:ext cx="18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In</a:t>
              </a:r>
            </a:p>
          </p:txBody>
        </p:sp>
        <p:sp>
          <p:nvSpPr>
            <p:cNvPr id="12376" name="Text Box 88"/>
            <p:cNvSpPr txBox="1">
              <a:spLocks noChangeArrowheads="1"/>
            </p:cNvSpPr>
            <p:nvPr/>
          </p:nvSpPr>
          <p:spPr bwMode="auto">
            <a:xfrm>
              <a:off x="2034" y="711"/>
              <a:ext cx="17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C</a:t>
              </a:r>
            </a:p>
          </p:txBody>
        </p:sp>
        <p:sp>
          <p:nvSpPr>
            <p:cNvPr id="12377" name="Text Box 89"/>
            <p:cNvSpPr txBox="1">
              <a:spLocks noChangeArrowheads="1"/>
            </p:cNvSpPr>
            <p:nvPr/>
          </p:nvSpPr>
          <p:spPr bwMode="auto">
            <a:xfrm>
              <a:off x="2031" y="917"/>
              <a:ext cx="19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Si</a:t>
              </a:r>
            </a:p>
          </p:txBody>
        </p:sp>
        <p:sp>
          <p:nvSpPr>
            <p:cNvPr id="12378" name="Text Box 90"/>
            <p:cNvSpPr txBox="1">
              <a:spLocks noChangeArrowheads="1"/>
            </p:cNvSpPr>
            <p:nvPr/>
          </p:nvSpPr>
          <p:spPr bwMode="auto">
            <a:xfrm>
              <a:off x="2017" y="1120"/>
              <a:ext cx="22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Ge</a:t>
              </a:r>
            </a:p>
          </p:txBody>
        </p:sp>
        <p:sp>
          <p:nvSpPr>
            <p:cNvPr id="12379" name="Text Box 91"/>
            <p:cNvSpPr txBox="1">
              <a:spLocks noChangeArrowheads="1"/>
            </p:cNvSpPr>
            <p:nvPr/>
          </p:nvSpPr>
          <p:spPr bwMode="auto">
            <a:xfrm>
              <a:off x="2022" y="1322"/>
              <a:ext cx="21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Sn</a:t>
              </a:r>
            </a:p>
          </p:txBody>
        </p:sp>
        <p:sp>
          <p:nvSpPr>
            <p:cNvPr id="12380" name="Text Box 92"/>
            <p:cNvSpPr txBox="1">
              <a:spLocks noChangeArrowheads="1"/>
            </p:cNvSpPr>
            <p:nvPr/>
          </p:nvSpPr>
          <p:spPr bwMode="auto">
            <a:xfrm>
              <a:off x="1827" y="1525"/>
              <a:ext cx="21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Th</a:t>
              </a:r>
            </a:p>
          </p:txBody>
        </p:sp>
        <p:sp>
          <p:nvSpPr>
            <p:cNvPr id="12381" name="Text Box 93"/>
            <p:cNvSpPr txBox="1">
              <a:spLocks noChangeArrowheads="1"/>
            </p:cNvSpPr>
            <p:nvPr/>
          </p:nvSpPr>
          <p:spPr bwMode="auto">
            <a:xfrm>
              <a:off x="2020" y="1526"/>
              <a:ext cx="21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Pb</a:t>
              </a:r>
            </a:p>
          </p:txBody>
        </p:sp>
        <p:sp>
          <p:nvSpPr>
            <p:cNvPr id="12382" name="Text Box 94"/>
            <p:cNvSpPr txBox="1">
              <a:spLocks noChangeArrowheads="1"/>
            </p:cNvSpPr>
            <p:nvPr/>
          </p:nvSpPr>
          <p:spPr bwMode="auto">
            <a:xfrm>
              <a:off x="2805" y="510"/>
              <a:ext cx="21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He</a:t>
              </a:r>
            </a:p>
          </p:txBody>
        </p:sp>
        <p:sp>
          <p:nvSpPr>
            <p:cNvPr id="12383" name="Rectangle 95"/>
            <p:cNvSpPr>
              <a:spLocks noChangeArrowheads="1"/>
            </p:cNvSpPr>
            <p:nvPr/>
          </p:nvSpPr>
          <p:spPr bwMode="auto">
            <a:xfrm>
              <a:off x="402" y="372"/>
              <a:ext cx="2805" cy="18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384" name="Group 96"/>
          <p:cNvGrpSpPr>
            <a:grpSpLocks/>
          </p:cNvGrpSpPr>
          <p:nvPr/>
        </p:nvGrpSpPr>
        <p:grpSpPr bwMode="auto">
          <a:xfrm>
            <a:off x="79375" y="3749675"/>
            <a:ext cx="4452938" cy="2921000"/>
            <a:chOff x="402" y="372"/>
            <a:chExt cx="2805" cy="1840"/>
          </a:xfrm>
        </p:grpSpPr>
        <p:sp>
          <p:nvSpPr>
            <p:cNvPr id="12385" name="Text Box 97"/>
            <p:cNvSpPr txBox="1">
              <a:spLocks noChangeArrowheads="1"/>
            </p:cNvSpPr>
            <p:nvPr/>
          </p:nvSpPr>
          <p:spPr bwMode="auto">
            <a:xfrm>
              <a:off x="617" y="505"/>
              <a:ext cx="17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H</a:t>
              </a:r>
            </a:p>
          </p:txBody>
        </p:sp>
        <p:sp>
          <p:nvSpPr>
            <p:cNvPr id="12386" name="Text Box 98"/>
            <p:cNvSpPr txBox="1">
              <a:spLocks noChangeArrowheads="1"/>
            </p:cNvSpPr>
            <p:nvPr/>
          </p:nvSpPr>
          <p:spPr bwMode="auto">
            <a:xfrm>
              <a:off x="616" y="718"/>
              <a:ext cx="18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Li</a:t>
              </a:r>
            </a:p>
          </p:txBody>
        </p:sp>
        <p:sp>
          <p:nvSpPr>
            <p:cNvPr id="12387" name="Text Box 99"/>
            <p:cNvSpPr txBox="1">
              <a:spLocks noChangeArrowheads="1"/>
            </p:cNvSpPr>
            <p:nvPr/>
          </p:nvSpPr>
          <p:spPr bwMode="auto">
            <a:xfrm>
              <a:off x="614" y="915"/>
              <a:ext cx="21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Na</a:t>
              </a:r>
            </a:p>
          </p:txBody>
        </p:sp>
        <p:sp>
          <p:nvSpPr>
            <p:cNvPr id="12388" name="Text Box 100"/>
            <p:cNvSpPr txBox="1">
              <a:spLocks noChangeArrowheads="1"/>
            </p:cNvSpPr>
            <p:nvPr/>
          </p:nvSpPr>
          <p:spPr bwMode="auto">
            <a:xfrm>
              <a:off x="617" y="1117"/>
              <a:ext cx="17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K</a:t>
              </a:r>
            </a:p>
          </p:txBody>
        </p:sp>
        <p:sp>
          <p:nvSpPr>
            <p:cNvPr id="12389" name="Text Box 101"/>
            <p:cNvSpPr txBox="1">
              <a:spLocks noChangeArrowheads="1"/>
            </p:cNvSpPr>
            <p:nvPr/>
          </p:nvSpPr>
          <p:spPr bwMode="auto">
            <a:xfrm>
              <a:off x="610" y="1327"/>
              <a:ext cx="22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Rb</a:t>
              </a:r>
            </a:p>
          </p:txBody>
        </p:sp>
        <p:sp>
          <p:nvSpPr>
            <p:cNvPr id="12390" name="Text Box 102"/>
            <p:cNvSpPr txBox="1">
              <a:spLocks noChangeArrowheads="1"/>
            </p:cNvSpPr>
            <p:nvPr/>
          </p:nvSpPr>
          <p:spPr bwMode="auto">
            <a:xfrm>
              <a:off x="801" y="717"/>
              <a:ext cx="21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Be</a:t>
              </a:r>
            </a:p>
          </p:txBody>
        </p:sp>
        <p:sp>
          <p:nvSpPr>
            <p:cNvPr id="12391" name="Text Box 103"/>
            <p:cNvSpPr txBox="1">
              <a:spLocks noChangeArrowheads="1"/>
            </p:cNvSpPr>
            <p:nvPr/>
          </p:nvSpPr>
          <p:spPr bwMode="auto">
            <a:xfrm>
              <a:off x="798" y="917"/>
              <a:ext cx="23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Mg</a:t>
              </a:r>
            </a:p>
          </p:txBody>
        </p:sp>
        <p:sp>
          <p:nvSpPr>
            <p:cNvPr id="12392" name="Text Box 104"/>
            <p:cNvSpPr txBox="1">
              <a:spLocks noChangeArrowheads="1"/>
            </p:cNvSpPr>
            <p:nvPr/>
          </p:nvSpPr>
          <p:spPr bwMode="auto">
            <a:xfrm>
              <a:off x="802" y="1123"/>
              <a:ext cx="21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Ca</a:t>
              </a:r>
            </a:p>
          </p:txBody>
        </p:sp>
        <p:sp>
          <p:nvSpPr>
            <p:cNvPr id="12393" name="Text Box 105"/>
            <p:cNvSpPr txBox="1">
              <a:spLocks noChangeArrowheads="1"/>
            </p:cNvSpPr>
            <p:nvPr/>
          </p:nvSpPr>
          <p:spPr bwMode="auto">
            <a:xfrm>
              <a:off x="810" y="1328"/>
              <a:ext cx="20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Sr</a:t>
              </a:r>
            </a:p>
          </p:txBody>
        </p:sp>
        <p:sp>
          <p:nvSpPr>
            <p:cNvPr id="12394" name="Text Box 106"/>
            <p:cNvSpPr txBox="1">
              <a:spLocks noChangeArrowheads="1"/>
            </p:cNvSpPr>
            <p:nvPr/>
          </p:nvSpPr>
          <p:spPr bwMode="auto">
            <a:xfrm>
              <a:off x="612" y="1531"/>
              <a:ext cx="21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Cs</a:t>
              </a:r>
            </a:p>
          </p:txBody>
        </p:sp>
        <p:sp>
          <p:nvSpPr>
            <p:cNvPr id="12395" name="Text Box 107"/>
            <p:cNvSpPr txBox="1">
              <a:spLocks noChangeArrowheads="1"/>
            </p:cNvSpPr>
            <p:nvPr/>
          </p:nvSpPr>
          <p:spPr bwMode="auto">
            <a:xfrm>
              <a:off x="805" y="1529"/>
              <a:ext cx="21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Ba</a:t>
              </a:r>
            </a:p>
          </p:txBody>
        </p:sp>
        <p:sp>
          <p:nvSpPr>
            <p:cNvPr id="12396" name="Text Box 108"/>
            <p:cNvSpPr txBox="1">
              <a:spLocks noChangeArrowheads="1"/>
            </p:cNvSpPr>
            <p:nvPr/>
          </p:nvSpPr>
          <p:spPr bwMode="auto">
            <a:xfrm>
              <a:off x="805" y="1733"/>
              <a:ext cx="21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Ra</a:t>
              </a:r>
            </a:p>
          </p:txBody>
        </p:sp>
        <p:sp>
          <p:nvSpPr>
            <p:cNvPr id="12397" name="Text Box 109"/>
            <p:cNvSpPr txBox="1">
              <a:spLocks noChangeArrowheads="1"/>
            </p:cNvSpPr>
            <p:nvPr/>
          </p:nvSpPr>
          <p:spPr bwMode="auto">
            <a:xfrm>
              <a:off x="619" y="1731"/>
              <a:ext cx="19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Fr</a:t>
              </a:r>
            </a:p>
          </p:txBody>
        </p:sp>
        <p:sp>
          <p:nvSpPr>
            <p:cNvPr id="12398" name="Text Box 110"/>
            <p:cNvSpPr txBox="1">
              <a:spLocks noChangeArrowheads="1"/>
            </p:cNvSpPr>
            <p:nvPr/>
          </p:nvSpPr>
          <p:spPr bwMode="auto">
            <a:xfrm>
              <a:off x="2230" y="712"/>
              <a:ext cx="17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N</a:t>
              </a:r>
            </a:p>
          </p:txBody>
        </p:sp>
        <p:sp>
          <p:nvSpPr>
            <p:cNvPr id="12399" name="Text Box 111"/>
            <p:cNvSpPr txBox="1">
              <a:spLocks noChangeArrowheads="1"/>
            </p:cNvSpPr>
            <p:nvPr/>
          </p:nvSpPr>
          <p:spPr bwMode="auto">
            <a:xfrm>
              <a:off x="2237" y="912"/>
              <a:ext cx="16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P</a:t>
              </a:r>
            </a:p>
          </p:txBody>
        </p:sp>
        <p:sp>
          <p:nvSpPr>
            <p:cNvPr id="12400" name="Text Box 112"/>
            <p:cNvSpPr txBox="1">
              <a:spLocks noChangeArrowheads="1"/>
            </p:cNvSpPr>
            <p:nvPr/>
          </p:nvSpPr>
          <p:spPr bwMode="auto">
            <a:xfrm>
              <a:off x="2216" y="1117"/>
              <a:ext cx="21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As</a:t>
              </a:r>
            </a:p>
          </p:txBody>
        </p:sp>
        <p:sp>
          <p:nvSpPr>
            <p:cNvPr id="12401" name="Text Box 113"/>
            <p:cNvSpPr txBox="1">
              <a:spLocks noChangeArrowheads="1"/>
            </p:cNvSpPr>
            <p:nvPr/>
          </p:nvSpPr>
          <p:spPr bwMode="auto">
            <a:xfrm>
              <a:off x="2215" y="1321"/>
              <a:ext cx="21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Sb</a:t>
              </a:r>
            </a:p>
          </p:txBody>
        </p:sp>
        <p:sp>
          <p:nvSpPr>
            <p:cNvPr id="12402" name="Text Box 114"/>
            <p:cNvSpPr txBox="1">
              <a:spLocks noChangeArrowheads="1"/>
            </p:cNvSpPr>
            <p:nvPr/>
          </p:nvSpPr>
          <p:spPr bwMode="auto">
            <a:xfrm>
              <a:off x="2427" y="711"/>
              <a:ext cx="17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O</a:t>
              </a:r>
            </a:p>
          </p:txBody>
        </p:sp>
        <p:sp>
          <p:nvSpPr>
            <p:cNvPr id="12403" name="Text Box 115"/>
            <p:cNvSpPr txBox="1">
              <a:spLocks noChangeArrowheads="1"/>
            </p:cNvSpPr>
            <p:nvPr/>
          </p:nvSpPr>
          <p:spPr bwMode="auto">
            <a:xfrm>
              <a:off x="2427" y="911"/>
              <a:ext cx="16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S</a:t>
              </a:r>
            </a:p>
          </p:txBody>
        </p:sp>
        <p:sp>
          <p:nvSpPr>
            <p:cNvPr id="12404" name="Text Box 116"/>
            <p:cNvSpPr txBox="1">
              <a:spLocks noChangeArrowheads="1"/>
            </p:cNvSpPr>
            <p:nvPr/>
          </p:nvSpPr>
          <p:spPr bwMode="auto">
            <a:xfrm>
              <a:off x="2410" y="1117"/>
              <a:ext cx="21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Se</a:t>
              </a:r>
            </a:p>
          </p:txBody>
        </p:sp>
        <p:sp>
          <p:nvSpPr>
            <p:cNvPr id="12405" name="Text Box 117"/>
            <p:cNvSpPr txBox="1">
              <a:spLocks noChangeArrowheads="1"/>
            </p:cNvSpPr>
            <p:nvPr/>
          </p:nvSpPr>
          <p:spPr bwMode="auto">
            <a:xfrm>
              <a:off x="2412" y="1322"/>
              <a:ext cx="20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Te</a:t>
              </a:r>
            </a:p>
          </p:txBody>
        </p:sp>
        <p:sp>
          <p:nvSpPr>
            <p:cNvPr id="12406" name="Text Box 118"/>
            <p:cNvSpPr txBox="1">
              <a:spLocks noChangeArrowheads="1"/>
            </p:cNvSpPr>
            <p:nvPr/>
          </p:nvSpPr>
          <p:spPr bwMode="auto">
            <a:xfrm>
              <a:off x="2229" y="1528"/>
              <a:ext cx="19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Bi</a:t>
              </a:r>
            </a:p>
          </p:txBody>
        </p:sp>
        <p:sp>
          <p:nvSpPr>
            <p:cNvPr id="12407" name="Text Box 119"/>
            <p:cNvSpPr txBox="1">
              <a:spLocks noChangeArrowheads="1"/>
            </p:cNvSpPr>
            <p:nvPr/>
          </p:nvSpPr>
          <p:spPr bwMode="auto">
            <a:xfrm>
              <a:off x="2413" y="1526"/>
              <a:ext cx="21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Po</a:t>
              </a:r>
            </a:p>
          </p:txBody>
        </p:sp>
        <p:sp>
          <p:nvSpPr>
            <p:cNvPr id="12408" name="Text Box 120"/>
            <p:cNvSpPr txBox="1">
              <a:spLocks noChangeArrowheads="1"/>
            </p:cNvSpPr>
            <p:nvPr/>
          </p:nvSpPr>
          <p:spPr bwMode="auto">
            <a:xfrm>
              <a:off x="2626" y="715"/>
              <a:ext cx="16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F</a:t>
              </a:r>
            </a:p>
          </p:txBody>
        </p:sp>
        <p:sp>
          <p:nvSpPr>
            <p:cNvPr id="12409" name="Text Box 121"/>
            <p:cNvSpPr txBox="1">
              <a:spLocks noChangeArrowheads="1"/>
            </p:cNvSpPr>
            <p:nvPr/>
          </p:nvSpPr>
          <p:spPr bwMode="auto">
            <a:xfrm>
              <a:off x="2615" y="912"/>
              <a:ext cx="19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Cl</a:t>
              </a:r>
            </a:p>
          </p:txBody>
        </p:sp>
        <p:sp>
          <p:nvSpPr>
            <p:cNvPr id="12410" name="Text Box 122"/>
            <p:cNvSpPr txBox="1">
              <a:spLocks noChangeArrowheads="1"/>
            </p:cNvSpPr>
            <p:nvPr/>
          </p:nvSpPr>
          <p:spPr bwMode="auto">
            <a:xfrm>
              <a:off x="2618" y="1114"/>
              <a:ext cx="20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Br</a:t>
              </a:r>
            </a:p>
          </p:txBody>
        </p:sp>
        <p:sp>
          <p:nvSpPr>
            <p:cNvPr id="12411" name="Text Box 123"/>
            <p:cNvSpPr txBox="1">
              <a:spLocks noChangeArrowheads="1"/>
            </p:cNvSpPr>
            <p:nvPr/>
          </p:nvSpPr>
          <p:spPr bwMode="auto">
            <a:xfrm>
              <a:off x="2638" y="1324"/>
              <a:ext cx="13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I</a:t>
              </a:r>
            </a:p>
          </p:txBody>
        </p:sp>
        <p:sp>
          <p:nvSpPr>
            <p:cNvPr id="12412" name="Text Box 124"/>
            <p:cNvSpPr txBox="1">
              <a:spLocks noChangeArrowheads="1"/>
            </p:cNvSpPr>
            <p:nvPr/>
          </p:nvSpPr>
          <p:spPr bwMode="auto">
            <a:xfrm>
              <a:off x="2805" y="714"/>
              <a:ext cx="21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Ne</a:t>
              </a:r>
            </a:p>
          </p:txBody>
        </p:sp>
        <p:sp>
          <p:nvSpPr>
            <p:cNvPr id="12413" name="Text Box 125"/>
            <p:cNvSpPr txBox="1">
              <a:spLocks noChangeArrowheads="1"/>
            </p:cNvSpPr>
            <p:nvPr/>
          </p:nvSpPr>
          <p:spPr bwMode="auto">
            <a:xfrm>
              <a:off x="2817" y="914"/>
              <a:ext cx="20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Ar</a:t>
              </a:r>
            </a:p>
          </p:txBody>
        </p:sp>
        <p:sp>
          <p:nvSpPr>
            <p:cNvPr id="12414" name="Text Box 126"/>
            <p:cNvSpPr txBox="1">
              <a:spLocks noChangeArrowheads="1"/>
            </p:cNvSpPr>
            <p:nvPr/>
          </p:nvSpPr>
          <p:spPr bwMode="auto">
            <a:xfrm>
              <a:off x="2818" y="1120"/>
              <a:ext cx="20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Kr</a:t>
              </a:r>
            </a:p>
          </p:txBody>
        </p:sp>
        <p:sp>
          <p:nvSpPr>
            <p:cNvPr id="12415" name="Text Box 127"/>
            <p:cNvSpPr txBox="1">
              <a:spLocks noChangeArrowheads="1"/>
            </p:cNvSpPr>
            <p:nvPr/>
          </p:nvSpPr>
          <p:spPr bwMode="auto">
            <a:xfrm>
              <a:off x="2808" y="1325"/>
              <a:ext cx="21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Xe</a:t>
              </a:r>
            </a:p>
          </p:txBody>
        </p:sp>
        <p:sp>
          <p:nvSpPr>
            <p:cNvPr id="12416" name="Text Box 128"/>
            <p:cNvSpPr txBox="1">
              <a:spLocks noChangeArrowheads="1"/>
            </p:cNvSpPr>
            <p:nvPr/>
          </p:nvSpPr>
          <p:spPr bwMode="auto">
            <a:xfrm>
              <a:off x="2622" y="1528"/>
              <a:ext cx="20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At</a:t>
              </a:r>
            </a:p>
          </p:txBody>
        </p:sp>
        <p:sp>
          <p:nvSpPr>
            <p:cNvPr id="12417" name="Text Box 129"/>
            <p:cNvSpPr txBox="1">
              <a:spLocks noChangeArrowheads="1"/>
            </p:cNvSpPr>
            <p:nvPr/>
          </p:nvSpPr>
          <p:spPr bwMode="auto">
            <a:xfrm>
              <a:off x="2806" y="1526"/>
              <a:ext cx="22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Rn</a:t>
              </a:r>
            </a:p>
          </p:txBody>
        </p:sp>
        <p:sp>
          <p:nvSpPr>
            <p:cNvPr id="12418" name="Text Box 130"/>
            <p:cNvSpPr txBox="1">
              <a:spLocks noChangeArrowheads="1"/>
            </p:cNvSpPr>
            <p:nvPr/>
          </p:nvSpPr>
          <p:spPr bwMode="auto">
            <a:xfrm>
              <a:off x="1834" y="712"/>
              <a:ext cx="17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B</a:t>
              </a:r>
            </a:p>
          </p:txBody>
        </p:sp>
        <p:sp>
          <p:nvSpPr>
            <p:cNvPr id="12419" name="Text Box 131"/>
            <p:cNvSpPr txBox="1">
              <a:spLocks noChangeArrowheads="1"/>
            </p:cNvSpPr>
            <p:nvPr/>
          </p:nvSpPr>
          <p:spPr bwMode="auto">
            <a:xfrm>
              <a:off x="1832" y="915"/>
              <a:ext cx="19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Al</a:t>
              </a:r>
            </a:p>
          </p:txBody>
        </p:sp>
        <p:sp>
          <p:nvSpPr>
            <p:cNvPr id="12420" name="Text Box 132"/>
            <p:cNvSpPr txBox="1">
              <a:spLocks noChangeArrowheads="1"/>
            </p:cNvSpPr>
            <p:nvPr/>
          </p:nvSpPr>
          <p:spPr bwMode="auto">
            <a:xfrm>
              <a:off x="1820" y="1120"/>
              <a:ext cx="22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Ga</a:t>
              </a:r>
            </a:p>
          </p:txBody>
        </p:sp>
        <p:sp>
          <p:nvSpPr>
            <p:cNvPr id="12421" name="Text Box 133"/>
            <p:cNvSpPr txBox="1">
              <a:spLocks noChangeArrowheads="1"/>
            </p:cNvSpPr>
            <p:nvPr/>
          </p:nvSpPr>
          <p:spPr bwMode="auto">
            <a:xfrm>
              <a:off x="1834" y="1321"/>
              <a:ext cx="18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In</a:t>
              </a:r>
            </a:p>
          </p:txBody>
        </p:sp>
        <p:sp>
          <p:nvSpPr>
            <p:cNvPr id="12422" name="Text Box 134"/>
            <p:cNvSpPr txBox="1">
              <a:spLocks noChangeArrowheads="1"/>
            </p:cNvSpPr>
            <p:nvPr/>
          </p:nvSpPr>
          <p:spPr bwMode="auto">
            <a:xfrm>
              <a:off x="2034" y="711"/>
              <a:ext cx="17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C</a:t>
              </a:r>
            </a:p>
          </p:txBody>
        </p:sp>
        <p:sp>
          <p:nvSpPr>
            <p:cNvPr id="12423" name="Text Box 135"/>
            <p:cNvSpPr txBox="1">
              <a:spLocks noChangeArrowheads="1"/>
            </p:cNvSpPr>
            <p:nvPr/>
          </p:nvSpPr>
          <p:spPr bwMode="auto">
            <a:xfrm>
              <a:off x="2031" y="917"/>
              <a:ext cx="19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Si</a:t>
              </a:r>
            </a:p>
          </p:txBody>
        </p:sp>
        <p:sp>
          <p:nvSpPr>
            <p:cNvPr id="12424" name="Text Box 136"/>
            <p:cNvSpPr txBox="1">
              <a:spLocks noChangeArrowheads="1"/>
            </p:cNvSpPr>
            <p:nvPr/>
          </p:nvSpPr>
          <p:spPr bwMode="auto">
            <a:xfrm>
              <a:off x="2017" y="1120"/>
              <a:ext cx="22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Ge</a:t>
              </a:r>
            </a:p>
          </p:txBody>
        </p:sp>
        <p:sp>
          <p:nvSpPr>
            <p:cNvPr id="12425" name="Text Box 137"/>
            <p:cNvSpPr txBox="1">
              <a:spLocks noChangeArrowheads="1"/>
            </p:cNvSpPr>
            <p:nvPr/>
          </p:nvSpPr>
          <p:spPr bwMode="auto">
            <a:xfrm>
              <a:off x="2022" y="1322"/>
              <a:ext cx="21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Sn</a:t>
              </a:r>
            </a:p>
          </p:txBody>
        </p:sp>
        <p:sp>
          <p:nvSpPr>
            <p:cNvPr id="12426" name="Text Box 138"/>
            <p:cNvSpPr txBox="1">
              <a:spLocks noChangeArrowheads="1"/>
            </p:cNvSpPr>
            <p:nvPr/>
          </p:nvSpPr>
          <p:spPr bwMode="auto">
            <a:xfrm>
              <a:off x="1827" y="1525"/>
              <a:ext cx="21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Th</a:t>
              </a:r>
            </a:p>
          </p:txBody>
        </p:sp>
        <p:sp>
          <p:nvSpPr>
            <p:cNvPr id="12427" name="Text Box 139"/>
            <p:cNvSpPr txBox="1">
              <a:spLocks noChangeArrowheads="1"/>
            </p:cNvSpPr>
            <p:nvPr/>
          </p:nvSpPr>
          <p:spPr bwMode="auto">
            <a:xfrm>
              <a:off x="2020" y="1526"/>
              <a:ext cx="21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Pb</a:t>
              </a:r>
            </a:p>
          </p:txBody>
        </p:sp>
        <p:sp>
          <p:nvSpPr>
            <p:cNvPr id="12428" name="Text Box 140"/>
            <p:cNvSpPr txBox="1">
              <a:spLocks noChangeArrowheads="1"/>
            </p:cNvSpPr>
            <p:nvPr/>
          </p:nvSpPr>
          <p:spPr bwMode="auto">
            <a:xfrm>
              <a:off x="2805" y="510"/>
              <a:ext cx="21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He</a:t>
              </a:r>
            </a:p>
          </p:txBody>
        </p:sp>
        <p:sp>
          <p:nvSpPr>
            <p:cNvPr id="12429" name="Rectangle 141"/>
            <p:cNvSpPr>
              <a:spLocks noChangeArrowheads="1"/>
            </p:cNvSpPr>
            <p:nvPr/>
          </p:nvSpPr>
          <p:spPr bwMode="auto">
            <a:xfrm>
              <a:off x="402" y="372"/>
              <a:ext cx="2805" cy="18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430" name="Group 142"/>
          <p:cNvGrpSpPr>
            <a:grpSpLocks/>
          </p:cNvGrpSpPr>
          <p:nvPr/>
        </p:nvGrpSpPr>
        <p:grpSpPr bwMode="auto">
          <a:xfrm>
            <a:off x="4605338" y="3748088"/>
            <a:ext cx="4452937" cy="2921000"/>
            <a:chOff x="402" y="372"/>
            <a:chExt cx="2805" cy="1840"/>
          </a:xfrm>
        </p:grpSpPr>
        <p:sp>
          <p:nvSpPr>
            <p:cNvPr id="12431" name="Text Box 143"/>
            <p:cNvSpPr txBox="1">
              <a:spLocks noChangeArrowheads="1"/>
            </p:cNvSpPr>
            <p:nvPr/>
          </p:nvSpPr>
          <p:spPr bwMode="auto">
            <a:xfrm>
              <a:off x="617" y="505"/>
              <a:ext cx="17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H</a:t>
              </a:r>
            </a:p>
          </p:txBody>
        </p:sp>
        <p:sp>
          <p:nvSpPr>
            <p:cNvPr id="12432" name="Text Box 144"/>
            <p:cNvSpPr txBox="1">
              <a:spLocks noChangeArrowheads="1"/>
            </p:cNvSpPr>
            <p:nvPr/>
          </p:nvSpPr>
          <p:spPr bwMode="auto">
            <a:xfrm>
              <a:off x="616" y="718"/>
              <a:ext cx="18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Li</a:t>
              </a:r>
            </a:p>
          </p:txBody>
        </p:sp>
        <p:sp>
          <p:nvSpPr>
            <p:cNvPr id="12433" name="Text Box 145"/>
            <p:cNvSpPr txBox="1">
              <a:spLocks noChangeArrowheads="1"/>
            </p:cNvSpPr>
            <p:nvPr/>
          </p:nvSpPr>
          <p:spPr bwMode="auto">
            <a:xfrm>
              <a:off x="614" y="915"/>
              <a:ext cx="21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Na</a:t>
              </a:r>
            </a:p>
          </p:txBody>
        </p:sp>
        <p:sp>
          <p:nvSpPr>
            <p:cNvPr id="12434" name="Text Box 146"/>
            <p:cNvSpPr txBox="1">
              <a:spLocks noChangeArrowheads="1"/>
            </p:cNvSpPr>
            <p:nvPr/>
          </p:nvSpPr>
          <p:spPr bwMode="auto">
            <a:xfrm>
              <a:off x="617" y="1117"/>
              <a:ext cx="17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K</a:t>
              </a:r>
            </a:p>
          </p:txBody>
        </p:sp>
        <p:sp>
          <p:nvSpPr>
            <p:cNvPr id="12435" name="Text Box 147"/>
            <p:cNvSpPr txBox="1">
              <a:spLocks noChangeArrowheads="1"/>
            </p:cNvSpPr>
            <p:nvPr/>
          </p:nvSpPr>
          <p:spPr bwMode="auto">
            <a:xfrm>
              <a:off x="610" y="1327"/>
              <a:ext cx="22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Rb</a:t>
              </a:r>
            </a:p>
          </p:txBody>
        </p:sp>
        <p:sp>
          <p:nvSpPr>
            <p:cNvPr id="12436" name="Text Box 148"/>
            <p:cNvSpPr txBox="1">
              <a:spLocks noChangeArrowheads="1"/>
            </p:cNvSpPr>
            <p:nvPr/>
          </p:nvSpPr>
          <p:spPr bwMode="auto">
            <a:xfrm>
              <a:off x="801" y="717"/>
              <a:ext cx="21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Be</a:t>
              </a:r>
            </a:p>
          </p:txBody>
        </p:sp>
        <p:sp>
          <p:nvSpPr>
            <p:cNvPr id="12437" name="Text Box 149"/>
            <p:cNvSpPr txBox="1">
              <a:spLocks noChangeArrowheads="1"/>
            </p:cNvSpPr>
            <p:nvPr/>
          </p:nvSpPr>
          <p:spPr bwMode="auto">
            <a:xfrm>
              <a:off x="798" y="917"/>
              <a:ext cx="23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Mg</a:t>
              </a:r>
            </a:p>
          </p:txBody>
        </p:sp>
        <p:sp>
          <p:nvSpPr>
            <p:cNvPr id="12438" name="Text Box 150"/>
            <p:cNvSpPr txBox="1">
              <a:spLocks noChangeArrowheads="1"/>
            </p:cNvSpPr>
            <p:nvPr/>
          </p:nvSpPr>
          <p:spPr bwMode="auto">
            <a:xfrm>
              <a:off x="802" y="1123"/>
              <a:ext cx="21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Ca</a:t>
              </a:r>
            </a:p>
          </p:txBody>
        </p:sp>
        <p:sp>
          <p:nvSpPr>
            <p:cNvPr id="12439" name="Text Box 151"/>
            <p:cNvSpPr txBox="1">
              <a:spLocks noChangeArrowheads="1"/>
            </p:cNvSpPr>
            <p:nvPr/>
          </p:nvSpPr>
          <p:spPr bwMode="auto">
            <a:xfrm>
              <a:off x="810" y="1328"/>
              <a:ext cx="20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Sr</a:t>
              </a:r>
            </a:p>
          </p:txBody>
        </p:sp>
        <p:sp>
          <p:nvSpPr>
            <p:cNvPr id="12440" name="Text Box 152"/>
            <p:cNvSpPr txBox="1">
              <a:spLocks noChangeArrowheads="1"/>
            </p:cNvSpPr>
            <p:nvPr/>
          </p:nvSpPr>
          <p:spPr bwMode="auto">
            <a:xfrm>
              <a:off x="612" y="1531"/>
              <a:ext cx="21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Cs</a:t>
              </a:r>
            </a:p>
          </p:txBody>
        </p:sp>
        <p:sp>
          <p:nvSpPr>
            <p:cNvPr id="12441" name="Text Box 153"/>
            <p:cNvSpPr txBox="1">
              <a:spLocks noChangeArrowheads="1"/>
            </p:cNvSpPr>
            <p:nvPr/>
          </p:nvSpPr>
          <p:spPr bwMode="auto">
            <a:xfrm>
              <a:off x="805" y="1529"/>
              <a:ext cx="21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Ba</a:t>
              </a:r>
            </a:p>
          </p:txBody>
        </p:sp>
        <p:sp>
          <p:nvSpPr>
            <p:cNvPr id="12442" name="Text Box 154"/>
            <p:cNvSpPr txBox="1">
              <a:spLocks noChangeArrowheads="1"/>
            </p:cNvSpPr>
            <p:nvPr/>
          </p:nvSpPr>
          <p:spPr bwMode="auto">
            <a:xfrm>
              <a:off x="805" y="1733"/>
              <a:ext cx="21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Ra</a:t>
              </a:r>
            </a:p>
          </p:txBody>
        </p:sp>
        <p:sp>
          <p:nvSpPr>
            <p:cNvPr id="12443" name="Text Box 155"/>
            <p:cNvSpPr txBox="1">
              <a:spLocks noChangeArrowheads="1"/>
            </p:cNvSpPr>
            <p:nvPr/>
          </p:nvSpPr>
          <p:spPr bwMode="auto">
            <a:xfrm>
              <a:off x="619" y="1731"/>
              <a:ext cx="19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Fr</a:t>
              </a:r>
            </a:p>
          </p:txBody>
        </p:sp>
        <p:sp>
          <p:nvSpPr>
            <p:cNvPr id="12444" name="Text Box 156"/>
            <p:cNvSpPr txBox="1">
              <a:spLocks noChangeArrowheads="1"/>
            </p:cNvSpPr>
            <p:nvPr/>
          </p:nvSpPr>
          <p:spPr bwMode="auto">
            <a:xfrm>
              <a:off x="2230" y="712"/>
              <a:ext cx="17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N</a:t>
              </a:r>
            </a:p>
          </p:txBody>
        </p:sp>
        <p:sp>
          <p:nvSpPr>
            <p:cNvPr id="12445" name="Text Box 157"/>
            <p:cNvSpPr txBox="1">
              <a:spLocks noChangeArrowheads="1"/>
            </p:cNvSpPr>
            <p:nvPr/>
          </p:nvSpPr>
          <p:spPr bwMode="auto">
            <a:xfrm>
              <a:off x="2237" y="912"/>
              <a:ext cx="16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P</a:t>
              </a:r>
            </a:p>
          </p:txBody>
        </p:sp>
        <p:sp>
          <p:nvSpPr>
            <p:cNvPr id="12446" name="Text Box 158"/>
            <p:cNvSpPr txBox="1">
              <a:spLocks noChangeArrowheads="1"/>
            </p:cNvSpPr>
            <p:nvPr/>
          </p:nvSpPr>
          <p:spPr bwMode="auto">
            <a:xfrm>
              <a:off x="2216" y="1117"/>
              <a:ext cx="21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As</a:t>
              </a:r>
            </a:p>
          </p:txBody>
        </p:sp>
        <p:sp>
          <p:nvSpPr>
            <p:cNvPr id="12447" name="Text Box 159"/>
            <p:cNvSpPr txBox="1">
              <a:spLocks noChangeArrowheads="1"/>
            </p:cNvSpPr>
            <p:nvPr/>
          </p:nvSpPr>
          <p:spPr bwMode="auto">
            <a:xfrm>
              <a:off x="2215" y="1321"/>
              <a:ext cx="21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Sb</a:t>
              </a:r>
            </a:p>
          </p:txBody>
        </p:sp>
        <p:sp>
          <p:nvSpPr>
            <p:cNvPr id="12448" name="Text Box 160"/>
            <p:cNvSpPr txBox="1">
              <a:spLocks noChangeArrowheads="1"/>
            </p:cNvSpPr>
            <p:nvPr/>
          </p:nvSpPr>
          <p:spPr bwMode="auto">
            <a:xfrm>
              <a:off x="2427" y="711"/>
              <a:ext cx="17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O</a:t>
              </a:r>
            </a:p>
          </p:txBody>
        </p:sp>
        <p:sp>
          <p:nvSpPr>
            <p:cNvPr id="12449" name="Text Box 161"/>
            <p:cNvSpPr txBox="1">
              <a:spLocks noChangeArrowheads="1"/>
            </p:cNvSpPr>
            <p:nvPr/>
          </p:nvSpPr>
          <p:spPr bwMode="auto">
            <a:xfrm>
              <a:off x="2427" y="911"/>
              <a:ext cx="16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S</a:t>
              </a:r>
            </a:p>
          </p:txBody>
        </p:sp>
        <p:sp>
          <p:nvSpPr>
            <p:cNvPr id="12450" name="Text Box 162"/>
            <p:cNvSpPr txBox="1">
              <a:spLocks noChangeArrowheads="1"/>
            </p:cNvSpPr>
            <p:nvPr/>
          </p:nvSpPr>
          <p:spPr bwMode="auto">
            <a:xfrm>
              <a:off x="2410" y="1117"/>
              <a:ext cx="21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Se</a:t>
              </a:r>
            </a:p>
          </p:txBody>
        </p:sp>
        <p:sp>
          <p:nvSpPr>
            <p:cNvPr id="12451" name="Text Box 163"/>
            <p:cNvSpPr txBox="1">
              <a:spLocks noChangeArrowheads="1"/>
            </p:cNvSpPr>
            <p:nvPr/>
          </p:nvSpPr>
          <p:spPr bwMode="auto">
            <a:xfrm>
              <a:off x="2412" y="1322"/>
              <a:ext cx="20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Te</a:t>
              </a:r>
            </a:p>
          </p:txBody>
        </p:sp>
        <p:sp>
          <p:nvSpPr>
            <p:cNvPr id="12452" name="Text Box 164"/>
            <p:cNvSpPr txBox="1">
              <a:spLocks noChangeArrowheads="1"/>
            </p:cNvSpPr>
            <p:nvPr/>
          </p:nvSpPr>
          <p:spPr bwMode="auto">
            <a:xfrm>
              <a:off x="2229" y="1528"/>
              <a:ext cx="19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Bi</a:t>
              </a:r>
            </a:p>
          </p:txBody>
        </p:sp>
        <p:sp>
          <p:nvSpPr>
            <p:cNvPr id="12453" name="Text Box 165"/>
            <p:cNvSpPr txBox="1">
              <a:spLocks noChangeArrowheads="1"/>
            </p:cNvSpPr>
            <p:nvPr/>
          </p:nvSpPr>
          <p:spPr bwMode="auto">
            <a:xfrm>
              <a:off x="2413" y="1526"/>
              <a:ext cx="21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Po</a:t>
              </a:r>
            </a:p>
          </p:txBody>
        </p:sp>
        <p:sp>
          <p:nvSpPr>
            <p:cNvPr id="12454" name="Text Box 166"/>
            <p:cNvSpPr txBox="1">
              <a:spLocks noChangeArrowheads="1"/>
            </p:cNvSpPr>
            <p:nvPr/>
          </p:nvSpPr>
          <p:spPr bwMode="auto">
            <a:xfrm>
              <a:off x="2626" y="715"/>
              <a:ext cx="16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F</a:t>
              </a:r>
            </a:p>
          </p:txBody>
        </p:sp>
        <p:sp>
          <p:nvSpPr>
            <p:cNvPr id="12455" name="Text Box 167"/>
            <p:cNvSpPr txBox="1">
              <a:spLocks noChangeArrowheads="1"/>
            </p:cNvSpPr>
            <p:nvPr/>
          </p:nvSpPr>
          <p:spPr bwMode="auto">
            <a:xfrm>
              <a:off x="2615" y="912"/>
              <a:ext cx="19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Cl</a:t>
              </a:r>
            </a:p>
          </p:txBody>
        </p:sp>
        <p:sp>
          <p:nvSpPr>
            <p:cNvPr id="12456" name="Text Box 168"/>
            <p:cNvSpPr txBox="1">
              <a:spLocks noChangeArrowheads="1"/>
            </p:cNvSpPr>
            <p:nvPr/>
          </p:nvSpPr>
          <p:spPr bwMode="auto">
            <a:xfrm>
              <a:off x="2618" y="1114"/>
              <a:ext cx="20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Br</a:t>
              </a:r>
            </a:p>
          </p:txBody>
        </p:sp>
        <p:sp>
          <p:nvSpPr>
            <p:cNvPr id="12457" name="Text Box 169"/>
            <p:cNvSpPr txBox="1">
              <a:spLocks noChangeArrowheads="1"/>
            </p:cNvSpPr>
            <p:nvPr/>
          </p:nvSpPr>
          <p:spPr bwMode="auto">
            <a:xfrm>
              <a:off x="2638" y="1324"/>
              <a:ext cx="13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I</a:t>
              </a:r>
            </a:p>
          </p:txBody>
        </p:sp>
        <p:sp>
          <p:nvSpPr>
            <p:cNvPr id="12458" name="Text Box 170"/>
            <p:cNvSpPr txBox="1">
              <a:spLocks noChangeArrowheads="1"/>
            </p:cNvSpPr>
            <p:nvPr/>
          </p:nvSpPr>
          <p:spPr bwMode="auto">
            <a:xfrm>
              <a:off x="2805" y="714"/>
              <a:ext cx="21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Ne</a:t>
              </a:r>
            </a:p>
          </p:txBody>
        </p:sp>
        <p:sp>
          <p:nvSpPr>
            <p:cNvPr id="12459" name="Text Box 171"/>
            <p:cNvSpPr txBox="1">
              <a:spLocks noChangeArrowheads="1"/>
            </p:cNvSpPr>
            <p:nvPr/>
          </p:nvSpPr>
          <p:spPr bwMode="auto">
            <a:xfrm>
              <a:off x="2817" y="914"/>
              <a:ext cx="20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Ar</a:t>
              </a:r>
            </a:p>
          </p:txBody>
        </p:sp>
        <p:sp>
          <p:nvSpPr>
            <p:cNvPr id="12460" name="Text Box 172"/>
            <p:cNvSpPr txBox="1">
              <a:spLocks noChangeArrowheads="1"/>
            </p:cNvSpPr>
            <p:nvPr/>
          </p:nvSpPr>
          <p:spPr bwMode="auto">
            <a:xfrm>
              <a:off x="2818" y="1120"/>
              <a:ext cx="20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Kr</a:t>
              </a:r>
            </a:p>
          </p:txBody>
        </p:sp>
        <p:sp>
          <p:nvSpPr>
            <p:cNvPr id="12461" name="Text Box 173"/>
            <p:cNvSpPr txBox="1">
              <a:spLocks noChangeArrowheads="1"/>
            </p:cNvSpPr>
            <p:nvPr/>
          </p:nvSpPr>
          <p:spPr bwMode="auto">
            <a:xfrm>
              <a:off x="2808" y="1325"/>
              <a:ext cx="21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Xe</a:t>
              </a:r>
            </a:p>
          </p:txBody>
        </p:sp>
        <p:sp>
          <p:nvSpPr>
            <p:cNvPr id="12462" name="Text Box 174"/>
            <p:cNvSpPr txBox="1">
              <a:spLocks noChangeArrowheads="1"/>
            </p:cNvSpPr>
            <p:nvPr/>
          </p:nvSpPr>
          <p:spPr bwMode="auto">
            <a:xfrm>
              <a:off x="2622" y="1528"/>
              <a:ext cx="20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At</a:t>
              </a:r>
            </a:p>
          </p:txBody>
        </p:sp>
        <p:sp>
          <p:nvSpPr>
            <p:cNvPr id="12463" name="Text Box 175"/>
            <p:cNvSpPr txBox="1">
              <a:spLocks noChangeArrowheads="1"/>
            </p:cNvSpPr>
            <p:nvPr/>
          </p:nvSpPr>
          <p:spPr bwMode="auto">
            <a:xfrm>
              <a:off x="2806" y="1526"/>
              <a:ext cx="22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Rn</a:t>
              </a:r>
            </a:p>
          </p:txBody>
        </p:sp>
        <p:sp>
          <p:nvSpPr>
            <p:cNvPr id="12464" name="Text Box 176"/>
            <p:cNvSpPr txBox="1">
              <a:spLocks noChangeArrowheads="1"/>
            </p:cNvSpPr>
            <p:nvPr/>
          </p:nvSpPr>
          <p:spPr bwMode="auto">
            <a:xfrm>
              <a:off x="1834" y="712"/>
              <a:ext cx="17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B</a:t>
              </a:r>
            </a:p>
          </p:txBody>
        </p:sp>
        <p:sp>
          <p:nvSpPr>
            <p:cNvPr id="12465" name="Text Box 177"/>
            <p:cNvSpPr txBox="1">
              <a:spLocks noChangeArrowheads="1"/>
            </p:cNvSpPr>
            <p:nvPr/>
          </p:nvSpPr>
          <p:spPr bwMode="auto">
            <a:xfrm>
              <a:off x="1832" y="915"/>
              <a:ext cx="19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Al</a:t>
              </a:r>
            </a:p>
          </p:txBody>
        </p:sp>
        <p:sp>
          <p:nvSpPr>
            <p:cNvPr id="12466" name="Text Box 178"/>
            <p:cNvSpPr txBox="1">
              <a:spLocks noChangeArrowheads="1"/>
            </p:cNvSpPr>
            <p:nvPr/>
          </p:nvSpPr>
          <p:spPr bwMode="auto">
            <a:xfrm>
              <a:off x="1820" y="1120"/>
              <a:ext cx="22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Ga</a:t>
              </a:r>
            </a:p>
          </p:txBody>
        </p:sp>
        <p:sp>
          <p:nvSpPr>
            <p:cNvPr id="12467" name="Text Box 179"/>
            <p:cNvSpPr txBox="1">
              <a:spLocks noChangeArrowheads="1"/>
            </p:cNvSpPr>
            <p:nvPr/>
          </p:nvSpPr>
          <p:spPr bwMode="auto">
            <a:xfrm>
              <a:off x="1834" y="1321"/>
              <a:ext cx="18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In</a:t>
              </a:r>
            </a:p>
          </p:txBody>
        </p:sp>
        <p:sp>
          <p:nvSpPr>
            <p:cNvPr id="12468" name="Text Box 180"/>
            <p:cNvSpPr txBox="1">
              <a:spLocks noChangeArrowheads="1"/>
            </p:cNvSpPr>
            <p:nvPr/>
          </p:nvSpPr>
          <p:spPr bwMode="auto">
            <a:xfrm>
              <a:off x="2034" y="711"/>
              <a:ext cx="17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C</a:t>
              </a:r>
            </a:p>
          </p:txBody>
        </p:sp>
        <p:sp>
          <p:nvSpPr>
            <p:cNvPr id="12469" name="Text Box 181"/>
            <p:cNvSpPr txBox="1">
              <a:spLocks noChangeArrowheads="1"/>
            </p:cNvSpPr>
            <p:nvPr/>
          </p:nvSpPr>
          <p:spPr bwMode="auto">
            <a:xfrm>
              <a:off x="2031" y="917"/>
              <a:ext cx="19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Si</a:t>
              </a:r>
            </a:p>
          </p:txBody>
        </p:sp>
        <p:sp>
          <p:nvSpPr>
            <p:cNvPr id="12470" name="Text Box 182"/>
            <p:cNvSpPr txBox="1">
              <a:spLocks noChangeArrowheads="1"/>
            </p:cNvSpPr>
            <p:nvPr/>
          </p:nvSpPr>
          <p:spPr bwMode="auto">
            <a:xfrm>
              <a:off x="2017" y="1120"/>
              <a:ext cx="22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Ge</a:t>
              </a:r>
            </a:p>
          </p:txBody>
        </p:sp>
        <p:sp>
          <p:nvSpPr>
            <p:cNvPr id="12471" name="Text Box 183"/>
            <p:cNvSpPr txBox="1">
              <a:spLocks noChangeArrowheads="1"/>
            </p:cNvSpPr>
            <p:nvPr/>
          </p:nvSpPr>
          <p:spPr bwMode="auto">
            <a:xfrm>
              <a:off x="2022" y="1322"/>
              <a:ext cx="21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Sn</a:t>
              </a:r>
            </a:p>
          </p:txBody>
        </p:sp>
        <p:sp>
          <p:nvSpPr>
            <p:cNvPr id="12472" name="Text Box 184"/>
            <p:cNvSpPr txBox="1">
              <a:spLocks noChangeArrowheads="1"/>
            </p:cNvSpPr>
            <p:nvPr/>
          </p:nvSpPr>
          <p:spPr bwMode="auto">
            <a:xfrm>
              <a:off x="1827" y="1525"/>
              <a:ext cx="21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Th</a:t>
              </a:r>
            </a:p>
          </p:txBody>
        </p:sp>
        <p:sp>
          <p:nvSpPr>
            <p:cNvPr id="12473" name="Text Box 185"/>
            <p:cNvSpPr txBox="1">
              <a:spLocks noChangeArrowheads="1"/>
            </p:cNvSpPr>
            <p:nvPr/>
          </p:nvSpPr>
          <p:spPr bwMode="auto">
            <a:xfrm>
              <a:off x="2020" y="1526"/>
              <a:ext cx="21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Pb</a:t>
              </a:r>
            </a:p>
          </p:txBody>
        </p:sp>
        <p:sp>
          <p:nvSpPr>
            <p:cNvPr id="12474" name="Text Box 186"/>
            <p:cNvSpPr txBox="1">
              <a:spLocks noChangeArrowheads="1"/>
            </p:cNvSpPr>
            <p:nvPr/>
          </p:nvSpPr>
          <p:spPr bwMode="auto">
            <a:xfrm>
              <a:off x="2805" y="510"/>
              <a:ext cx="21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He</a:t>
              </a:r>
            </a:p>
          </p:txBody>
        </p:sp>
        <p:sp>
          <p:nvSpPr>
            <p:cNvPr id="12475" name="Rectangle 187"/>
            <p:cNvSpPr>
              <a:spLocks noChangeArrowheads="1"/>
            </p:cNvSpPr>
            <p:nvPr/>
          </p:nvSpPr>
          <p:spPr bwMode="auto">
            <a:xfrm>
              <a:off x="402" y="372"/>
              <a:ext cx="2805" cy="18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476" name="Text Box 188"/>
          <p:cNvSpPr txBox="1">
            <a:spLocks noChangeArrowheads="1"/>
          </p:cNvSpPr>
          <p:nvPr/>
        </p:nvSpPr>
        <p:spPr bwMode="auto">
          <a:xfrm>
            <a:off x="220663" y="3287713"/>
            <a:ext cx="3978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i="1"/>
              <a:t>Cut on lines to fit in Corning 96-well microplates.</a:t>
            </a:r>
          </a:p>
        </p:txBody>
      </p:sp>
      <p:sp>
        <p:nvSpPr>
          <p:cNvPr id="12477" name="Text Box 189"/>
          <p:cNvSpPr txBox="1">
            <a:spLocks noChangeArrowheads="1"/>
          </p:cNvSpPr>
          <p:nvPr/>
        </p:nvSpPr>
        <p:spPr bwMode="auto">
          <a:xfrm>
            <a:off x="6948488" y="3306763"/>
            <a:ext cx="20859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/>
              <a:t>Developed by Jeff Christopherson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61" name="Text Box 829"/>
          <p:cNvSpPr txBox="1">
            <a:spLocks noChangeArrowheads="1"/>
          </p:cNvSpPr>
          <p:nvPr/>
        </p:nvSpPr>
        <p:spPr bwMode="auto">
          <a:xfrm>
            <a:off x="427038" y="1784350"/>
            <a:ext cx="8389937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Does ionization energy increase going up or down a column in the periodic table?  Do atoms get smaller </a:t>
            </a:r>
          </a:p>
          <a:p>
            <a:r>
              <a:rPr lang="en-US" sz="1400"/>
              <a:t>or larger from right to left across a row?  Most students have a hard time answering these questions.  In</a:t>
            </a:r>
          </a:p>
          <a:p>
            <a:r>
              <a:rPr lang="en-US" sz="1400"/>
              <a:t>this cooperative activity, students use microscale reaction plates and straws of different lengths to con-</a:t>
            </a:r>
          </a:p>
          <a:p>
            <a:r>
              <a:rPr lang="en-US" sz="1400"/>
              <a:t>struct three-dimensional bar-type charts of element properties.  Lets students discover for themselves</a:t>
            </a:r>
          </a:p>
          <a:p>
            <a:r>
              <a:rPr lang="en-US" sz="1400"/>
              <a:t>the existence and direction of periodic trends.</a:t>
            </a:r>
          </a:p>
        </p:txBody>
      </p:sp>
      <p:sp>
        <p:nvSpPr>
          <p:cNvPr id="19262" name="Rectangle 83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/>
              <a:t>Plotting Trends</a:t>
            </a:r>
            <a:r>
              <a:rPr lang="en-US"/>
              <a:t/>
            </a:r>
            <a:br>
              <a:rPr lang="en-US"/>
            </a:br>
            <a:r>
              <a:rPr lang="en-US" sz="1400"/>
              <a:t>A Periodic Table Activity</a:t>
            </a:r>
          </a:p>
        </p:txBody>
      </p:sp>
      <p:sp>
        <p:nvSpPr>
          <p:cNvPr id="19263" name="Text Box 831"/>
          <p:cNvSpPr txBox="1">
            <a:spLocks noChangeArrowheads="1"/>
          </p:cNvSpPr>
          <p:nvPr/>
        </p:nvSpPr>
        <p:spPr bwMode="auto">
          <a:xfrm>
            <a:off x="458788" y="1441450"/>
            <a:ext cx="13700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/>
              <a:t>Introduction</a:t>
            </a:r>
          </a:p>
        </p:txBody>
      </p:sp>
      <p:sp>
        <p:nvSpPr>
          <p:cNvPr id="19265" name="Text Box 833"/>
          <p:cNvSpPr txBox="1">
            <a:spLocks noChangeArrowheads="1"/>
          </p:cNvSpPr>
          <p:nvPr/>
        </p:nvSpPr>
        <p:spPr bwMode="auto">
          <a:xfrm>
            <a:off x="458788" y="4518025"/>
            <a:ext cx="1066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/>
              <a:t>Materials</a:t>
            </a:r>
          </a:p>
        </p:txBody>
      </p:sp>
      <p:graphicFrame>
        <p:nvGraphicFramePr>
          <p:cNvPr id="19312" name="Group 880"/>
          <p:cNvGraphicFramePr>
            <a:graphicFrameLocks noGrp="1"/>
          </p:cNvGraphicFramePr>
          <p:nvPr/>
        </p:nvGraphicFramePr>
        <p:xfrm>
          <a:off x="981075" y="4926013"/>
          <a:ext cx="7288213" cy="1219200"/>
        </p:xfrm>
        <a:graphic>
          <a:graphicData uri="http://schemas.openxmlformats.org/drawingml/2006/table">
            <a:tbl>
              <a:tblPr/>
              <a:tblGrid>
                <a:gridCol w="3648075"/>
                <a:gridCol w="3640138"/>
              </a:tblGrid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Calculator, at least 1 per student group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Straws (300)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Index cards, 4 x 6 inches (7)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Scissors, at least 1 per student group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Reaction plates, 96-well (8 x 12 layout), 7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Metric rulers, marked in millimeters (28)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Periodic table, (28)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313" name="Text Box 881"/>
          <p:cNvSpPr txBox="1">
            <a:spLocks noChangeArrowheads="1"/>
          </p:cNvSpPr>
          <p:nvPr/>
        </p:nvSpPr>
        <p:spPr bwMode="auto">
          <a:xfrm>
            <a:off x="884238" y="3603625"/>
            <a:ext cx="147796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1400"/>
              <a:t> Periodic table</a:t>
            </a:r>
          </a:p>
          <a:p>
            <a:pPr>
              <a:buFontTx/>
              <a:buChar char="•"/>
            </a:pPr>
            <a:r>
              <a:rPr lang="en-US" sz="1400"/>
              <a:t> Periodic trends</a:t>
            </a:r>
          </a:p>
        </p:txBody>
      </p:sp>
      <p:sp>
        <p:nvSpPr>
          <p:cNvPr id="19314" name="Text Box 882"/>
          <p:cNvSpPr txBox="1">
            <a:spLocks noChangeArrowheads="1"/>
          </p:cNvSpPr>
          <p:nvPr/>
        </p:nvSpPr>
        <p:spPr bwMode="auto">
          <a:xfrm>
            <a:off x="458788" y="3260725"/>
            <a:ext cx="11080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/>
              <a:t>Concepts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427038" y="708025"/>
            <a:ext cx="8580437" cy="593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US" sz="1400"/>
              <a:t>Form a working group with three other students.</a:t>
            </a:r>
          </a:p>
          <a:p>
            <a:pPr marL="342900" indent="-342900"/>
            <a:endParaRPr lang="en-US" sz="800"/>
          </a:p>
          <a:p>
            <a:pPr marL="342900" indent="-342900"/>
            <a:r>
              <a:rPr lang="en-US" sz="1400"/>
              <a:t>2.    Obtain a periodic table, a reaction plate, a metric ruler, scissors, and 40 plastic straws.</a:t>
            </a:r>
          </a:p>
          <a:p>
            <a:pPr marL="342900" indent="-342900"/>
            <a:endParaRPr lang="en-US" sz="800"/>
          </a:p>
          <a:p>
            <a:pPr marL="342900" indent="-342900"/>
            <a:r>
              <a:rPr lang="en-US" sz="1400"/>
              <a:t>3.    Each group chooses or is assigned one element property:  atomic mass, atomic radius, </a:t>
            </a:r>
          </a:p>
          <a:p>
            <a:pPr marL="342900" indent="-342900"/>
            <a:r>
              <a:rPr lang="en-US" sz="1400"/>
              <a:t>		     ionization energy, electronegativity, electron affinity, density, or melting point.</a:t>
            </a:r>
          </a:p>
          <a:p>
            <a:pPr marL="342900" indent="-342900"/>
            <a:endParaRPr lang="en-US" sz="800"/>
          </a:p>
          <a:p>
            <a:pPr marL="342900" indent="-342900"/>
            <a:r>
              <a:rPr lang="en-US" sz="1400"/>
              <a:t>4.    Find your assigned physical property on the periodic table.</a:t>
            </a:r>
          </a:p>
          <a:p>
            <a:pPr marL="342900" indent="-342900"/>
            <a:endParaRPr lang="en-US" sz="800"/>
          </a:p>
          <a:p>
            <a:pPr marL="342900" indent="-342900"/>
            <a:r>
              <a:rPr lang="en-US" sz="1400"/>
              <a:t>5.    Find the maximum value of the assigned physical property for the elements 1-20, 31-38, and 49-54</a:t>
            </a:r>
          </a:p>
          <a:p>
            <a:pPr marL="342900" indent="-342900"/>
            <a:r>
              <a:rPr lang="en-US" sz="1400"/>
              <a:t>	(these are the representative or main group elements in periods #1-5).  </a:t>
            </a:r>
          </a:p>
          <a:p>
            <a:pPr marL="342900" indent="-342900"/>
            <a:r>
              <a:rPr lang="en-US" sz="1400"/>
              <a:t>       </a:t>
            </a:r>
            <a:r>
              <a:rPr lang="en-US" sz="1400" i="1"/>
              <a:t>Example</a:t>
            </a:r>
            <a:r>
              <a:rPr lang="en-US" sz="1400"/>
              <a:t>:  The maximum value of the density for these elements is 7.31 g/cm</a:t>
            </a:r>
            <a:r>
              <a:rPr lang="en-US" sz="1400" baseline="30000"/>
              <a:t>3</a:t>
            </a:r>
            <a:r>
              <a:rPr lang="en-US" sz="1400"/>
              <a:t> (for tin).</a:t>
            </a:r>
          </a:p>
          <a:p>
            <a:pPr marL="342900" indent="-342900"/>
            <a:endParaRPr lang="en-US" sz="800"/>
          </a:p>
          <a:p>
            <a:pPr marL="342900" indent="-342900"/>
            <a:r>
              <a:rPr lang="en-US" sz="1400"/>
              <a:t>6.  Let the length of the staw minus one cm represent this maximum value.  This length will be the scale </a:t>
            </a:r>
          </a:p>
          <a:p>
            <a:pPr marL="342900" indent="-342900"/>
            <a:r>
              <a:rPr lang="en-US" sz="1400"/>
              <a:t>     for all the other values of the density of the elements.  </a:t>
            </a:r>
            <a:r>
              <a:rPr lang="en-US" sz="1400" i="1">
                <a:solidFill>
                  <a:schemeClr val="accent2"/>
                </a:solidFill>
              </a:rPr>
              <a:t>Example</a:t>
            </a:r>
            <a:r>
              <a:rPr lang="en-US" sz="1400">
                <a:solidFill>
                  <a:schemeClr val="accent2"/>
                </a:solidFill>
              </a:rPr>
              <a:t>:  For a straw that is 19.5 cm long, a </a:t>
            </a:r>
          </a:p>
          <a:p>
            <a:pPr marL="342900" indent="-342900"/>
            <a:r>
              <a:rPr lang="en-US" sz="1400">
                <a:solidFill>
                  <a:schemeClr val="accent2"/>
                </a:solidFill>
              </a:rPr>
              <a:t>     straw length of 18.5 cm will represent a density of 7.31 g/cm</a:t>
            </a:r>
            <a:r>
              <a:rPr lang="en-US" sz="1400" baseline="30000">
                <a:solidFill>
                  <a:schemeClr val="accent2"/>
                </a:solidFill>
              </a:rPr>
              <a:t>3</a:t>
            </a:r>
            <a:r>
              <a:rPr lang="en-US" sz="1400">
                <a:solidFill>
                  <a:schemeClr val="accent2"/>
                </a:solidFill>
              </a:rPr>
              <a:t>.  This scale is thus 18.5 cm = 6.31 g/cm</a:t>
            </a:r>
            <a:r>
              <a:rPr lang="en-US" sz="1400" baseline="30000">
                <a:solidFill>
                  <a:schemeClr val="accent2"/>
                </a:solidFill>
              </a:rPr>
              <a:t>3</a:t>
            </a:r>
            <a:r>
              <a:rPr lang="en-US" sz="1400">
                <a:solidFill>
                  <a:schemeClr val="accent2"/>
                </a:solidFill>
              </a:rPr>
              <a:t>.  </a:t>
            </a:r>
          </a:p>
          <a:p>
            <a:pPr marL="342900" indent="-342900"/>
            <a:r>
              <a:rPr lang="en-US" sz="1400">
                <a:solidFill>
                  <a:schemeClr val="accent2"/>
                </a:solidFill>
              </a:rPr>
              <a:t>     Round off straw length to 0.1 cm (1 mm).</a:t>
            </a:r>
          </a:p>
          <a:p>
            <a:pPr marL="342900" indent="-342900"/>
            <a:endParaRPr lang="en-US" sz="800">
              <a:solidFill>
                <a:schemeClr val="accent2"/>
              </a:solidFill>
            </a:endParaRPr>
          </a:p>
          <a:p>
            <a:pPr marL="342900" indent="-342900"/>
            <a:r>
              <a:rPr lang="en-US" sz="1400"/>
              <a:t>7.  Use this "straw" scale as a ratio, calculate the straw length that is needed to represent the assigned</a:t>
            </a:r>
          </a:p>
          <a:p>
            <a:pPr marL="342900" indent="-342900"/>
            <a:r>
              <a:rPr lang="en-US" sz="1400"/>
              <a:t>     property for each element in the list.  </a:t>
            </a:r>
            <a:r>
              <a:rPr lang="en-US" sz="1400" i="1">
                <a:solidFill>
                  <a:schemeClr val="accent2"/>
                </a:solidFill>
              </a:rPr>
              <a:t>Example</a:t>
            </a:r>
            <a:r>
              <a:rPr lang="en-US" sz="1400">
                <a:solidFill>
                  <a:schemeClr val="accent2"/>
                </a:solidFill>
              </a:rPr>
              <a:t>:  The density of beryllium is 1.85 g/cm</a:t>
            </a:r>
            <a:r>
              <a:rPr lang="en-US" sz="1400" baseline="30000">
                <a:solidFill>
                  <a:schemeClr val="accent2"/>
                </a:solidFill>
              </a:rPr>
              <a:t>3</a:t>
            </a:r>
            <a:r>
              <a:rPr lang="en-US" sz="1400">
                <a:solidFill>
                  <a:schemeClr val="accent2"/>
                </a:solidFill>
              </a:rPr>
              <a:t>.  Solving </a:t>
            </a:r>
          </a:p>
          <a:p>
            <a:pPr marL="342900" indent="-342900"/>
            <a:r>
              <a:rPr lang="en-US" sz="1400">
                <a:solidFill>
                  <a:schemeClr val="accent2"/>
                </a:solidFill>
              </a:rPr>
              <a:t>     Equation 1 for the  straw length (</a:t>
            </a:r>
            <a:r>
              <a:rPr lang="en-US" sz="1400" i="1">
                <a:solidFill>
                  <a:schemeClr val="accent2"/>
                </a:solidFill>
              </a:rPr>
              <a:t>sl)</a:t>
            </a:r>
            <a:r>
              <a:rPr lang="en-US" sz="1400">
                <a:solidFill>
                  <a:schemeClr val="accent2"/>
                </a:solidFill>
              </a:rPr>
              <a:t> shows that a straw length of 4.7 cm is needed to represent the</a:t>
            </a:r>
          </a:p>
          <a:p>
            <a:pPr marL="342900" indent="-342900"/>
            <a:r>
              <a:rPr lang="en-US" sz="1400">
                <a:solidFill>
                  <a:schemeClr val="accent2"/>
                </a:solidFill>
              </a:rPr>
              <a:t>     density of beryllium.  Round off all straw lengths to 0.1 cm.</a:t>
            </a:r>
          </a:p>
          <a:p>
            <a:pPr marL="342900" indent="-342900"/>
            <a:endParaRPr lang="en-US" sz="1400">
              <a:solidFill>
                <a:schemeClr val="accent2"/>
              </a:solidFill>
            </a:endParaRPr>
          </a:p>
          <a:p>
            <a:pPr marL="342900" indent="-342900"/>
            <a:endParaRPr lang="en-US" sz="1400">
              <a:solidFill>
                <a:schemeClr val="accent2"/>
              </a:solidFill>
            </a:endParaRPr>
          </a:p>
          <a:p>
            <a:pPr marL="342900" indent="-342900"/>
            <a:endParaRPr lang="en-US" sz="1400">
              <a:solidFill>
                <a:schemeClr val="accent2"/>
              </a:solidFill>
            </a:endParaRPr>
          </a:p>
          <a:p>
            <a:pPr marL="342900" indent="-342900"/>
            <a:endParaRPr lang="en-US" sz="1400">
              <a:solidFill>
                <a:schemeClr val="accent2"/>
              </a:solidFill>
            </a:endParaRPr>
          </a:p>
          <a:p>
            <a:pPr marL="342900" indent="-342900"/>
            <a:endParaRPr lang="en-US" sz="1400">
              <a:solidFill>
                <a:schemeClr val="accent2"/>
              </a:solidFill>
            </a:endParaRPr>
          </a:p>
          <a:p>
            <a:pPr marL="342900" indent="-342900"/>
            <a:endParaRPr lang="en-US" sz="1400">
              <a:solidFill>
                <a:schemeClr val="accent2"/>
              </a:solidFill>
            </a:endParaRPr>
          </a:p>
          <a:p>
            <a:pPr marL="342900" indent="-342900"/>
            <a:r>
              <a:rPr lang="en-US" sz="1400"/>
              <a:t>8.  Add 1.0 cm to the calculated straw length for each element and cut a straw to that length.</a:t>
            </a:r>
            <a:r>
              <a:rPr lang="en-US" sz="1400">
                <a:solidFill>
                  <a:schemeClr val="accent2"/>
                </a:solidFill>
              </a:rPr>
              <a:t>  </a:t>
            </a:r>
            <a:endParaRPr lang="en-US" sz="1400" i="1">
              <a:solidFill>
                <a:schemeClr val="accent2"/>
              </a:solidFill>
            </a:endParaRPr>
          </a:p>
          <a:p>
            <a:pPr marL="342900" indent="-342900"/>
            <a:r>
              <a:rPr lang="en-US" sz="1400" i="1">
                <a:solidFill>
                  <a:schemeClr val="accent2"/>
                </a:solidFill>
              </a:rPr>
              <a:t>     Example</a:t>
            </a:r>
            <a:r>
              <a:rPr lang="en-US" sz="1400">
                <a:solidFill>
                  <a:schemeClr val="accent2"/>
                </a:solidFill>
              </a:rPr>
              <a:t>:  Cut a straw 5.7 cm (4.7 cm  +  1.0 cm) long to represent beryllium.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458788" y="365125"/>
            <a:ext cx="11874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/>
              <a:t>Procedure</a:t>
            </a:r>
          </a:p>
        </p:txBody>
      </p:sp>
      <p:grpSp>
        <p:nvGrpSpPr>
          <p:cNvPr id="24588" name="Group 12"/>
          <p:cNvGrpSpPr>
            <a:grpSpLocks/>
          </p:cNvGrpSpPr>
          <p:nvPr/>
        </p:nvGrpSpPr>
        <p:grpSpPr bwMode="auto">
          <a:xfrm>
            <a:off x="2771775" y="4927600"/>
            <a:ext cx="2863850" cy="622300"/>
            <a:chOff x="1746" y="3104"/>
            <a:chExt cx="1804" cy="392"/>
          </a:xfrm>
        </p:grpSpPr>
        <p:sp>
          <p:nvSpPr>
            <p:cNvPr id="24582" name="Text Box 6"/>
            <p:cNvSpPr txBox="1">
              <a:spLocks noChangeArrowheads="1"/>
            </p:cNvSpPr>
            <p:nvPr/>
          </p:nvSpPr>
          <p:spPr bwMode="auto">
            <a:xfrm>
              <a:off x="1826" y="3104"/>
              <a:ext cx="145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/>
                <a:t>18.5 cm                      </a:t>
              </a:r>
              <a:r>
                <a:rPr lang="en-US" sz="1600" i="1"/>
                <a:t>sl</a:t>
              </a:r>
              <a:endParaRPr lang="en-US" sz="1600"/>
            </a:p>
          </p:txBody>
        </p:sp>
        <p:sp>
          <p:nvSpPr>
            <p:cNvPr id="24583" name="Line 7"/>
            <p:cNvSpPr>
              <a:spLocks noChangeShapeType="1"/>
            </p:cNvSpPr>
            <p:nvPr/>
          </p:nvSpPr>
          <p:spPr bwMode="auto">
            <a:xfrm>
              <a:off x="1746" y="3294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584" name="Line 8"/>
            <p:cNvSpPr>
              <a:spLocks noChangeShapeType="1"/>
            </p:cNvSpPr>
            <p:nvPr/>
          </p:nvSpPr>
          <p:spPr bwMode="auto">
            <a:xfrm>
              <a:off x="2778" y="3294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585" name="Text Box 9"/>
            <p:cNvSpPr txBox="1">
              <a:spLocks noChangeArrowheads="1"/>
            </p:cNvSpPr>
            <p:nvPr/>
          </p:nvSpPr>
          <p:spPr bwMode="auto">
            <a:xfrm>
              <a:off x="1754" y="3284"/>
              <a:ext cx="179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/>
                <a:t>7.31 g/cm</a:t>
              </a:r>
              <a:r>
                <a:rPr lang="en-US" sz="1600" baseline="30000"/>
                <a:t>3                  </a:t>
              </a:r>
              <a:r>
                <a:rPr lang="en-US" sz="1600"/>
                <a:t>1.85 g/cm</a:t>
              </a:r>
              <a:r>
                <a:rPr lang="en-US" sz="1600" baseline="30000"/>
                <a:t>3 </a:t>
              </a:r>
            </a:p>
          </p:txBody>
        </p:sp>
        <p:sp>
          <p:nvSpPr>
            <p:cNvPr id="24586" name="Text Box 10"/>
            <p:cNvSpPr txBox="1">
              <a:spLocks noChangeArrowheads="1"/>
            </p:cNvSpPr>
            <p:nvPr/>
          </p:nvSpPr>
          <p:spPr bwMode="auto">
            <a:xfrm>
              <a:off x="2516" y="3167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=</a:t>
              </a:r>
            </a:p>
          </p:txBody>
        </p:sp>
      </p:grp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2451100" y="5641975"/>
            <a:ext cx="39020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i="1"/>
              <a:t>sl  </a:t>
            </a:r>
            <a:r>
              <a:rPr lang="en-US" sz="1600"/>
              <a:t>=  (18.5  x  1.85) / 7.31  =  4.7 cm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427038" y="708025"/>
            <a:ext cx="8307387" cy="288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en-US" sz="1400"/>
              <a:t>9.    Place the straw in the reaction plate according to the position of the element in the periodic table.</a:t>
            </a:r>
          </a:p>
          <a:p>
            <a:pPr marL="342900" indent="-342900"/>
            <a:r>
              <a:rPr lang="en-US" sz="1400"/>
              <a:t>       Remember, the transition elements are not included in the list of representative elements.</a:t>
            </a:r>
          </a:p>
          <a:p>
            <a:pPr marL="342900" indent="-342900"/>
            <a:r>
              <a:rPr lang="en-US" sz="1400"/>
              <a:t>       </a:t>
            </a:r>
            <a:r>
              <a:rPr lang="en-US" sz="1400" i="1">
                <a:solidFill>
                  <a:schemeClr val="accent2"/>
                </a:solidFill>
              </a:rPr>
              <a:t>Example</a:t>
            </a:r>
            <a:r>
              <a:rPr lang="en-US" sz="1400">
                <a:solidFill>
                  <a:schemeClr val="accent2"/>
                </a:solidFill>
              </a:rPr>
              <a:t>:  Beryllium (period 2, Group 2 is placed in row 2, column 2).</a:t>
            </a:r>
          </a:p>
          <a:p>
            <a:pPr marL="342900" indent="-342900"/>
            <a:endParaRPr lang="en-US" sz="800">
              <a:solidFill>
                <a:schemeClr val="accent2"/>
              </a:solidFill>
            </a:endParaRPr>
          </a:p>
          <a:p>
            <a:pPr marL="342900" indent="-342900"/>
            <a:r>
              <a:rPr lang="en-US" sz="1400"/>
              <a:t>10.  Repeat steps 6-9 for each element in the list.</a:t>
            </a:r>
          </a:p>
          <a:p>
            <a:pPr marL="342900" indent="-342900"/>
            <a:endParaRPr lang="en-US" sz="1400"/>
          </a:p>
          <a:p>
            <a:pPr marL="342900" indent="-342900"/>
            <a:r>
              <a:rPr lang="en-US" sz="1400"/>
              <a:t>11.  Determine the nature of any periodic trend that may exist for the assigned property of the elements </a:t>
            </a:r>
          </a:p>
          <a:p>
            <a:pPr marL="342900" indent="-342900"/>
            <a:r>
              <a:rPr lang="en-US" sz="1400"/>
              <a:t>       and propose an explanation for the observed trend.</a:t>
            </a:r>
          </a:p>
          <a:p>
            <a:pPr marL="342900" indent="-342900"/>
            <a:endParaRPr lang="en-US" sz="1400"/>
          </a:p>
          <a:p>
            <a:pPr marL="342900" indent="-342900"/>
            <a:r>
              <a:rPr lang="en-US" sz="1400"/>
              <a:t>12.  Create a descriptive card to be displayed with the three-dimensional chart.  Include the following </a:t>
            </a:r>
          </a:p>
          <a:p>
            <a:pPr marL="342900" indent="-342900"/>
            <a:r>
              <a:rPr lang="en-US" sz="1400"/>
              <a:t>        information on the card:  (1)  names of group members; (2)  the assigned physical property of the </a:t>
            </a:r>
          </a:p>
          <a:p>
            <a:pPr marL="342900" indent="-342900"/>
            <a:r>
              <a:rPr lang="en-US" sz="1400"/>
              <a:t>        element; (3)  description of the observed trend; (4)  proposed explanation for the trend.</a:t>
            </a:r>
          </a:p>
          <a:p>
            <a:pPr marL="342900" indent="-342900"/>
            <a:endParaRPr lang="en-US" sz="1400"/>
          </a:p>
          <a:p>
            <a:pPr marL="342900" indent="-342900"/>
            <a:endParaRPr lang="en-US" sz="800"/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458788" y="365125"/>
            <a:ext cx="11874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/>
              <a:t>Procedure</a:t>
            </a:r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427038" y="3889375"/>
            <a:ext cx="8755062" cy="161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en-US" sz="1400"/>
              <a:t>1.    If the periodic tables you have available do not list all of the suggested physical properties, compile</a:t>
            </a:r>
          </a:p>
          <a:p>
            <a:pPr marL="342900" indent="-342900"/>
            <a:r>
              <a:rPr lang="en-US" sz="1400"/>
              <a:t>       a list of the elements and their properties. An appropriate reference source is the </a:t>
            </a:r>
            <a:r>
              <a:rPr lang="en-US" sz="1400" i="1"/>
              <a:t>CRC Handbook of</a:t>
            </a:r>
          </a:p>
          <a:p>
            <a:pPr marL="342900" indent="-342900"/>
            <a:r>
              <a:rPr lang="en-US" sz="1400" i="1"/>
              <a:t>       of Chemistry and Physics</a:t>
            </a:r>
            <a:r>
              <a:rPr lang="en-US" sz="1400"/>
              <a:t>.  See also the Website </a:t>
            </a:r>
            <a:r>
              <a:rPr lang="en-US" sz="1400">
                <a:hlinkClick r:id="rId3"/>
              </a:rPr>
              <a:t>www.webelements.com</a:t>
            </a:r>
            <a:r>
              <a:rPr lang="en-US" sz="1400">
                <a:solidFill>
                  <a:schemeClr val="accent2"/>
                </a:solidFill>
              </a:rPr>
              <a:t>.</a:t>
            </a:r>
          </a:p>
          <a:p>
            <a:pPr marL="342900" indent="-342900"/>
            <a:endParaRPr lang="en-US" sz="800">
              <a:solidFill>
                <a:schemeClr val="accent2"/>
              </a:solidFill>
            </a:endParaRPr>
          </a:p>
          <a:p>
            <a:pPr marL="342900" indent="-342900"/>
            <a:r>
              <a:rPr lang="en-US" sz="1400"/>
              <a:t>2.  A large quantity of straws may be available from a local restaurant - ask them to support science activities.</a:t>
            </a:r>
          </a:p>
          <a:p>
            <a:pPr marL="342900" indent="-342900"/>
            <a:endParaRPr lang="en-US" sz="1400"/>
          </a:p>
          <a:p>
            <a:pPr marL="342900" indent="-342900"/>
            <a:r>
              <a:rPr lang="en-US" sz="1400"/>
              <a:t>3.  This activity require 1 full class period.</a:t>
            </a:r>
          </a:p>
          <a:p>
            <a:pPr marL="342900" indent="-342900"/>
            <a:endParaRPr lang="en-US" sz="800"/>
          </a:p>
        </p:txBody>
      </p:sp>
      <p:sp>
        <p:nvSpPr>
          <p:cNvPr id="21518" name="Text Box 14"/>
          <p:cNvSpPr txBox="1">
            <a:spLocks noChangeArrowheads="1"/>
          </p:cNvSpPr>
          <p:nvPr/>
        </p:nvSpPr>
        <p:spPr bwMode="auto">
          <a:xfrm>
            <a:off x="458788" y="3546475"/>
            <a:ext cx="6016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/>
              <a:t>Tips</a:t>
            </a:r>
          </a:p>
        </p:txBody>
      </p:sp>
      <p:sp>
        <p:nvSpPr>
          <p:cNvPr id="21519" name="Rectangle 15"/>
          <p:cNvSpPr>
            <a:spLocks noChangeArrowheads="1"/>
          </p:cNvSpPr>
          <p:nvPr/>
        </p:nvSpPr>
        <p:spPr bwMode="auto">
          <a:xfrm>
            <a:off x="76200" y="6553200"/>
            <a:ext cx="4884738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800" i="1"/>
              <a:t>Flinn ChemTopic Labs, </a:t>
            </a:r>
            <a:r>
              <a:rPr lang="en-US" sz="800"/>
              <a:t>Volume 4,</a:t>
            </a:r>
            <a:r>
              <a:rPr lang="en-US" sz="800" i="1"/>
              <a:t> </a:t>
            </a:r>
            <a:r>
              <a:rPr lang="en-US" sz="800"/>
              <a:t>The Periodic Table;</a:t>
            </a:r>
            <a:r>
              <a:rPr lang="en-US" sz="800" i="1"/>
              <a:t> </a:t>
            </a:r>
            <a:r>
              <a:rPr lang="en-US" sz="800"/>
              <a:t>Cesa, I., Ed,; Flinn Scientific:  Batavia, IL,  2002, </a:t>
            </a:r>
          </a:p>
        </p:txBody>
      </p:sp>
      <p:grpSp>
        <p:nvGrpSpPr>
          <p:cNvPr id="21520" name="Group 16"/>
          <p:cNvGrpSpPr>
            <a:grpSpLocks/>
          </p:cNvGrpSpPr>
          <p:nvPr/>
        </p:nvGrpSpPr>
        <p:grpSpPr bwMode="auto">
          <a:xfrm>
            <a:off x="5732463" y="5346700"/>
            <a:ext cx="684212" cy="904875"/>
            <a:chOff x="341" y="242"/>
            <a:chExt cx="431" cy="570"/>
          </a:xfrm>
        </p:grpSpPr>
        <p:sp>
          <p:nvSpPr>
            <p:cNvPr id="21521" name="Document">
              <a:hlinkClick r:id="rId4" tooltip="Plotting Trends Lab"/>
            </p:cNvPr>
            <p:cNvSpPr>
              <a:spLocks noChangeAspect="1" noEditPoints="1" noChangeArrowheads="1"/>
            </p:cNvSpPr>
            <p:nvPr/>
          </p:nvSpPr>
          <p:spPr bwMode="auto">
            <a:xfrm>
              <a:off x="346" y="242"/>
              <a:ext cx="426" cy="570"/>
            </a:xfrm>
            <a:custGeom>
              <a:avLst/>
              <a:gdLst>
                <a:gd name="T0" fmla="*/ 10757 w 21600"/>
                <a:gd name="T1" fmla="*/ 21632 h 21600"/>
                <a:gd name="T2" fmla="*/ 85 w 21600"/>
                <a:gd name="T3" fmla="*/ 10849 h 21600"/>
                <a:gd name="T4" fmla="*/ 10757 w 21600"/>
                <a:gd name="T5" fmla="*/ 81 h 21600"/>
                <a:gd name="T6" fmla="*/ 21706 w 21600"/>
                <a:gd name="T7" fmla="*/ 10652 h 21600"/>
                <a:gd name="T8" fmla="*/ 10757 w 21600"/>
                <a:gd name="T9" fmla="*/ 21632 h 21600"/>
                <a:gd name="T10" fmla="*/ 0 w 21600"/>
                <a:gd name="T11" fmla="*/ 0 h 21600"/>
                <a:gd name="T12" fmla="*/ 21600 w 21600"/>
                <a:gd name="T13" fmla="*/ 0 h 21600"/>
                <a:gd name="T14" fmla="*/ 21600 w 21600"/>
                <a:gd name="T15" fmla="*/ 21600 h 21600"/>
                <a:gd name="T16" fmla="*/ 977 w 21600"/>
                <a:gd name="T17" fmla="*/ 818 h 21600"/>
                <a:gd name="T18" fmla="*/ 20622 w 21600"/>
                <a:gd name="T19" fmla="*/ 1642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2" name="Text Box 18">
              <a:hlinkClick r:id="rId4" tooltip="Plotting Trends Lab"/>
            </p:cNvPr>
            <p:cNvSpPr txBox="1">
              <a:spLocks noChangeArrowheads="1"/>
            </p:cNvSpPr>
            <p:nvPr/>
          </p:nvSpPr>
          <p:spPr bwMode="auto">
            <a:xfrm>
              <a:off x="341" y="328"/>
              <a:ext cx="430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000"/>
                <a:t>Printable</a:t>
              </a:r>
            </a:p>
            <a:p>
              <a:pPr algn="ctr"/>
              <a:r>
                <a:rPr lang="en-US" sz="1000"/>
                <a:t>copy of</a:t>
              </a:r>
            </a:p>
            <a:p>
              <a:pPr algn="ctr"/>
              <a:r>
                <a:rPr lang="en-US" sz="1000"/>
                <a:t>LAB</a:t>
              </a:r>
              <a:endParaRPr lang="en-US"/>
            </a:p>
          </p:txBody>
        </p:sp>
      </p:grpSp>
      <p:grpSp>
        <p:nvGrpSpPr>
          <p:cNvPr id="21523" name="Group 19"/>
          <p:cNvGrpSpPr>
            <a:grpSpLocks/>
          </p:cNvGrpSpPr>
          <p:nvPr/>
        </p:nvGrpSpPr>
        <p:grpSpPr bwMode="auto">
          <a:xfrm>
            <a:off x="6694488" y="5346700"/>
            <a:ext cx="684212" cy="904875"/>
            <a:chOff x="341" y="242"/>
            <a:chExt cx="431" cy="570"/>
          </a:xfrm>
        </p:grpSpPr>
        <p:sp>
          <p:nvSpPr>
            <p:cNvPr id="21524" name="Document">
              <a:hlinkClick r:id="rId5" action="ppaction://hlinkfile" tooltip="Physical Data"/>
            </p:cNvPr>
            <p:cNvSpPr>
              <a:spLocks noChangeAspect="1" noEditPoints="1" noChangeArrowheads="1"/>
            </p:cNvSpPr>
            <p:nvPr/>
          </p:nvSpPr>
          <p:spPr bwMode="auto">
            <a:xfrm>
              <a:off x="346" y="242"/>
              <a:ext cx="426" cy="570"/>
            </a:xfrm>
            <a:custGeom>
              <a:avLst/>
              <a:gdLst>
                <a:gd name="T0" fmla="*/ 10757 w 21600"/>
                <a:gd name="T1" fmla="*/ 21632 h 21600"/>
                <a:gd name="T2" fmla="*/ 85 w 21600"/>
                <a:gd name="T3" fmla="*/ 10849 h 21600"/>
                <a:gd name="T4" fmla="*/ 10757 w 21600"/>
                <a:gd name="T5" fmla="*/ 81 h 21600"/>
                <a:gd name="T6" fmla="*/ 21706 w 21600"/>
                <a:gd name="T7" fmla="*/ 10652 h 21600"/>
                <a:gd name="T8" fmla="*/ 10757 w 21600"/>
                <a:gd name="T9" fmla="*/ 21632 h 21600"/>
                <a:gd name="T10" fmla="*/ 0 w 21600"/>
                <a:gd name="T11" fmla="*/ 0 h 21600"/>
                <a:gd name="T12" fmla="*/ 21600 w 21600"/>
                <a:gd name="T13" fmla="*/ 0 h 21600"/>
                <a:gd name="T14" fmla="*/ 21600 w 21600"/>
                <a:gd name="T15" fmla="*/ 21600 h 21600"/>
                <a:gd name="T16" fmla="*/ 977 w 21600"/>
                <a:gd name="T17" fmla="*/ 818 h 21600"/>
                <a:gd name="T18" fmla="*/ 20622 w 21600"/>
                <a:gd name="T19" fmla="*/ 1642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5" name="Text Box 21">
              <a:hlinkClick r:id="rId5" action="ppaction://hlinkfile" tooltip="Physical Data"/>
            </p:cNvPr>
            <p:cNvSpPr txBox="1">
              <a:spLocks noChangeArrowheads="1"/>
            </p:cNvSpPr>
            <p:nvPr/>
          </p:nvSpPr>
          <p:spPr bwMode="auto">
            <a:xfrm>
              <a:off x="341" y="328"/>
              <a:ext cx="430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000"/>
                <a:t>Printable</a:t>
              </a:r>
            </a:p>
            <a:p>
              <a:pPr algn="ctr"/>
              <a:r>
                <a:rPr lang="en-US" sz="1000"/>
                <a:t>copy of</a:t>
              </a:r>
            </a:p>
            <a:p>
              <a:pPr algn="ctr"/>
              <a:r>
                <a:rPr lang="en-US" sz="1000"/>
                <a:t>DATA</a:t>
              </a:r>
              <a:endParaRPr lang="en-US"/>
            </a:p>
          </p:txBody>
        </p:sp>
      </p:grpSp>
      <p:grpSp>
        <p:nvGrpSpPr>
          <p:cNvPr id="21526" name="Group 22"/>
          <p:cNvGrpSpPr>
            <a:grpSpLocks/>
          </p:cNvGrpSpPr>
          <p:nvPr/>
        </p:nvGrpSpPr>
        <p:grpSpPr bwMode="auto">
          <a:xfrm>
            <a:off x="7643813" y="5346700"/>
            <a:ext cx="766762" cy="904875"/>
            <a:chOff x="315" y="242"/>
            <a:chExt cx="483" cy="570"/>
          </a:xfrm>
        </p:grpSpPr>
        <p:sp>
          <p:nvSpPr>
            <p:cNvPr id="21527" name="Document">
              <a:hlinkClick r:id="rId6" action="ppaction://hlinkpres?slideindex=1&amp;slidetitle=" tooltip="Interactive Periodic Table"/>
            </p:cNvPr>
            <p:cNvSpPr>
              <a:spLocks noChangeAspect="1" noEditPoints="1" noChangeArrowheads="1"/>
            </p:cNvSpPr>
            <p:nvPr/>
          </p:nvSpPr>
          <p:spPr bwMode="auto">
            <a:xfrm>
              <a:off x="346" y="242"/>
              <a:ext cx="426" cy="570"/>
            </a:xfrm>
            <a:custGeom>
              <a:avLst/>
              <a:gdLst>
                <a:gd name="T0" fmla="*/ 10757 w 21600"/>
                <a:gd name="T1" fmla="*/ 21632 h 21600"/>
                <a:gd name="T2" fmla="*/ 85 w 21600"/>
                <a:gd name="T3" fmla="*/ 10849 h 21600"/>
                <a:gd name="T4" fmla="*/ 10757 w 21600"/>
                <a:gd name="T5" fmla="*/ 81 h 21600"/>
                <a:gd name="T6" fmla="*/ 21706 w 21600"/>
                <a:gd name="T7" fmla="*/ 10652 h 21600"/>
                <a:gd name="T8" fmla="*/ 10757 w 21600"/>
                <a:gd name="T9" fmla="*/ 21632 h 21600"/>
                <a:gd name="T10" fmla="*/ 0 w 21600"/>
                <a:gd name="T11" fmla="*/ 0 h 21600"/>
                <a:gd name="T12" fmla="*/ 21600 w 21600"/>
                <a:gd name="T13" fmla="*/ 0 h 21600"/>
                <a:gd name="T14" fmla="*/ 21600 w 21600"/>
                <a:gd name="T15" fmla="*/ 21600 h 21600"/>
                <a:gd name="T16" fmla="*/ 977 w 21600"/>
                <a:gd name="T17" fmla="*/ 818 h 21600"/>
                <a:gd name="T18" fmla="*/ 20622 w 21600"/>
                <a:gd name="T19" fmla="*/ 1642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8" name="Text Box 24">
              <a:hlinkClick r:id="rId6" action="ppaction://hlinkpres?slideindex=1&amp;slidetitle=" tooltip="Interactive Periodic Table"/>
            </p:cNvPr>
            <p:cNvSpPr txBox="1">
              <a:spLocks noChangeArrowheads="1"/>
            </p:cNvSpPr>
            <p:nvPr/>
          </p:nvSpPr>
          <p:spPr bwMode="auto">
            <a:xfrm>
              <a:off x="315" y="328"/>
              <a:ext cx="483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000"/>
                <a:t>Interactive</a:t>
              </a:r>
            </a:p>
            <a:p>
              <a:pPr algn="ctr"/>
              <a:r>
                <a:rPr lang="en-US" sz="1000"/>
                <a:t>Periodic</a:t>
              </a:r>
            </a:p>
            <a:p>
              <a:pPr algn="ctr"/>
              <a:r>
                <a:rPr lang="en-US" sz="1000"/>
                <a:t>Table</a:t>
              </a: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1295400" y="19812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7772400" y="1447800"/>
            <a:ext cx="3810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6248400" y="19812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6629400" y="19812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7010400" y="19812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7391400" y="19812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7772400" y="1981200"/>
            <a:ext cx="3810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1295400" y="25146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5867400" y="19812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1676400" y="19812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1295400" y="14478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5" name="Rectangle 13"/>
          <p:cNvSpPr>
            <a:spLocks noChangeArrowheads="1"/>
          </p:cNvSpPr>
          <p:nvPr/>
        </p:nvSpPr>
        <p:spPr bwMode="auto">
          <a:xfrm>
            <a:off x="5867400" y="25146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6248400" y="25146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6629400" y="25146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7010400" y="25146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9" name="Rectangle 17"/>
          <p:cNvSpPr>
            <a:spLocks noChangeArrowheads="1"/>
          </p:cNvSpPr>
          <p:nvPr/>
        </p:nvSpPr>
        <p:spPr bwMode="auto">
          <a:xfrm>
            <a:off x="7391400" y="25146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7772400" y="2514600"/>
            <a:ext cx="3810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11" name="Rectangle 19"/>
          <p:cNvSpPr>
            <a:spLocks noChangeArrowheads="1"/>
          </p:cNvSpPr>
          <p:nvPr/>
        </p:nvSpPr>
        <p:spPr bwMode="auto">
          <a:xfrm>
            <a:off x="1295400" y="30480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1676400" y="30480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13" name="Rectangle 21"/>
          <p:cNvSpPr>
            <a:spLocks noChangeArrowheads="1"/>
          </p:cNvSpPr>
          <p:nvPr/>
        </p:nvSpPr>
        <p:spPr bwMode="auto">
          <a:xfrm>
            <a:off x="2057400" y="30480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14" name="Rectangle 22"/>
          <p:cNvSpPr>
            <a:spLocks noChangeArrowheads="1"/>
          </p:cNvSpPr>
          <p:nvPr/>
        </p:nvSpPr>
        <p:spPr bwMode="auto">
          <a:xfrm>
            <a:off x="2438400" y="30480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15" name="Rectangle 23"/>
          <p:cNvSpPr>
            <a:spLocks noChangeArrowheads="1"/>
          </p:cNvSpPr>
          <p:nvPr/>
        </p:nvSpPr>
        <p:spPr bwMode="auto">
          <a:xfrm>
            <a:off x="2819400" y="30480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16" name="Rectangle 24"/>
          <p:cNvSpPr>
            <a:spLocks noChangeArrowheads="1"/>
          </p:cNvSpPr>
          <p:nvPr/>
        </p:nvSpPr>
        <p:spPr bwMode="auto">
          <a:xfrm>
            <a:off x="3200400" y="30480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17" name="Rectangle 25"/>
          <p:cNvSpPr>
            <a:spLocks noChangeArrowheads="1"/>
          </p:cNvSpPr>
          <p:nvPr/>
        </p:nvSpPr>
        <p:spPr bwMode="auto">
          <a:xfrm>
            <a:off x="3581400" y="30480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18" name="Rectangle 26"/>
          <p:cNvSpPr>
            <a:spLocks noChangeArrowheads="1"/>
          </p:cNvSpPr>
          <p:nvPr/>
        </p:nvSpPr>
        <p:spPr bwMode="auto">
          <a:xfrm>
            <a:off x="3962400" y="30480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19" name="Rectangle 27"/>
          <p:cNvSpPr>
            <a:spLocks noChangeArrowheads="1"/>
          </p:cNvSpPr>
          <p:nvPr/>
        </p:nvSpPr>
        <p:spPr bwMode="auto">
          <a:xfrm>
            <a:off x="4343400" y="30480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20" name="Rectangle 28"/>
          <p:cNvSpPr>
            <a:spLocks noChangeArrowheads="1"/>
          </p:cNvSpPr>
          <p:nvPr/>
        </p:nvSpPr>
        <p:spPr bwMode="auto">
          <a:xfrm>
            <a:off x="4724400" y="30480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21" name="Rectangle 29"/>
          <p:cNvSpPr>
            <a:spLocks noChangeArrowheads="1"/>
          </p:cNvSpPr>
          <p:nvPr/>
        </p:nvSpPr>
        <p:spPr bwMode="auto">
          <a:xfrm>
            <a:off x="5105400" y="30480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22" name="Rectangle 30"/>
          <p:cNvSpPr>
            <a:spLocks noChangeArrowheads="1"/>
          </p:cNvSpPr>
          <p:nvPr/>
        </p:nvSpPr>
        <p:spPr bwMode="auto">
          <a:xfrm>
            <a:off x="5486400" y="30480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23" name="Rectangle 31"/>
          <p:cNvSpPr>
            <a:spLocks noChangeArrowheads="1"/>
          </p:cNvSpPr>
          <p:nvPr/>
        </p:nvSpPr>
        <p:spPr bwMode="auto">
          <a:xfrm>
            <a:off x="5867400" y="30480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24" name="Rectangle 32"/>
          <p:cNvSpPr>
            <a:spLocks noChangeArrowheads="1"/>
          </p:cNvSpPr>
          <p:nvPr/>
        </p:nvSpPr>
        <p:spPr bwMode="auto">
          <a:xfrm>
            <a:off x="6248400" y="30480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25" name="Rectangle 33"/>
          <p:cNvSpPr>
            <a:spLocks noChangeArrowheads="1"/>
          </p:cNvSpPr>
          <p:nvPr/>
        </p:nvSpPr>
        <p:spPr bwMode="auto">
          <a:xfrm>
            <a:off x="6629400" y="30480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26" name="Rectangle 34"/>
          <p:cNvSpPr>
            <a:spLocks noChangeArrowheads="1"/>
          </p:cNvSpPr>
          <p:nvPr/>
        </p:nvSpPr>
        <p:spPr bwMode="auto">
          <a:xfrm>
            <a:off x="7010400" y="30480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27" name="Rectangle 35"/>
          <p:cNvSpPr>
            <a:spLocks noChangeArrowheads="1"/>
          </p:cNvSpPr>
          <p:nvPr/>
        </p:nvSpPr>
        <p:spPr bwMode="auto">
          <a:xfrm>
            <a:off x="7391400" y="30480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28" name="Rectangle 36"/>
          <p:cNvSpPr>
            <a:spLocks noChangeArrowheads="1"/>
          </p:cNvSpPr>
          <p:nvPr/>
        </p:nvSpPr>
        <p:spPr bwMode="auto">
          <a:xfrm>
            <a:off x="7772400" y="3048000"/>
            <a:ext cx="3810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29" name="Rectangle 37"/>
          <p:cNvSpPr>
            <a:spLocks noChangeArrowheads="1"/>
          </p:cNvSpPr>
          <p:nvPr/>
        </p:nvSpPr>
        <p:spPr bwMode="auto">
          <a:xfrm>
            <a:off x="1295400" y="35814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30" name="Rectangle 38"/>
          <p:cNvSpPr>
            <a:spLocks noChangeArrowheads="1"/>
          </p:cNvSpPr>
          <p:nvPr/>
        </p:nvSpPr>
        <p:spPr bwMode="auto">
          <a:xfrm>
            <a:off x="1676400" y="35814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31" name="Rectangle 39"/>
          <p:cNvSpPr>
            <a:spLocks noChangeArrowheads="1"/>
          </p:cNvSpPr>
          <p:nvPr/>
        </p:nvSpPr>
        <p:spPr bwMode="auto">
          <a:xfrm>
            <a:off x="2057400" y="35814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32" name="Rectangle 40"/>
          <p:cNvSpPr>
            <a:spLocks noChangeArrowheads="1"/>
          </p:cNvSpPr>
          <p:nvPr/>
        </p:nvSpPr>
        <p:spPr bwMode="auto">
          <a:xfrm>
            <a:off x="2438400" y="35814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33" name="Rectangle 41"/>
          <p:cNvSpPr>
            <a:spLocks noChangeArrowheads="1"/>
          </p:cNvSpPr>
          <p:nvPr/>
        </p:nvSpPr>
        <p:spPr bwMode="auto">
          <a:xfrm>
            <a:off x="2819400" y="35814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34" name="Rectangle 42"/>
          <p:cNvSpPr>
            <a:spLocks noChangeArrowheads="1"/>
          </p:cNvSpPr>
          <p:nvPr/>
        </p:nvSpPr>
        <p:spPr bwMode="auto">
          <a:xfrm>
            <a:off x="3200400" y="35814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35" name="Rectangle 43"/>
          <p:cNvSpPr>
            <a:spLocks noChangeArrowheads="1"/>
          </p:cNvSpPr>
          <p:nvPr/>
        </p:nvSpPr>
        <p:spPr bwMode="auto">
          <a:xfrm>
            <a:off x="3581400" y="35814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36" name="Rectangle 44"/>
          <p:cNvSpPr>
            <a:spLocks noChangeArrowheads="1"/>
          </p:cNvSpPr>
          <p:nvPr/>
        </p:nvSpPr>
        <p:spPr bwMode="auto">
          <a:xfrm>
            <a:off x="3962400" y="35814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37" name="Rectangle 45"/>
          <p:cNvSpPr>
            <a:spLocks noChangeArrowheads="1"/>
          </p:cNvSpPr>
          <p:nvPr/>
        </p:nvSpPr>
        <p:spPr bwMode="auto">
          <a:xfrm>
            <a:off x="4343400" y="35814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38" name="Rectangle 46"/>
          <p:cNvSpPr>
            <a:spLocks noChangeArrowheads="1"/>
          </p:cNvSpPr>
          <p:nvPr/>
        </p:nvSpPr>
        <p:spPr bwMode="auto">
          <a:xfrm>
            <a:off x="4724400" y="35814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39" name="Rectangle 47"/>
          <p:cNvSpPr>
            <a:spLocks noChangeArrowheads="1"/>
          </p:cNvSpPr>
          <p:nvPr/>
        </p:nvSpPr>
        <p:spPr bwMode="auto">
          <a:xfrm>
            <a:off x="5105400" y="35814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40" name="Rectangle 48"/>
          <p:cNvSpPr>
            <a:spLocks noChangeArrowheads="1"/>
          </p:cNvSpPr>
          <p:nvPr/>
        </p:nvSpPr>
        <p:spPr bwMode="auto">
          <a:xfrm>
            <a:off x="5486400" y="35814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41" name="Rectangle 49"/>
          <p:cNvSpPr>
            <a:spLocks noChangeArrowheads="1"/>
          </p:cNvSpPr>
          <p:nvPr/>
        </p:nvSpPr>
        <p:spPr bwMode="auto">
          <a:xfrm>
            <a:off x="5867400" y="35814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42" name="Rectangle 50"/>
          <p:cNvSpPr>
            <a:spLocks noChangeArrowheads="1"/>
          </p:cNvSpPr>
          <p:nvPr/>
        </p:nvSpPr>
        <p:spPr bwMode="auto">
          <a:xfrm>
            <a:off x="6248400" y="35814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43" name="Rectangle 51"/>
          <p:cNvSpPr>
            <a:spLocks noChangeArrowheads="1"/>
          </p:cNvSpPr>
          <p:nvPr/>
        </p:nvSpPr>
        <p:spPr bwMode="auto">
          <a:xfrm>
            <a:off x="6629400" y="35814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44" name="Rectangle 52"/>
          <p:cNvSpPr>
            <a:spLocks noChangeArrowheads="1"/>
          </p:cNvSpPr>
          <p:nvPr/>
        </p:nvSpPr>
        <p:spPr bwMode="auto">
          <a:xfrm>
            <a:off x="7010400" y="35814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45" name="Rectangle 53"/>
          <p:cNvSpPr>
            <a:spLocks noChangeArrowheads="1"/>
          </p:cNvSpPr>
          <p:nvPr/>
        </p:nvSpPr>
        <p:spPr bwMode="auto">
          <a:xfrm>
            <a:off x="7391400" y="35814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46" name="Rectangle 54"/>
          <p:cNvSpPr>
            <a:spLocks noChangeArrowheads="1"/>
          </p:cNvSpPr>
          <p:nvPr/>
        </p:nvSpPr>
        <p:spPr bwMode="auto">
          <a:xfrm>
            <a:off x="7772400" y="3581400"/>
            <a:ext cx="3810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47" name="Rectangle 55"/>
          <p:cNvSpPr>
            <a:spLocks noChangeArrowheads="1"/>
          </p:cNvSpPr>
          <p:nvPr/>
        </p:nvSpPr>
        <p:spPr bwMode="auto">
          <a:xfrm>
            <a:off x="1295400" y="41148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48" name="Rectangle 56"/>
          <p:cNvSpPr>
            <a:spLocks noChangeArrowheads="1"/>
          </p:cNvSpPr>
          <p:nvPr/>
        </p:nvSpPr>
        <p:spPr bwMode="auto">
          <a:xfrm>
            <a:off x="1676400" y="41148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49" name="Rectangle 57"/>
          <p:cNvSpPr>
            <a:spLocks noChangeArrowheads="1"/>
          </p:cNvSpPr>
          <p:nvPr/>
        </p:nvSpPr>
        <p:spPr bwMode="auto">
          <a:xfrm>
            <a:off x="2438400" y="41148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50" name="Rectangle 58"/>
          <p:cNvSpPr>
            <a:spLocks noChangeArrowheads="1"/>
          </p:cNvSpPr>
          <p:nvPr/>
        </p:nvSpPr>
        <p:spPr bwMode="auto">
          <a:xfrm>
            <a:off x="2819400" y="41148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51" name="Rectangle 59"/>
          <p:cNvSpPr>
            <a:spLocks noChangeArrowheads="1"/>
          </p:cNvSpPr>
          <p:nvPr/>
        </p:nvSpPr>
        <p:spPr bwMode="auto">
          <a:xfrm>
            <a:off x="3200400" y="41148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52" name="Rectangle 60"/>
          <p:cNvSpPr>
            <a:spLocks noChangeArrowheads="1"/>
          </p:cNvSpPr>
          <p:nvPr/>
        </p:nvSpPr>
        <p:spPr bwMode="auto">
          <a:xfrm>
            <a:off x="3581400" y="41148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53" name="Rectangle 61"/>
          <p:cNvSpPr>
            <a:spLocks noChangeArrowheads="1"/>
          </p:cNvSpPr>
          <p:nvPr/>
        </p:nvSpPr>
        <p:spPr bwMode="auto">
          <a:xfrm>
            <a:off x="3962400" y="41148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54" name="Rectangle 62"/>
          <p:cNvSpPr>
            <a:spLocks noChangeArrowheads="1"/>
          </p:cNvSpPr>
          <p:nvPr/>
        </p:nvSpPr>
        <p:spPr bwMode="auto">
          <a:xfrm>
            <a:off x="4343400" y="41148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55" name="Rectangle 63"/>
          <p:cNvSpPr>
            <a:spLocks noChangeArrowheads="1"/>
          </p:cNvSpPr>
          <p:nvPr/>
        </p:nvSpPr>
        <p:spPr bwMode="auto">
          <a:xfrm>
            <a:off x="4724400" y="41148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56" name="Rectangle 64"/>
          <p:cNvSpPr>
            <a:spLocks noChangeArrowheads="1"/>
          </p:cNvSpPr>
          <p:nvPr/>
        </p:nvSpPr>
        <p:spPr bwMode="auto">
          <a:xfrm>
            <a:off x="5105400" y="41148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57" name="Rectangle 65"/>
          <p:cNvSpPr>
            <a:spLocks noChangeArrowheads="1"/>
          </p:cNvSpPr>
          <p:nvPr/>
        </p:nvSpPr>
        <p:spPr bwMode="auto">
          <a:xfrm>
            <a:off x="5486400" y="41148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58" name="Rectangle 66"/>
          <p:cNvSpPr>
            <a:spLocks noChangeArrowheads="1"/>
          </p:cNvSpPr>
          <p:nvPr/>
        </p:nvSpPr>
        <p:spPr bwMode="auto">
          <a:xfrm>
            <a:off x="5867400" y="41148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59" name="Rectangle 67"/>
          <p:cNvSpPr>
            <a:spLocks noChangeArrowheads="1"/>
          </p:cNvSpPr>
          <p:nvPr/>
        </p:nvSpPr>
        <p:spPr bwMode="auto">
          <a:xfrm>
            <a:off x="6248400" y="41148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60" name="Rectangle 68"/>
          <p:cNvSpPr>
            <a:spLocks noChangeArrowheads="1"/>
          </p:cNvSpPr>
          <p:nvPr/>
        </p:nvSpPr>
        <p:spPr bwMode="auto">
          <a:xfrm>
            <a:off x="6629400" y="41148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61" name="Rectangle 69"/>
          <p:cNvSpPr>
            <a:spLocks noChangeArrowheads="1"/>
          </p:cNvSpPr>
          <p:nvPr/>
        </p:nvSpPr>
        <p:spPr bwMode="auto">
          <a:xfrm>
            <a:off x="7010400" y="41148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62" name="Rectangle 70"/>
          <p:cNvSpPr>
            <a:spLocks noChangeArrowheads="1"/>
          </p:cNvSpPr>
          <p:nvPr/>
        </p:nvSpPr>
        <p:spPr bwMode="auto">
          <a:xfrm>
            <a:off x="7391400" y="41148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63" name="Rectangle 71"/>
          <p:cNvSpPr>
            <a:spLocks noChangeArrowheads="1"/>
          </p:cNvSpPr>
          <p:nvPr/>
        </p:nvSpPr>
        <p:spPr bwMode="auto">
          <a:xfrm>
            <a:off x="7772400" y="4114800"/>
            <a:ext cx="3810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64" name="Rectangle 72"/>
          <p:cNvSpPr>
            <a:spLocks noChangeArrowheads="1"/>
          </p:cNvSpPr>
          <p:nvPr/>
        </p:nvSpPr>
        <p:spPr bwMode="auto">
          <a:xfrm>
            <a:off x="1676400" y="25146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65" name="Rectangle 73"/>
          <p:cNvSpPr>
            <a:spLocks noChangeArrowheads="1"/>
          </p:cNvSpPr>
          <p:nvPr/>
        </p:nvSpPr>
        <p:spPr bwMode="auto">
          <a:xfrm>
            <a:off x="3200400" y="1524000"/>
            <a:ext cx="3810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66" name="Text Box 74"/>
          <p:cNvSpPr txBox="1">
            <a:spLocks noChangeArrowheads="1"/>
          </p:cNvSpPr>
          <p:nvPr/>
        </p:nvSpPr>
        <p:spPr bwMode="auto">
          <a:xfrm>
            <a:off x="974725" y="1557338"/>
            <a:ext cx="2682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 b="1"/>
              <a:t>1</a:t>
            </a:r>
          </a:p>
        </p:txBody>
      </p:sp>
      <p:sp>
        <p:nvSpPr>
          <p:cNvPr id="33867" name="Text Box 75"/>
          <p:cNvSpPr txBox="1">
            <a:spLocks noChangeArrowheads="1"/>
          </p:cNvSpPr>
          <p:nvPr/>
        </p:nvSpPr>
        <p:spPr bwMode="auto">
          <a:xfrm>
            <a:off x="974725" y="2090738"/>
            <a:ext cx="2682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 b="1"/>
              <a:t>2</a:t>
            </a:r>
          </a:p>
        </p:txBody>
      </p:sp>
      <p:sp>
        <p:nvSpPr>
          <p:cNvPr id="33868" name="Text Box 76"/>
          <p:cNvSpPr txBox="1">
            <a:spLocks noChangeArrowheads="1"/>
          </p:cNvSpPr>
          <p:nvPr/>
        </p:nvSpPr>
        <p:spPr bwMode="auto">
          <a:xfrm>
            <a:off x="974725" y="2624138"/>
            <a:ext cx="2682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 b="1"/>
              <a:t>3</a:t>
            </a:r>
          </a:p>
        </p:txBody>
      </p:sp>
      <p:sp>
        <p:nvSpPr>
          <p:cNvPr id="33869" name="Text Box 77"/>
          <p:cNvSpPr txBox="1">
            <a:spLocks noChangeArrowheads="1"/>
          </p:cNvSpPr>
          <p:nvPr/>
        </p:nvSpPr>
        <p:spPr bwMode="auto">
          <a:xfrm>
            <a:off x="974725" y="3157538"/>
            <a:ext cx="2682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 b="1"/>
              <a:t>4</a:t>
            </a:r>
          </a:p>
        </p:txBody>
      </p:sp>
      <p:sp>
        <p:nvSpPr>
          <p:cNvPr id="33870" name="Text Box 78"/>
          <p:cNvSpPr txBox="1">
            <a:spLocks noChangeArrowheads="1"/>
          </p:cNvSpPr>
          <p:nvPr/>
        </p:nvSpPr>
        <p:spPr bwMode="auto">
          <a:xfrm>
            <a:off x="974725" y="3690938"/>
            <a:ext cx="2682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 b="1"/>
              <a:t>5</a:t>
            </a:r>
          </a:p>
        </p:txBody>
      </p:sp>
      <p:sp>
        <p:nvSpPr>
          <p:cNvPr id="33871" name="Text Box 79"/>
          <p:cNvSpPr txBox="1">
            <a:spLocks noChangeArrowheads="1"/>
          </p:cNvSpPr>
          <p:nvPr/>
        </p:nvSpPr>
        <p:spPr bwMode="auto">
          <a:xfrm>
            <a:off x="974725" y="4224338"/>
            <a:ext cx="2682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 b="1"/>
              <a:t>6</a:t>
            </a:r>
          </a:p>
        </p:txBody>
      </p:sp>
      <p:sp>
        <p:nvSpPr>
          <p:cNvPr id="33872" name="Rectangle 80"/>
          <p:cNvSpPr>
            <a:spLocks noChangeArrowheads="1"/>
          </p:cNvSpPr>
          <p:nvPr/>
        </p:nvSpPr>
        <p:spPr bwMode="auto">
          <a:xfrm>
            <a:off x="1295400" y="19812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Li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 baseline="30000"/>
              <a:t>180.5</a:t>
            </a:r>
          </a:p>
        </p:txBody>
      </p:sp>
      <p:sp>
        <p:nvSpPr>
          <p:cNvPr id="33873" name="Rectangle 81"/>
          <p:cNvSpPr>
            <a:spLocks noChangeArrowheads="1"/>
          </p:cNvSpPr>
          <p:nvPr/>
        </p:nvSpPr>
        <p:spPr bwMode="auto">
          <a:xfrm>
            <a:off x="7772400" y="1447800"/>
            <a:ext cx="3810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He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-269.7</a:t>
            </a:r>
            <a:endParaRPr lang="en-US" sz="1000" baseline="30000"/>
          </a:p>
        </p:txBody>
      </p:sp>
      <p:sp>
        <p:nvSpPr>
          <p:cNvPr id="33874" name="Rectangle 82"/>
          <p:cNvSpPr>
            <a:spLocks noChangeArrowheads="1"/>
          </p:cNvSpPr>
          <p:nvPr/>
        </p:nvSpPr>
        <p:spPr bwMode="auto">
          <a:xfrm>
            <a:off x="6248400" y="1981200"/>
            <a:ext cx="381000" cy="533400"/>
          </a:xfrm>
          <a:prstGeom prst="rect">
            <a:avLst/>
          </a:prstGeom>
          <a:solidFill>
            <a:srgbClr val="BA7C3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C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4100</a:t>
            </a:r>
            <a:endParaRPr lang="en-US" sz="1000" baseline="30000"/>
          </a:p>
        </p:txBody>
      </p:sp>
      <p:sp>
        <p:nvSpPr>
          <p:cNvPr id="33875" name="Rectangle 83"/>
          <p:cNvSpPr>
            <a:spLocks noChangeArrowheads="1"/>
          </p:cNvSpPr>
          <p:nvPr/>
        </p:nvSpPr>
        <p:spPr bwMode="auto">
          <a:xfrm>
            <a:off x="6629400" y="19812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N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-210.1</a:t>
            </a:r>
            <a:endParaRPr lang="en-US" sz="1000" baseline="30000"/>
          </a:p>
        </p:txBody>
      </p:sp>
      <p:sp>
        <p:nvSpPr>
          <p:cNvPr id="33876" name="Rectangle 84"/>
          <p:cNvSpPr>
            <a:spLocks noChangeArrowheads="1"/>
          </p:cNvSpPr>
          <p:nvPr/>
        </p:nvSpPr>
        <p:spPr bwMode="auto">
          <a:xfrm>
            <a:off x="7010400" y="19812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O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-218.8</a:t>
            </a:r>
            <a:endParaRPr lang="en-US" sz="1000" baseline="30000"/>
          </a:p>
        </p:txBody>
      </p:sp>
      <p:sp>
        <p:nvSpPr>
          <p:cNvPr id="33877" name="Rectangle 85"/>
          <p:cNvSpPr>
            <a:spLocks noChangeArrowheads="1"/>
          </p:cNvSpPr>
          <p:nvPr/>
        </p:nvSpPr>
        <p:spPr bwMode="auto">
          <a:xfrm>
            <a:off x="7391400" y="19812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F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-219.6</a:t>
            </a:r>
            <a:endParaRPr lang="en-US" sz="1000" baseline="30000"/>
          </a:p>
        </p:txBody>
      </p:sp>
      <p:sp>
        <p:nvSpPr>
          <p:cNvPr id="33878" name="Rectangle 86"/>
          <p:cNvSpPr>
            <a:spLocks noChangeArrowheads="1"/>
          </p:cNvSpPr>
          <p:nvPr/>
        </p:nvSpPr>
        <p:spPr bwMode="auto">
          <a:xfrm>
            <a:off x="7772400" y="1981200"/>
            <a:ext cx="3810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Ne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-248.6</a:t>
            </a:r>
            <a:endParaRPr lang="en-US" sz="1000" baseline="30000"/>
          </a:p>
        </p:txBody>
      </p:sp>
      <p:sp>
        <p:nvSpPr>
          <p:cNvPr id="33879" name="Rectangle 87"/>
          <p:cNvSpPr>
            <a:spLocks noChangeArrowheads="1"/>
          </p:cNvSpPr>
          <p:nvPr/>
        </p:nvSpPr>
        <p:spPr bwMode="auto">
          <a:xfrm>
            <a:off x="1295400" y="25146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Na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98</a:t>
            </a:r>
            <a:endParaRPr lang="en-US" sz="1000" baseline="30000"/>
          </a:p>
        </p:txBody>
      </p:sp>
      <p:sp>
        <p:nvSpPr>
          <p:cNvPr id="33880" name="Rectangle 88"/>
          <p:cNvSpPr>
            <a:spLocks noChangeArrowheads="1"/>
          </p:cNvSpPr>
          <p:nvPr/>
        </p:nvSpPr>
        <p:spPr bwMode="auto">
          <a:xfrm>
            <a:off x="5867400" y="19812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B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2027</a:t>
            </a:r>
            <a:endParaRPr lang="en-US" sz="1000" baseline="30000"/>
          </a:p>
        </p:txBody>
      </p:sp>
      <p:sp>
        <p:nvSpPr>
          <p:cNvPr id="33881" name="Rectangle 89"/>
          <p:cNvSpPr>
            <a:spLocks noChangeArrowheads="1"/>
          </p:cNvSpPr>
          <p:nvPr/>
        </p:nvSpPr>
        <p:spPr bwMode="auto">
          <a:xfrm>
            <a:off x="1676400" y="19812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Be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1283</a:t>
            </a:r>
            <a:endParaRPr lang="en-US" sz="1000" baseline="30000"/>
          </a:p>
        </p:txBody>
      </p:sp>
      <p:sp>
        <p:nvSpPr>
          <p:cNvPr id="33882" name="Rectangle 90"/>
          <p:cNvSpPr>
            <a:spLocks noChangeArrowheads="1"/>
          </p:cNvSpPr>
          <p:nvPr/>
        </p:nvSpPr>
        <p:spPr bwMode="auto">
          <a:xfrm>
            <a:off x="1295400" y="14478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H</a:t>
            </a:r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-259.2</a:t>
            </a:r>
            <a:endParaRPr lang="en-US" sz="1000" baseline="30000"/>
          </a:p>
        </p:txBody>
      </p:sp>
      <p:sp>
        <p:nvSpPr>
          <p:cNvPr id="33883" name="Rectangle 91"/>
          <p:cNvSpPr>
            <a:spLocks noChangeArrowheads="1"/>
          </p:cNvSpPr>
          <p:nvPr/>
        </p:nvSpPr>
        <p:spPr bwMode="auto">
          <a:xfrm>
            <a:off x="5867400" y="25146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Al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660</a:t>
            </a:r>
            <a:endParaRPr lang="en-US" sz="1000" baseline="30000"/>
          </a:p>
        </p:txBody>
      </p:sp>
      <p:sp>
        <p:nvSpPr>
          <p:cNvPr id="33884" name="Rectangle 92"/>
          <p:cNvSpPr>
            <a:spLocks noChangeArrowheads="1"/>
          </p:cNvSpPr>
          <p:nvPr/>
        </p:nvSpPr>
        <p:spPr bwMode="auto">
          <a:xfrm>
            <a:off x="6248400" y="25146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Si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1423</a:t>
            </a:r>
            <a:endParaRPr lang="en-US" sz="1000" baseline="30000"/>
          </a:p>
        </p:txBody>
      </p:sp>
      <p:sp>
        <p:nvSpPr>
          <p:cNvPr id="33885" name="Rectangle 93"/>
          <p:cNvSpPr>
            <a:spLocks noChangeArrowheads="1"/>
          </p:cNvSpPr>
          <p:nvPr/>
        </p:nvSpPr>
        <p:spPr bwMode="auto">
          <a:xfrm>
            <a:off x="6629400" y="25146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P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44.2</a:t>
            </a:r>
            <a:endParaRPr lang="en-US" sz="1000" baseline="30000"/>
          </a:p>
        </p:txBody>
      </p:sp>
      <p:sp>
        <p:nvSpPr>
          <p:cNvPr id="33886" name="Rectangle 94"/>
          <p:cNvSpPr>
            <a:spLocks noChangeArrowheads="1"/>
          </p:cNvSpPr>
          <p:nvPr/>
        </p:nvSpPr>
        <p:spPr bwMode="auto">
          <a:xfrm>
            <a:off x="7010400" y="25146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S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119</a:t>
            </a:r>
            <a:endParaRPr lang="en-US" sz="1000" baseline="30000"/>
          </a:p>
        </p:txBody>
      </p:sp>
      <p:sp>
        <p:nvSpPr>
          <p:cNvPr id="33887" name="Rectangle 95"/>
          <p:cNvSpPr>
            <a:spLocks noChangeArrowheads="1"/>
          </p:cNvSpPr>
          <p:nvPr/>
        </p:nvSpPr>
        <p:spPr bwMode="auto">
          <a:xfrm>
            <a:off x="7391400" y="25146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Cl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-101</a:t>
            </a:r>
            <a:endParaRPr lang="en-US" sz="1000" baseline="30000"/>
          </a:p>
        </p:txBody>
      </p:sp>
      <p:sp>
        <p:nvSpPr>
          <p:cNvPr id="33888" name="Rectangle 96"/>
          <p:cNvSpPr>
            <a:spLocks noChangeArrowheads="1"/>
          </p:cNvSpPr>
          <p:nvPr/>
        </p:nvSpPr>
        <p:spPr bwMode="auto">
          <a:xfrm>
            <a:off x="7772400" y="2514600"/>
            <a:ext cx="3810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Ar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-189.6</a:t>
            </a:r>
            <a:endParaRPr lang="en-US" sz="1000" baseline="30000"/>
          </a:p>
        </p:txBody>
      </p:sp>
      <p:sp>
        <p:nvSpPr>
          <p:cNvPr id="33889" name="Rectangle 97"/>
          <p:cNvSpPr>
            <a:spLocks noChangeArrowheads="1"/>
          </p:cNvSpPr>
          <p:nvPr/>
        </p:nvSpPr>
        <p:spPr bwMode="auto">
          <a:xfrm>
            <a:off x="1295400" y="30480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K</a:t>
            </a:r>
            <a:endParaRPr lang="en-US" sz="1000"/>
          </a:p>
          <a:p>
            <a:pPr algn="ctr" eaLnBrk="1" hangingPunct="1"/>
            <a:endParaRPr lang="en-US" sz="1000" baseline="30000"/>
          </a:p>
          <a:p>
            <a:pPr algn="ctr" eaLnBrk="1" hangingPunct="1"/>
            <a:r>
              <a:rPr lang="en-US" sz="1000"/>
              <a:t>63.2</a:t>
            </a:r>
          </a:p>
        </p:txBody>
      </p:sp>
      <p:sp>
        <p:nvSpPr>
          <p:cNvPr id="33890" name="Rectangle 98"/>
          <p:cNvSpPr>
            <a:spLocks noChangeArrowheads="1"/>
          </p:cNvSpPr>
          <p:nvPr/>
        </p:nvSpPr>
        <p:spPr bwMode="auto">
          <a:xfrm>
            <a:off x="1676400" y="30480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Ca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850</a:t>
            </a:r>
            <a:endParaRPr lang="en-US" sz="1000" baseline="30000"/>
          </a:p>
        </p:txBody>
      </p:sp>
      <p:sp>
        <p:nvSpPr>
          <p:cNvPr id="33891" name="Rectangle 99"/>
          <p:cNvSpPr>
            <a:spLocks noChangeArrowheads="1"/>
          </p:cNvSpPr>
          <p:nvPr/>
        </p:nvSpPr>
        <p:spPr bwMode="auto">
          <a:xfrm>
            <a:off x="2057400" y="30480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Sc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1423</a:t>
            </a:r>
            <a:endParaRPr lang="en-US" sz="1000" baseline="30000"/>
          </a:p>
        </p:txBody>
      </p:sp>
      <p:sp>
        <p:nvSpPr>
          <p:cNvPr id="33892" name="Rectangle 100"/>
          <p:cNvSpPr>
            <a:spLocks noChangeArrowheads="1"/>
          </p:cNvSpPr>
          <p:nvPr/>
        </p:nvSpPr>
        <p:spPr bwMode="auto">
          <a:xfrm>
            <a:off x="2438400" y="30480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Ti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1677</a:t>
            </a:r>
            <a:endParaRPr lang="en-US" sz="1000" baseline="30000"/>
          </a:p>
        </p:txBody>
      </p:sp>
      <p:sp>
        <p:nvSpPr>
          <p:cNvPr id="33893" name="Rectangle 101"/>
          <p:cNvSpPr>
            <a:spLocks noChangeArrowheads="1"/>
          </p:cNvSpPr>
          <p:nvPr/>
        </p:nvSpPr>
        <p:spPr bwMode="auto">
          <a:xfrm>
            <a:off x="2819400" y="30480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V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1917</a:t>
            </a:r>
            <a:endParaRPr lang="en-US" sz="1000" baseline="30000"/>
          </a:p>
        </p:txBody>
      </p:sp>
      <p:sp>
        <p:nvSpPr>
          <p:cNvPr id="33894" name="Rectangle 102"/>
          <p:cNvSpPr>
            <a:spLocks noChangeArrowheads="1"/>
          </p:cNvSpPr>
          <p:nvPr/>
        </p:nvSpPr>
        <p:spPr bwMode="auto">
          <a:xfrm>
            <a:off x="3200400" y="30480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Cr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1900</a:t>
            </a:r>
            <a:endParaRPr lang="en-US" sz="1000" baseline="30000"/>
          </a:p>
        </p:txBody>
      </p:sp>
      <p:sp>
        <p:nvSpPr>
          <p:cNvPr id="33895" name="Rectangle 103"/>
          <p:cNvSpPr>
            <a:spLocks noChangeArrowheads="1"/>
          </p:cNvSpPr>
          <p:nvPr/>
        </p:nvSpPr>
        <p:spPr bwMode="auto">
          <a:xfrm>
            <a:off x="3581400" y="30480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Mn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1244</a:t>
            </a:r>
            <a:endParaRPr lang="en-US" sz="1000" baseline="30000"/>
          </a:p>
        </p:txBody>
      </p:sp>
      <p:sp>
        <p:nvSpPr>
          <p:cNvPr id="33896" name="Rectangle 104"/>
          <p:cNvSpPr>
            <a:spLocks noChangeArrowheads="1"/>
          </p:cNvSpPr>
          <p:nvPr/>
        </p:nvSpPr>
        <p:spPr bwMode="auto">
          <a:xfrm>
            <a:off x="3962400" y="30480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Fe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1539</a:t>
            </a:r>
            <a:endParaRPr lang="en-US" sz="1000" baseline="30000"/>
          </a:p>
        </p:txBody>
      </p:sp>
      <p:sp>
        <p:nvSpPr>
          <p:cNvPr id="33897" name="Rectangle 105"/>
          <p:cNvSpPr>
            <a:spLocks noChangeArrowheads="1"/>
          </p:cNvSpPr>
          <p:nvPr/>
        </p:nvSpPr>
        <p:spPr bwMode="auto">
          <a:xfrm>
            <a:off x="4343400" y="30480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Co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1495</a:t>
            </a:r>
            <a:endParaRPr lang="en-US" sz="1000" baseline="30000"/>
          </a:p>
        </p:txBody>
      </p:sp>
      <p:sp>
        <p:nvSpPr>
          <p:cNvPr id="33898" name="Rectangle 106"/>
          <p:cNvSpPr>
            <a:spLocks noChangeArrowheads="1"/>
          </p:cNvSpPr>
          <p:nvPr/>
        </p:nvSpPr>
        <p:spPr bwMode="auto">
          <a:xfrm>
            <a:off x="4724400" y="30480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Ni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1455</a:t>
            </a:r>
            <a:endParaRPr lang="en-US" sz="1000" baseline="30000"/>
          </a:p>
        </p:txBody>
      </p:sp>
      <p:sp>
        <p:nvSpPr>
          <p:cNvPr id="33899" name="Rectangle 107"/>
          <p:cNvSpPr>
            <a:spLocks noChangeArrowheads="1"/>
          </p:cNvSpPr>
          <p:nvPr/>
        </p:nvSpPr>
        <p:spPr bwMode="auto">
          <a:xfrm>
            <a:off x="5105400" y="30480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Cu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1083</a:t>
            </a:r>
            <a:endParaRPr lang="en-US" sz="1000" baseline="30000"/>
          </a:p>
        </p:txBody>
      </p:sp>
      <p:sp>
        <p:nvSpPr>
          <p:cNvPr id="33900" name="Rectangle 108"/>
          <p:cNvSpPr>
            <a:spLocks noChangeArrowheads="1"/>
          </p:cNvSpPr>
          <p:nvPr/>
        </p:nvSpPr>
        <p:spPr bwMode="auto">
          <a:xfrm>
            <a:off x="5486400" y="30480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Zn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420</a:t>
            </a:r>
            <a:endParaRPr lang="en-US" sz="1000" baseline="30000"/>
          </a:p>
        </p:txBody>
      </p:sp>
      <p:sp>
        <p:nvSpPr>
          <p:cNvPr id="33901" name="Rectangle 109"/>
          <p:cNvSpPr>
            <a:spLocks noChangeArrowheads="1"/>
          </p:cNvSpPr>
          <p:nvPr/>
        </p:nvSpPr>
        <p:spPr bwMode="auto">
          <a:xfrm>
            <a:off x="5867400" y="30480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Ga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29.78</a:t>
            </a:r>
            <a:endParaRPr lang="en-US" sz="1000" baseline="30000"/>
          </a:p>
        </p:txBody>
      </p:sp>
      <p:sp>
        <p:nvSpPr>
          <p:cNvPr id="33902" name="Rectangle 110"/>
          <p:cNvSpPr>
            <a:spLocks noChangeArrowheads="1"/>
          </p:cNvSpPr>
          <p:nvPr/>
        </p:nvSpPr>
        <p:spPr bwMode="auto">
          <a:xfrm>
            <a:off x="6248400" y="30480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Ge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960</a:t>
            </a:r>
            <a:endParaRPr lang="en-US" sz="1000" baseline="30000"/>
          </a:p>
        </p:txBody>
      </p:sp>
      <p:sp>
        <p:nvSpPr>
          <p:cNvPr id="33903" name="Rectangle 111"/>
          <p:cNvSpPr>
            <a:spLocks noChangeArrowheads="1"/>
          </p:cNvSpPr>
          <p:nvPr/>
        </p:nvSpPr>
        <p:spPr bwMode="auto">
          <a:xfrm>
            <a:off x="6629400" y="30480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As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817</a:t>
            </a:r>
            <a:endParaRPr lang="en-US" sz="1000" baseline="30000"/>
          </a:p>
        </p:txBody>
      </p:sp>
      <p:sp>
        <p:nvSpPr>
          <p:cNvPr id="33904" name="Rectangle 112"/>
          <p:cNvSpPr>
            <a:spLocks noChangeArrowheads="1"/>
          </p:cNvSpPr>
          <p:nvPr/>
        </p:nvSpPr>
        <p:spPr bwMode="auto">
          <a:xfrm>
            <a:off x="7010400" y="30480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Se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217.4</a:t>
            </a:r>
            <a:endParaRPr lang="en-US" sz="1000" baseline="30000"/>
          </a:p>
        </p:txBody>
      </p:sp>
      <p:sp>
        <p:nvSpPr>
          <p:cNvPr id="33905" name="Rectangle 113"/>
          <p:cNvSpPr>
            <a:spLocks noChangeArrowheads="1"/>
          </p:cNvSpPr>
          <p:nvPr/>
        </p:nvSpPr>
        <p:spPr bwMode="auto">
          <a:xfrm>
            <a:off x="7391400" y="30480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Br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-7.2</a:t>
            </a:r>
            <a:endParaRPr lang="en-US" sz="1000" baseline="30000"/>
          </a:p>
        </p:txBody>
      </p:sp>
      <p:sp>
        <p:nvSpPr>
          <p:cNvPr id="33906" name="Rectangle 114"/>
          <p:cNvSpPr>
            <a:spLocks noChangeArrowheads="1"/>
          </p:cNvSpPr>
          <p:nvPr/>
        </p:nvSpPr>
        <p:spPr bwMode="auto">
          <a:xfrm>
            <a:off x="7772400" y="3048000"/>
            <a:ext cx="3810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Kr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-157.2</a:t>
            </a:r>
            <a:endParaRPr lang="en-US" sz="1000" baseline="30000"/>
          </a:p>
        </p:txBody>
      </p:sp>
      <p:sp>
        <p:nvSpPr>
          <p:cNvPr id="33907" name="Rectangle 115"/>
          <p:cNvSpPr>
            <a:spLocks noChangeArrowheads="1"/>
          </p:cNvSpPr>
          <p:nvPr/>
        </p:nvSpPr>
        <p:spPr bwMode="auto">
          <a:xfrm>
            <a:off x="1295400" y="35814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Rb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38.8</a:t>
            </a:r>
            <a:endParaRPr lang="en-US" sz="1000" baseline="30000"/>
          </a:p>
        </p:txBody>
      </p:sp>
      <p:sp>
        <p:nvSpPr>
          <p:cNvPr id="33908" name="Rectangle 116"/>
          <p:cNvSpPr>
            <a:spLocks noChangeArrowheads="1"/>
          </p:cNvSpPr>
          <p:nvPr/>
        </p:nvSpPr>
        <p:spPr bwMode="auto">
          <a:xfrm>
            <a:off x="1676400" y="35814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Sr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770</a:t>
            </a:r>
            <a:endParaRPr lang="en-US" sz="1000" baseline="30000"/>
          </a:p>
        </p:txBody>
      </p:sp>
      <p:sp>
        <p:nvSpPr>
          <p:cNvPr id="33909" name="Rectangle 117"/>
          <p:cNvSpPr>
            <a:spLocks noChangeArrowheads="1"/>
          </p:cNvSpPr>
          <p:nvPr/>
        </p:nvSpPr>
        <p:spPr bwMode="auto">
          <a:xfrm>
            <a:off x="2057400" y="35814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Y</a:t>
            </a:r>
            <a:r>
              <a:rPr lang="en-US" sz="1000" b="1"/>
              <a:t> </a:t>
            </a:r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1500</a:t>
            </a:r>
            <a:endParaRPr lang="en-US" sz="1000" baseline="30000"/>
          </a:p>
        </p:txBody>
      </p:sp>
      <p:sp>
        <p:nvSpPr>
          <p:cNvPr id="33910" name="Rectangle 118"/>
          <p:cNvSpPr>
            <a:spLocks noChangeArrowheads="1"/>
          </p:cNvSpPr>
          <p:nvPr/>
        </p:nvSpPr>
        <p:spPr bwMode="auto">
          <a:xfrm>
            <a:off x="2438400" y="35814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Zr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1852</a:t>
            </a:r>
            <a:endParaRPr lang="en-US" sz="1000" baseline="30000"/>
          </a:p>
        </p:txBody>
      </p:sp>
      <p:sp>
        <p:nvSpPr>
          <p:cNvPr id="33911" name="Rectangle 119"/>
          <p:cNvSpPr>
            <a:spLocks noChangeArrowheads="1"/>
          </p:cNvSpPr>
          <p:nvPr/>
        </p:nvSpPr>
        <p:spPr bwMode="auto">
          <a:xfrm>
            <a:off x="2819400" y="3581400"/>
            <a:ext cx="381000" cy="533400"/>
          </a:xfrm>
          <a:prstGeom prst="rect">
            <a:avLst/>
          </a:prstGeom>
          <a:solidFill>
            <a:srgbClr val="DDBA97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Nb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2487</a:t>
            </a:r>
            <a:endParaRPr lang="en-US" sz="1000" baseline="30000"/>
          </a:p>
        </p:txBody>
      </p:sp>
      <p:sp>
        <p:nvSpPr>
          <p:cNvPr id="33912" name="Rectangle 120"/>
          <p:cNvSpPr>
            <a:spLocks noChangeArrowheads="1"/>
          </p:cNvSpPr>
          <p:nvPr/>
        </p:nvSpPr>
        <p:spPr bwMode="auto">
          <a:xfrm>
            <a:off x="3200400" y="3581400"/>
            <a:ext cx="381000" cy="533400"/>
          </a:xfrm>
          <a:prstGeom prst="rect">
            <a:avLst/>
          </a:prstGeom>
          <a:solidFill>
            <a:srgbClr val="DDBA97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Mo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2610</a:t>
            </a:r>
            <a:endParaRPr lang="en-US" sz="1000" baseline="30000"/>
          </a:p>
        </p:txBody>
      </p:sp>
      <p:sp>
        <p:nvSpPr>
          <p:cNvPr id="33913" name="Rectangle 121"/>
          <p:cNvSpPr>
            <a:spLocks noChangeArrowheads="1"/>
          </p:cNvSpPr>
          <p:nvPr/>
        </p:nvSpPr>
        <p:spPr bwMode="auto">
          <a:xfrm>
            <a:off x="3581400" y="3581400"/>
            <a:ext cx="381000" cy="533400"/>
          </a:xfrm>
          <a:prstGeom prst="rect">
            <a:avLst/>
          </a:prstGeom>
          <a:solidFill>
            <a:srgbClr val="DDBA97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Tc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2127</a:t>
            </a:r>
            <a:endParaRPr lang="en-US" sz="1000" baseline="30000"/>
          </a:p>
        </p:txBody>
      </p:sp>
      <p:sp>
        <p:nvSpPr>
          <p:cNvPr id="33914" name="Rectangle 122"/>
          <p:cNvSpPr>
            <a:spLocks noChangeArrowheads="1"/>
          </p:cNvSpPr>
          <p:nvPr/>
        </p:nvSpPr>
        <p:spPr bwMode="auto">
          <a:xfrm>
            <a:off x="3962400" y="3581400"/>
            <a:ext cx="381000" cy="533400"/>
          </a:xfrm>
          <a:prstGeom prst="rect">
            <a:avLst/>
          </a:prstGeom>
          <a:solidFill>
            <a:srgbClr val="DDBA97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Ru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2427</a:t>
            </a:r>
            <a:endParaRPr lang="en-US" sz="1000" baseline="30000"/>
          </a:p>
        </p:txBody>
      </p:sp>
      <p:sp>
        <p:nvSpPr>
          <p:cNvPr id="33915" name="Rectangle 123"/>
          <p:cNvSpPr>
            <a:spLocks noChangeArrowheads="1"/>
          </p:cNvSpPr>
          <p:nvPr/>
        </p:nvSpPr>
        <p:spPr bwMode="auto">
          <a:xfrm>
            <a:off x="4343400" y="35814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Rh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1966</a:t>
            </a:r>
            <a:endParaRPr lang="en-US" sz="1000" baseline="30000"/>
          </a:p>
        </p:txBody>
      </p:sp>
      <p:sp>
        <p:nvSpPr>
          <p:cNvPr id="33916" name="Rectangle 124"/>
          <p:cNvSpPr>
            <a:spLocks noChangeArrowheads="1"/>
          </p:cNvSpPr>
          <p:nvPr/>
        </p:nvSpPr>
        <p:spPr bwMode="auto">
          <a:xfrm>
            <a:off x="4724400" y="35814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Pd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1550</a:t>
            </a:r>
            <a:endParaRPr lang="en-US" sz="1000" baseline="30000"/>
          </a:p>
        </p:txBody>
      </p:sp>
      <p:sp>
        <p:nvSpPr>
          <p:cNvPr id="33917" name="Rectangle 125"/>
          <p:cNvSpPr>
            <a:spLocks noChangeArrowheads="1"/>
          </p:cNvSpPr>
          <p:nvPr/>
        </p:nvSpPr>
        <p:spPr bwMode="auto">
          <a:xfrm>
            <a:off x="5105400" y="35814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Ag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961</a:t>
            </a:r>
            <a:endParaRPr lang="en-US" sz="1000" baseline="30000"/>
          </a:p>
        </p:txBody>
      </p:sp>
      <p:sp>
        <p:nvSpPr>
          <p:cNvPr id="33918" name="Rectangle 126"/>
          <p:cNvSpPr>
            <a:spLocks noChangeArrowheads="1"/>
          </p:cNvSpPr>
          <p:nvPr/>
        </p:nvSpPr>
        <p:spPr bwMode="auto">
          <a:xfrm>
            <a:off x="5486400" y="35814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Cd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321</a:t>
            </a:r>
            <a:endParaRPr lang="en-US" sz="1000" baseline="30000"/>
          </a:p>
        </p:txBody>
      </p:sp>
      <p:sp>
        <p:nvSpPr>
          <p:cNvPr id="33919" name="Rectangle 127"/>
          <p:cNvSpPr>
            <a:spLocks noChangeArrowheads="1"/>
          </p:cNvSpPr>
          <p:nvPr/>
        </p:nvSpPr>
        <p:spPr bwMode="auto">
          <a:xfrm>
            <a:off x="5867400" y="35814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In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156.2</a:t>
            </a:r>
            <a:endParaRPr lang="en-US" sz="1000" baseline="30000"/>
          </a:p>
        </p:txBody>
      </p:sp>
      <p:sp>
        <p:nvSpPr>
          <p:cNvPr id="33920" name="Rectangle 128"/>
          <p:cNvSpPr>
            <a:spLocks noChangeArrowheads="1"/>
          </p:cNvSpPr>
          <p:nvPr/>
        </p:nvSpPr>
        <p:spPr bwMode="auto">
          <a:xfrm>
            <a:off x="6248400" y="35814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Sn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231.9</a:t>
            </a:r>
            <a:endParaRPr lang="en-US" sz="1000" baseline="30000"/>
          </a:p>
        </p:txBody>
      </p:sp>
      <p:sp>
        <p:nvSpPr>
          <p:cNvPr id="33921" name="Rectangle 129"/>
          <p:cNvSpPr>
            <a:spLocks noChangeArrowheads="1"/>
          </p:cNvSpPr>
          <p:nvPr/>
        </p:nvSpPr>
        <p:spPr bwMode="auto">
          <a:xfrm>
            <a:off x="6629400" y="35814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Sb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630.5</a:t>
            </a:r>
            <a:endParaRPr lang="en-US" sz="1000" baseline="30000"/>
          </a:p>
        </p:txBody>
      </p:sp>
      <p:sp>
        <p:nvSpPr>
          <p:cNvPr id="33922" name="Rectangle 130"/>
          <p:cNvSpPr>
            <a:spLocks noChangeArrowheads="1"/>
          </p:cNvSpPr>
          <p:nvPr/>
        </p:nvSpPr>
        <p:spPr bwMode="auto">
          <a:xfrm>
            <a:off x="7010400" y="35814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Te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450</a:t>
            </a:r>
            <a:endParaRPr lang="en-US" sz="1000" baseline="30000"/>
          </a:p>
        </p:txBody>
      </p:sp>
      <p:sp>
        <p:nvSpPr>
          <p:cNvPr id="33923" name="Rectangle 131"/>
          <p:cNvSpPr>
            <a:spLocks noChangeArrowheads="1"/>
          </p:cNvSpPr>
          <p:nvPr/>
        </p:nvSpPr>
        <p:spPr bwMode="auto">
          <a:xfrm>
            <a:off x="7391400" y="35814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I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113.6</a:t>
            </a:r>
            <a:endParaRPr lang="en-US" sz="1000" baseline="30000"/>
          </a:p>
        </p:txBody>
      </p:sp>
      <p:sp>
        <p:nvSpPr>
          <p:cNvPr id="33924" name="Rectangle 132"/>
          <p:cNvSpPr>
            <a:spLocks noChangeArrowheads="1"/>
          </p:cNvSpPr>
          <p:nvPr/>
        </p:nvSpPr>
        <p:spPr bwMode="auto">
          <a:xfrm>
            <a:off x="7772400" y="3581400"/>
            <a:ext cx="3810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Xe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-111.9</a:t>
            </a:r>
            <a:endParaRPr lang="en-US" sz="1000" baseline="30000"/>
          </a:p>
        </p:txBody>
      </p:sp>
      <p:sp>
        <p:nvSpPr>
          <p:cNvPr id="33925" name="Rectangle 133"/>
          <p:cNvSpPr>
            <a:spLocks noChangeArrowheads="1"/>
          </p:cNvSpPr>
          <p:nvPr/>
        </p:nvSpPr>
        <p:spPr bwMode="auto">
          <a:xfrm>
            <a:off x="1295400" y="41148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Cs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28.6</a:t>
            </a:r>
            <a:endParaRPr lang="en-US" sz="1000" baseline="30000"/>
          </a:p>
        </p:txBody>
      </p:sp>
      <p:sp>
        <p:nvSpPr>
          <p:cNvPr id="33926" name="Rectangle 134"/>
          <p:cNvSpPr>
            <a:spLocks noChangeArrowheads="1"/>
          </p:cNvSpPr>
          <p:nvPr/>
        </p:nvSpPr>
        <p:spPr bwMode="auto">
          <a:xfrm>
            <a:off x="1676400" y="41148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Ba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710</a:t>
            </a:r>
            <a:endParaRPr lang="en-US" sz="1000" baseline="30000"/>
          </a:p>
        </p:txBody>
      </p:sp>
      <p:sp>
        <p:nvSpPr>
          <p:cNvPr id="33927" name="Rectangle 135"/>
          <p:cNvSpPr>
            <a:spLocks noChangeArrowheads="1"/>
          </p:cNvSpPr>
          <p:nvPr/>
        </p:nvSpPr>
        <p:spPr bwMode="auto">
          <a:xfrm>
            <a:off x="2438400" y="4114800"/>
            <a:ext cx="381000" cy="533400"/>
          </a:xfrm>
          <a:prstGeom prst="rect">
            <a:avLst/>
          </a:prstGeom>
          <a:solidFill>
            <a:srgbClr val="DDBA97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Hf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2222</a:t>
            </a:r>
            <a:endParaRPr lang="en-US" sz="1000" baseline="30000"/>
          </a:p>
        </p:txBody>
      </p:sp>
      <p:sp>
        <p:nvSpPr>
          <p:cNvPr id="33928" name="Rectangle 136"/>
          <p:cNvSpPr>
            <a:spLocks noChangeArrowheads="1"/>
          </p:cNvSpPr>
          <p:nvPr/>
        </p:nvSpPr>
        <p:spPr bwMode="auto">
          <a:xfrm>
            <a:off x="2819400" y="4114800"/>
            <a:ext cx="381000" cy="533400"/>
          </a:xfrm>
          <a:prstGeom prst="rect">
            <a:avLst/>
          </a:prstGeom>
          <a:solidFill>
            <a:srgbClr val="DDBA97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Ta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2997</a:t>
            </a:r>
            <a:endParaRPr lang="en-US" sz="1000" baseline="30000"/>
          </a:p>
        </p:txBody>
      </p:sp>
      <p:sp>
        <p:nvSpPr>
          <p:cNvPr id="33929" name="Rectangle 137"/>
          <p:cNvSpPr>
            <a:spLocks noChangeArrowheads="1"/>
          </p:cNvSpPr>
          <p:nvPr/>
        </p:nvSpPr>
        <p:spPr bwMode="auto">
          <a:xfrm>
            <a:off x="3200400" y="4114800"/>
            <a:ext cx="381000" cy="533400"/>
          </a:xfrm>
          <a:prstGeom prst="rect">
            <a:avLst/>
          </a:prstGeom>
          <a:solidFill>
            <a:srgbClr val="BA7C3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W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3380</a:t>
            </a:r>
            <a:endParaRPr lang="en-US" sz="1000" baseline="30000"/>
          </a:p>
        </p:txBody>
      </p:sp>
      <p:sp>
        <p:nvSpPr>
          <p:cNvPr id="33930" name="Rectangle 138"/>
          <p:cNvSpPr>
            <a:spLocks noChangeArrowheads="1"/>
          </p:cNvSpPr>
          <p:nvPr/>
        </p:nvSpPr>
        <p:spPr bwMode="auto">
          <a:xfrm>
            <a:off x="3581400" y="4114800"/>
            <a:ext cx="381000" cy="533400"/>
          </a:xfrm>
          <a:prstGeom prst="rect">
            <a:avLst/>
          </a:prstGeom>
          <a:solidFill>
            <a:srgbClr val="DDBA97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Re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3180</a:t>
            </a:r>
            <a:endParaRPr lang="en-US" sz="1000" baseline="30000"/>
          </a:p>
        </p:txBody>
      </p:sp>
      <p:sp>
        <p:nvSpPr>
          <p:cNvPr id="33931" name="Rectangle 139"/>
          <p:cNvSpPr>
            <a:spLocks noChangeArrowheads="1"/>
          </p:cNvSpPr>
          <p:nvPr/>
        </p:nvSpPr>
        <p:spPr bwMode="auto">
          <a:xfrm>
            <a:off x="3962400" y="4114800"/>
            <a:ext cx="381000" cy="533400"/>
          </a:xfrm>
          <a:prstGeom prst="rect">
            <a:avLst/>
          </a:prstGeom>
          <a:solidFill>
            <a:srgbClr val="DDBA97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Os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2727</a:t>
            </a:r>
            <a:endParaRPr lang="en-US" sz="1000" baseline="30000"/>
          </a:p>
        </p:txBody>
      </p:sp>
      <p:sp>
        <p:nvSpPr>
          <p:cNvPr id="33932" name="Rectangle 140"/>
          <p:cNvSpPr>
            <a:spLocks noChangeArrowheads="1"/>
          </p:cNvSpPr>
          <p:nvPr/>
        </p:nvSpPr>
        <p:spPr bwMode="auto">
          <a:xfrm>
            <a:off x="4343400" y="4114800"/>
            <a:ext cx="381000" cy="533400"/>
          </a:xfrm>
          <a:prstGeom prst="rect">
            <a:avLst/>
          </a:prstGeom>
          <a:solidFill>
            <a:srgbClr val="DDBA97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Ir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2454</a:t>
            </a:r>
            <a:endParaRPr lang="en-US" sz="1000" baseline="30000"/>
          </a:p>
        </p:txBody>
      </p:sp>
      <p:sp>
        <p:nvSpPr>
          <p:cNvPr id="33933" name="Rectangle 141"/>
          <p:cNvSpPr>
            <a:spLocks noChangeArrowheads="1"/>
          </p:cNvSpPr>
          <p:nvPr/>
        </p:nvSpPr>
        <p:spPr bwMode="auto">
          <a:xfrm>
            <a:off x="4724400" y="41148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Pt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1769</a:t>
            </a:r>
            <a:endParaRPr lang="en-US" sz="1000" baseline="30000"/>
          </a:p>
        </p:txBody>
      </p:sp>
      <p:sp>
        <p:nvSpPr>
          <p:cNvPr id="33934" name="Rectangle 142"/>
          <p:cNvSpPr>
            <a:spLocks noChangeArrowheads="1"/>
          </p:cNvSpPr>
          <p:nvPr/>
        </p:nvSpPr>
        <p:spPr bwMode="auto">
          <a:xfrm>
            <a:off x="5105400" y="41148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Au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1063</a:t>
            </a:r>
            <a:endParaRPr lang="en-US" sz="1000" baseline="30000"/>
          </a:p>
        </p:txBody>
      </p:sp>
      <p:sp>
        <p:nvSpPr>
          <p:cNvPr id="33935" name="Rectangle 143"/>
          <p:cNvSpPr>
            <a:spLocks noChangeArrowheads="1"/>
          </p:cNvSpPr>
          <p:nvPr/>
        </p:nvSpPr>
        <p:spPr bwMode="auto">
          <a:xfrm>
            <a:off x="5486400" y="41148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Hg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-38.9</a:t>
            </a:r>
            <a:endParaRPr lang="en-US" sz="1000" baseline="30000"/>
          </a:p>
        </p:txBody>
      </p:sp>
      <p:sp>
        <p:nvSpPr>
          <p:cNvPr id="33936" name="Rectangle 144"/>
          <p:cNvSpPr>
            <a:spLocks noChangeArrowheads="1"/>
          </p:cNvSpPr>
          <p:nvPr/>
        </p:nvSpPr>
        <p:spPr bwMode="auto">
          <a:xfrm>
            <a:off x="5867400" y="41148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Tl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303.6</a:t>
            </a:r>
            <a:endParaRPr lang="en-US" sz="1000" baseline="30000"/>
          </a:p>
        </p:txBody>
      </p:sp>
      <p:sp>
        <p:nvSpPr>
          <p:cNvPr id="33937" name="Rectangle 145"/>
          <p:cNvSpPr>
            <a:spLocks noChangeArrowheads="1"/>
          </p:cNvSpPr>
          <p:nvPr/>
        </p:nvSpPr>
        <p:spPr bwMode="auto">
          <a:xfrm>
            <a:off x="6248400" y="41148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Pb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327.4</a:t>
            </a:r>
            <a:endParaRPr lang="en-US" sz="1000" baseline="30000"/>
          </a:p>
        </p:txBody>
      </p:sp>
      <p:sp>
        <p:nvSpPr>
          <p:cNvPr id="33938" name="Rectangle 146"/>
          <p:cNvSpPr>
            <a:spLocks noChangeArrowheads="1"/>
          </p:cNvSpPr>
          <p:nvPr/>
        </p:nvSpPr>
        <p:spPr bwMode="auto">
          <a:xfrm>
            <a:off x="6629400" y="41148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Bi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271.3</a:t>
            </a:r>
            <a:endParaRPr lang="en-US" sz="1000" baseline="30000"/>
          </a:p>
        </p:txBody>
      </p:sp>
      <p:sp>
        <p:nvSpPr>
          <p:cNvPr id="33939" name="Rectangle 147"/>
          <p:cNvSpPr>
            <a:spLocks noChangeArrowheads="1"/>
          </p:cNvSpPr>
          <p:nvPr/>
        </p:nvSpPr>
        <p:spPr bwMode="auto">
          <a:xfrm>
            <a:off x="7010400" y="41148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Po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254</a:t>
            </a:r>
            <a:endParaRPr lang="en-US" sz="1000" baseline="30000"/>
          </a:p>
        </p:txBody>
      </p:sp>
      <p:sp>
        <p:nvSpPr>
          <p:cNvPr id="33940" name="Rectangle 148"/>
          <p:cNvSpPr>
            <a:spLocks noChangeArrowheads="1"/>
          </p:cNvSpPr>
          <p:nvPr/>
        </p:nvSpPr>
        <p:spPr bwMode="auto">
          <a:xfrm>
            <a:off x="7391400" y="41148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At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endParaRPr lang="en-US" sz="1000" baseline="30000"/>
          </a:p>
        </p:txBody>
      </p:sp>
      <p:sp>
        <p:nvSpPr>
          <p:cNvPr id="33941" name="Rectangle 149"/>
          <p:cNvSpPr>
            <a:spLocks noChangeArrowheads="1"/>
          </p:cNvSpPr>
          <p:nvPr/>
        </p:nvSpPr>
        <p:spPr bwMode="auto">
          <a:xfrm>
            <a:off x="7772400" y="4114800"/>
            <a:ext cx="3810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Rn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-71</a:t>
            </a:r>
            <a:endParaRPr lang="en-US" sz="1000" baseline="30000"/>
          </a:p>
        </p:txBody>
      </p:sp>
      <p:sp>
        <p:nvSpPr>
          <p:cNvPr id="33942" name="Rectangle 150"/>
          <p:cNvSpPr>
            <a:spLocks noChangeArrowheads="1"/>
          </p:cNvSpPr>
          <p:nvPr/>
        </p:nvSpPr>
        <p:spPr bwMode="auto">
          <a:xfrm>
            <a:off x="1676400" y="25146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Mg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650</a:t>
            </a:r>
            <a:endParaRPr lang="en-US" sz="1000" baseline="30000"/>
          </a:p>
        </p:txBody>
      </p:sp>
      <p:sp>
        <p:nvSpPr>
          <p:cNvPr id="33943" name="Rectangle 151"/>
          <p:cNvSpPr>
            <a:spLocks noChangeArrowheads="1"/>
          </p:cNvSpPr>
          <p:nvPr/>
        </p:nvSpPr>
        <p:spPr bwMode="auto">
          <a:xfrm>
            <a:off x="3200400" y="1524000"/>
            <a:ext cx="3810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Mg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650</a:t>
            </a:r>
            <a:endParaRPr lang="en-US" sz="1000" baseline="30000"/>
          </a:p>
        </p:txBody>
      </p:sp>
      <p:sp>
        <p:nvSpPr>
          <p:cNvPr id="33944" name="Text Box 152"/>
          <p:cNvSpPr txBox="1">
            <a:spLocks noChangeArrowheads="1"/>
          </p:cNvSpPr>
          <p:nvPr/>
        </p:nvSpPr>
        <p:spPr bwMode="auto">
          <a:xfrm>
            <a:off x="974725" y="1557338"/>
            <a:ext cx="2682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 b="1"/>
              <a:t>1</a:t>
            </a:r>
          </a:p>
        </p:txBody>
      </p:sp>
      <p:sp>
        <p:nvSpPr>
          <p:cNvPr id="33945" name="Text Box 153"/>
          <p:cNvSpPr txBox="1">
            <a:spLocks noChangeArrowheads="1"/>
          </p:cNvSpPr>
          <p:nvPr/>
        </p:nvSpPr>
        <p:spPr bwMode="auto">
          <a:xfrm>
            <a:off x="974725" y="2090738"/>
            <a:ext cx="2682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 b="1"/>
              <a:t>2</a:t>
            </a:r>
          </a:p>
        </p:txBody>
      </p:sp>
      <p:sp>
        <p:nvSpPr>
          <p:cNvPr id="33946" name="Text Box 154"/>
          <p:cNvSpPr txBox="1">
            <a:spLocks noChangeArrowheads="1"/>
          </p:cNvSpPr>
          <p:nvPr/>
        </p:nvSpPr>
        <p:spPr bwMode="auto">
          <a:xfrm>
            <a:off x="974725" y="2624138"/>
            <a:ext cx="2682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 b="1"/>
              <a:t>3</a:t>
            </a:r>
          </a:p>
        </p:txBody>
      </p:sp>
      <p:sp>
        <p:nvSpPr>
          <p:cNvPr id="33947" name="Text Box 155"/>
          <p:cNvSpPr txBox="1">
            <a:spLocks noChangeArrowheads="1"/>
          </p:cNvSpPr>
          <p:nvPr/>
        </p:nvSpPr>
        <p:spPr bwMode="auto">
          <a:xfrm>
            <a:off x="974725" y="3157538"/>
            <a:ext cx="2682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 b="1"/>
              <a:t>4</a:t>
            </a:r>
          </a:p>
        </p:txBody>
      </p:sp>
      <p:sp>
        <p:nvSpPr>
          <p:cNvPr id="33948" name="Text Box 156"/>
          <p:cNvSpPr txBox="1">
            <a:spLocks noChangeArrowheads="1"/>
          </p:cNvSpPr>
          <p:nvPr/>
        </p:nvSpPr>
        <p:spPr bwMode="auto">
          <a:xfrm>
            <a:off x="974725" y="3690938"/>
            <a:ext cx="2682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 b="1"/>
              <a:t>5</a:t>
            </a:r>
          </a:p>
        </p:txBody>
      </p:sp>
      <p:sp>
        <p:nvSpPr>
          <p:cNvPr id="33949" name="Text Box 157"/>
          <p:cNvSpPr txBox="1">
            <a:spLocks noChangeArrowheads="1"/>
          </p:cNvSpPr>
          <p:nvPr/>
        </p:nvSpPr>
        <p:spPr bwMode="auto">
          <a:xfrm>
            <a:off x="974725" y="4224338"/>
            <a:ext cx="2682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 b="1"/>
              <a:t>6</a:t>
            </a:r>
          </a:p>
        </p:txBody>
      </p:sp>
      <p:sp>
        <p:nvSpPr>
          <p:cNvPr id="33950" name="Rectangle 158"/>
          <p:cNvSpPr>
            <a:spLocks noGrp="1" noChangeArrowheads="1"/>
          </p:cNvSpPr>
          <p:nvPr>
            <p:ph type="title"/>
          </p:nvPr>
        </p:nvSpPr>
        <p:spPr>
          <a:xfrm>
            <a:off x="2133600" y="533400"/>
            <a:ext cx="4800600" cy="609600"/>
          </a:xfrm>
        </p:spPr>
        <p:txBody>
          <a:bodyPr/>
          <a:lstStyle/>
          <a:p>
            <a:r>
              <a:rPr lang="en-US"/>
              <a:t>Melting Points</a:t>
            </a:r>
          </a:p>
        </p:txBody>
      </p:sp>
      <p:sp>
        <p:nvSpPr>
          <p:cNvPr id="33951" name="AutoShape 159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6119813"/>
            <a:ext cx="609600" cy="357187"/>
          </a:xfrm>
          <a:prstGeom prst="actionButtonBeginning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952" name="Line 160"/>
          <p:cNvSpPr>
            <a:spLocks noChangeShapeType="1"/>
          </p:cNvSpPr>
          <p:nvPr/>
        </p:nvSpPr>
        <p:spPr bwMode="auto">
          <a:xfrm>
            <a:off x="3581400" y="1676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953" name="Text Box 161"/>
          <p:cNvSpPr txBox="1">
            <a:spLocks noChangeArrowheads="1"/>
          </p:cNvSpPr>
          <p:nvPr/>
        </p:nvSpPr>
        <p:spPr bwMode="auto">
          <a:xfrm>
            <a:off x="3886200" y="1600200"/>
            <a:ext cx="143033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400"/>
              <a:t>Symbol</a:t>
            </a:r>
          </a:p>
          <a:p>
            <a:pPr eaLnBrk="1" hangingPunct="1"/>
            <a:r>
              <a:rPr lang="en-US" sz="1400"/>
              <a:t>Melting point </a:t>
            </a:r>
            <a:r>
              <a:rPr lang="en-US" sz="1400" baseline="30000"/>
              <a:t>o</a:t>
            </a:r>
            <a:r>
              <a:rPr lang="en-US" sz="1400"/>
              <a:t>C</a:t>
            </a:r>
          </a:p>
        </p:txBody>
      </p:sp>
      <p:sp>
        <p:nvSpPr>
          <p:cNvPr id="33954" name="Line 162"/>
          <p:cNvSpPr>
            <a:spLocks noChangeShapeType="1"/>
          </p:cNvSpPr>
          <p:nvPr/>
        </p:nvSpPr>
        <p:spPr bwMode="auto">
          <a:xfrm>
            <a:off x="3581400" y="1981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955" name="Rectangle 163"/>
          <p:cNvSpPr>
            <a:spLocks noChangeArrowheads="1"/>
          </p:cNvSpPr>
          <p:nvPr/>
        </p:nvSpPr>
        <p:spPr bwMode="auto">
          <a:xfrm>
            <a:off x="2420938" y="2438400"/>
            <a:ext cx="228600" cy="228600"/>
          </a:xfrm>
          <a:prstGeom prst="rect">
            <a:avLst/>
          </a:prstGeom>
          <a:solidFill>
            <a:srgbClr val="BA7C3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956" name="Rectangle 164"/>
          <p:cNvSpPr>
            <a:spLocks noChangeArrowheads="1"/>
          </p:cNvSpPr>
          <p:nvPr/>
        </p:nvSpPr>
        <p:spPr bwMode="auto">
          <a:xfrm>
            <a:off x="3944938" y="2438400"/>
            <a:ext cx="228600" cy="228600"/>
          </a:xfrm>
          <a:prstGeom prst="rect">
            <a:avLst/>
          </a:prstGeom>
          <a:solidFill>
            <a:srgbClr val="DDBA9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957" name="Text Box 165"/>
          <p:cNvSpPr txBox="1">
            <a:spLocks noChangeArrowheads="1"/>
          </p:cNvSpPr>
          <p:nvPr/>
        </p:nvSpPr>
        <p:spPr bwMode="auto">
          <a:xfrm>
            <a:off x="2668588" y="2438400"/>
            <a:ext cx="971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400"/>
              <a:t>&gt; 3000 </a:t>
            </a:r>
            <a:r>
              <a:rPr lang="en-US" sz="1400" baseline="30000"/>
              <a:t>o</a:t>
            </a:r>
            <a:r>
              <a:rPr lang="en-US" sz="1400"/>
              <a:t>C</a:t>
            </a:r>
          </a:p>
        </p:txBody>
      </p:sp>
      <p:sp>
        <p:nvSpPr>
          <p:cNvPr id="33958" name="Text Box 166"/>
          <p:cNvSpPr txBox="1">
            <a:spLocks noChangeArrowheads="1"/>
          </p:cNvSpPr>
          <p:nvPr/>
        </p:nvSpPr>
        <p:spPr bwMode="auto">
          <a:xfrm>
            <a:off x="4192588" y="2438400"/>
            <a:ext cx="13700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400"/>
              <a:t>2000 - 3000 </a:t>
            </a:r>
            <a:r>
              <a:rPr lang="en-US" sz="1400" baseline="30000"/>
              <a:t>o</a:t>
            </a:r>
            <a:r>
              <a:rPr lang="en-US" sz="1400"/>
              <a:t>C</a:t>
            </a:r>
          </a:p>
        </p:txBody>
      </p:sp>
      <p:sp>
        <p:nvSpPr>
          <p:cNvPr id="33959" name="Rectangle 167"/>
          <p:cNvSpPr>
            <a:spLocks noChangeArrowheads="1"/>
          </p:cNvSpPr>
          <p:nvPr/>
        </p:nvSpPr>
        <p:spPr bwMode="auto">
          <a:xfrm>
            <a:off x="2057400" y="4114800"/>
            <a:ext cx="3810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960" name="Rectangle 168"/>
          <p:cNvSpPr>
            <a:spLocks noChangeArrowheads="1"/>
          </p:cNvSpPr>
          <p:nvPr/>
        </p:nvSpPr>
        <p:spPr bwMode="auto">
          <a:xfrm>
            <a:off x="2057400" y="4114800"/>
            <a:ext cx="3810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La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920</a:t>
            </a:r>
            <a:endParaRPr lang="en-US" sz="1000" baseline="30000"/>
          </a:p>
        </p:txBody>
      </p:sp>
      <p:sp>
        <p:nvSpPr>
          <p:cNvPr id="33961" name="Rectangle 169"/>
          <p:cNvSpPr>
            <a:spLocks noChangeArrowheads="1"/>
          </p:cNvSpPr>
          <p:nvPr/>
        </p:nvSpPr>
        <p:spPr bwMode="auto">
          <a:xfrm>
            <a:off x="76200" y="6553200"/>
            <a:ext cx="3062288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800"/>
              <a:t>Ralph A. Burns, </a:t>
            </a:r>
            <a:r>
              <a:rPr lang="en-US" sz="800" u="sng"/>
              <a:t>Fundamentals of Chemistry </a:t>
            </a:r>
            <a:r>
              <a:rPr lang="en-US" sz="800"/>
              <a:t> , 1999, page 1999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1295400" y="19812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7772400" y="1447800"/>
            <a:ext cx="3810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6248400" y="19812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6629400" y="19812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7010400" y="19812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7391400" y="19812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7772400" y="1981200"/>
            <a:ext cx="3810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1295400" y="25146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5867400" y="19812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9" name="Rectangle 11"/>
          <p:cNvSpPr>
            <a:spLocks noChangeArrowheads="1"/>
          </p:cNvSpPr>
          <p:nvPr/>
        </p:nvSpPr>
        <p:spPr bwMode="auto">
          <a:xfrm>
            <a:off x="1676400" y="19812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1295400" y="14478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5867400" y="25146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2" name="Rectangle 14"/>
          <p:cNvSpPr>
            <a:spLocks noChangeArrowheads="1"/>
          </p:cNvSpPr>
          <p:nvPr/>
        </p:nvSpPr>
        <p:spPr bwMode="auto">
          <a:xfrm>
            <a:off x="6248400" y="25146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6629400" y="25146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7010400" y="25146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5" name="Rectangle 17"/>
          <p:cNvSpPr>
            <a:spLocks noChangeArrowheads="1"/>
          </p:cNvSpPr>
          <p:nvPr/>
        </p:nvSpPr>
        <p:spPr bwMode="auto">
          <a:xfrm>
            <a:off x="7391400" y="25146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7772400" y="2514600"/>
            <a:ext cx="3810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1295400" y="30480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8" name="Rectangle 20"/>
          <p:cNvSpPr>
            <a:spLocks noChangeArrowheads="1"/>
          </p:cNvSpPr>
          <p:nvPr/>
        </p:nvSpPr>
        <p:spPr bwMode="auto">
          <a:xfrm>
            <a:off x="1676400" y="30480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2057400" y="30480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2438400" y="30480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1" name="Rectangle 23"/>
          <p:cNvSpPr>
            <a:spLocks noChangeArrowheads="1"/>
          </p:cNvSpPr>
          <p:nvPr/>
        </p:nvSpPr>
        <p:spPr bwMode="auto">
          <a:xfrm>
            <a:off x="2819400" y="30480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3200400" y="30480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3" name="Rectangle 25"/>
          <p:cNvSpPr>
            <a:spLocks noChangeArrowheads="1"/>
          </p:cNvSpPr>
          <p:nvPr/>
        </p:nvSpPr>
        <p:spPr bwMode="auto">
          <a:xfrm>
            <a:off x="3581400" y="30480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4" name="Rectangle 26"/>
          <p:cNvSpPr>
            <a:spLocks noChangeArrowheads="1"/>
          </p:cNvSpPr>
          <p:nvPr/>
        </p:nvSpPr>
        <p:spPr bwMode="auto">
          <a:xfrm>
            <a:off x="3962400" y="30480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4343400" y="30480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6" name="Rectangle 28"/>
          <p:cNvSpPr>
            <a:spLocks noChangeArrowheads="1"/>
          </p:cNvSpPr>
          <p:nvPr/>
        </p:nvSpPr>
        <p:spPr bwMode="auto">
          <a:xfrm>
            <a:off x="4724400" y="30480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7" name="Rectangle 29"/>
          <p:cNvSpPr>
            <a:spLocks noChangeArrowheads="1"/>
          </p:cNvSpPr>
          <p:nvPr/>
        </p:nvSpPr>
        <p:spPr bwMode="auto">
          <a:xfrm>
            <a:off x="5105400" y="30480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5486400" y="30480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9" name="Rectangle 31"/>
          <p:cNvSpPr>
            <a:spLocks noChangeArrowheads="1"/>
          </p:cNvSpPr>
          <p:nvPr/>
        </p:nvSpPr>
        <p:spPr bwMode="auto">
          <a:xfrm>
            <a:off x="5867400" y="30480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0" name="Rectangle 32"/>
          <p:cNvSpPr>
            <a:spLocks noChangeArrowheads="1"/>
          </p:cNvSpPr>
          <p:nvPr/>
        </p:nvSpPr>
        <p:spPr bwMode="auto">
          <a:xfrm>
            <a:off x="6248400" y="30480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1" name="Rectangle 33"/>
          <p:cNvSpPr>
            <a:spLocks noChangeArrowheads="1"/>
          </p:cNvSpPr>
          <p:nvPr/>
        </p:nvSpPr>
        <p:spPr bwMode="auto">
          <a:xfrm>
            <a:off x="6629400" y="30480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2" name="Rectangle 34"/>
          <p:cNvSpPr>
            <a:spLocks noChangeArrowheads="1"/>
          </p:cNvSpPr>
          <p:nvPr/>
        </p:nvSpPr>
        <p:spPr bwMode="auto">
          <a:xfrm>
            <a:off x="7010400" y="30480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3" name="Rectangle 35"/>
          <p:cNvSpPr>
            <a:spLocks noChangeArrowheads="1"/>
          </p:cNvSpPr>
          <p:nvPr/>
        </p:nvSpPr>
        <p:spPr bwMode="auto">
          <a:xfrm>
            <a:off x="7391400" y="30480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4" name="Rectangle 36"/>
          <p:cNvSpPr>
            <a:spLocks noChangeArrowheads="1"/>
          </p:cNvSpPr>
          <p:nvPr/>
        </p:nvSpPr>
        <p:spPr bwMode="auto">
          <a:xfrm>
            <a:off x="7772400" y="3048000"/>
            <a:ext cx="3810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5" name="Rectangle 37"/>
          <p:cNvSpPr>
            <a:spLocks noChangeArrowheads="1"/>
          </p:cNvSpPr>
          <p:nvPr/>
        </p:nvSpPr>
        <p:spPr bwMode="auto">
          <a:xfrm>
            <a:off x="1295400" y="35814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6" name="Rectangle 38"/>
          <p:cNvSpPr>
            <a:spLocks noChangeArrowheads="1"/>
          </p:cNvSpPr>
          <p:nvPr/>
        </p:nvSpPr>
        <p:spPr bwMode="auto">
          <a:xfrm>
            <a:off x="1676400" y="35814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7" name="Rectangle 39"/>
          <p:cNvSpPr>
            <a:spLocks noChangeArrowheads="1"/>
          </p:cNvSpPr>
          <p:nvPr/>
        </p:nvSpPr>
        <p:spPr bwMode="auto">
          <a:xfrm>
            <a:off x="2057400" y="35814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8" name="Rectangle 40"/>
          <p:cNvSpPr>
            <a:spLocks noChangeArrowheads="1"/>
          </p:cNvSpPr>
          <p:nvPr/>
        </p:nvSpPr>
        <p:spPr bwMode="auto">
          <a:xfrm>
            <a:off x="2438400" y="35814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9" name="Rectangle 41"/>
          <p:cNvSpPr>
            <a:spLocks noChangeArrowheads="1"/>
          </p:cNvSpPr>
          <p:nvPr/>
        </p:nvSpPr>
        <p:spPr bwMode="auto">
          <a:xfrm>
            <a:off x="2819400" y="35814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0" name="Rectangle 42"/>
          <p:cNvSpPr>
            <a:spLocks noChangeArrowheads="1"/>
          </p:cNvSpPr>
          <p:nvPr/>
        </p:nvSpPr>
        <p:spPr bwMode="auto">
          <a:xfrm>
            <a:off x="3200400" y="35814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1" name="Rectangle 43"/>
          <p:cNvSpPr>
            <a:spLocks noChangeArrowheads="1"/>
          </p:cNvSpPr>
          <p:nvPr/>
        </p:nvSpPr>
        <p:spPr bwMode="auto">
          <a:xfrm>
            <a:off x="3581400" y="35814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2" name="Rectangle 44"/>
          <p:cNvSpPr>
            <a:spLocks noChangeArrowheads="1"/>
          </p:cNvSpPr>
          <p:nvPr/>
        </p:nvSpPr>
        <p:spPr bwMode="auto">
          <a:xfrm>
            <a:off x="3962400" y="35814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3" name="Rectangle 45"/>
          <p:cNvSpPr>
            <a:spLocks noChangeArrowheads="1"/>
          </p:cNvSpPr>
          <p:nvPr/>
        </p:nvSpPr>
        <p:spPr bwMode="auto">
          <a:xfrm>
            <a:off x="4343400" y="35814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4" name="Rectangle 46"/>
          <p:cNvSpPr>
            <a:spLocks noChangeArrowheads="1"/>
          </p:cNvSpPr>
          <p:nvPr/>
        </p:nvSpPr>
        <p:spPr bwMode="auto">
          <a:xfrm>
            <a:off x="4724400" y="35814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5" name="Rectangle 47"/>
          <p:cNvSpPr>
            <a:spLocks noChangeArrowheads="1"/>
          </p:cNvSpPr>
          <p:nvPr/>
        </p:nvSpPr>
        <p:spPr bwMode="auto">
          <a:xfrm>
            <a:off x="5105400" y="35814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6" name="Rectangle 48"/>
          <p:cNvSpPr>
            <a:spLocks noChangeArrowheads="1"/>
          </p:cNvSpPr>
          <p:nvPr/>
        </p:nvSpPr>
        <p:spPr bwMode="auto">
          <a:xfrm>
            <a:off x="5486400" y="35814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7" name="Rectangle 49"/>
          <p:cNvSpPr>
            <a:spLocks noChangeArrowheads="1"/>
          </p:cNvSpPr>
          <p:nvPr/>
        </p:nvSpPr>
        <p:spPr bwMode="auto">
          <a:xfrm>
            <a:off x="5867400" y="35814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8" name="Rectangle 50"/>
          <p:cNvSpPr>
            <a:spLocks noChangeArrowheads="1"/>
          </p:cNvSpPr>
          <p:nvPr/>
        </p:nvSpPr>
        <p:spPr bwMode="auto">
          <a:xfrm>
            <a:off x="6248400" y="35814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9" name="Rectangle 51"/>
          <p:cNvSpPr>
            <a:spLocks noChangeArrowheads="1"/>
          </p:cNvSpPr>
          <p:nvPr/>
        </p:nvSpPr>
        <p:spPr bwMode="auto">
          <a:xfrm>
            <a:off x="6629400" y="35814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40" name="Rectangle 52"/>
          <p:cNvSpPr>
            <a:spLocks noChangeArrowheads="1"/>
          </p:cNvSpPr>
          <p:nvPr/>
        </p:nvSpPr>
        <p:spPr bwMode="auto">
          <a:xfrm>
            <a:off x="7010400" y="35814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41" name="Rectangle 53"/>
          <p:cNvSpPr>
            <a:spLocks noChangeArrowheads="1"/>
          </p:cNvSpPr>
          <p:nvPr/>
        </p:nvSpPr>
        <p:spPr bwMode="auto">
          <a:xfrm>
            <a:off x="7391400" y="35814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42" name="Rectangle 54"/>
          <p:cNvSpPr>
            <a:spLocks noChangeArrowheads="1"/>
          </p:cNvSpPr>
          <p:nvPr/>
        </p:nvSpPr>
        <p:spPr bwMode="auto">
          <a:xfrm>
            <a:off x="7772400" y="3581400"/>
            <a:ext cx="3810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43" name="Rectangle 55"/>
          <p:cNvSpPr>
            <a:spLocks noChangeArrowheads="1"/>
          </p:cNvSpPr>
          <p:nvPr/>
        </p:nvSpPr>
        <p:spPr bwMode="auto">
          <a:xfrm>
            <a:off x="1295400" y="41148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44" name="Rectangle 56"/>
          <p:cNvSpPr>
            <a:spLocks noChangeArrowheads="1"/>
          </p:cNvSpPr>
          <p:nvPr/>
        </p:nvSpPr>
        <p:spPr bwMode="auto">
          <a:xfrm>
            <a:off x="1676400" y="41148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45" name="Rectangle 57"/>
          <p:cNvSpPr>
            <a:spLocks noChangeArrowheads="1"/>
          </p:cNvSpPr>
          <p:nvPr/>
        </p:nvSpPr>
        <p:spPr bwMode="auto">
          <a:xfrm>
            <a:off x="2057400" y="41148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46" name="Rectangle 58"/>
          <p:cNvSpPr>
            <a:spLocks noChangeArrowheads="1"/>
          </p:cNvSpPr>
          <p:nvPr/>
        </p:nvSpPr>
        <p:spPr bwMode="auto">
          <a:xfrm>
            <a:off x="2438400" y="41148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47" name="Rectangle 59"/>
          <p:cNvSpPr>
            <a:spLocks noChangeArrowheads="1"/>
          </p:cNvSpPr>
          <p:nvPr/>
        </p:nvSpPr>
        <p:spPr bwMode="auto">
          <a:xfrm>
            <a:off x="2819400" y="41148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48" name="Rectangle 60"/>
          <p:cNvSpPr>
            <a:spLocks noChangeArrowheads="1"/>
          </p:cNvSpPr>
          <p:nvPr/>
        </p:nvSpPr>
        <p:spPr bwMode="auto">
          <a:xfrm>
            <a:off x="3200400" y="41148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49" name="Rectangle 61"/>
          <p:cNvSpPr>
            <a:spLocks noChangeArrowheads="1"/>
          </p:cNvSpPr>
          <p:nvPr/>
        </p:nvSpPr>
        <p:spPr bwMode="auto">
          <a:xfrm>
            <a:off x="3581400" y="41148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0" name="Rectangle 62"/>
          <p:cNvSpPr>
            <a:spLocks noChangeArrowheads="1"/>
          </p:cNvSpPr>
          <p:nvPr/>
        </p:nvSpPr>
        <p:spPr bwMode="auto">
          <a:xfrm>
            <a:off x="3962400" y="41148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1" name="Rectangle 63"/>
          <p:cNvSpPr>
            <a:spLocks noChangeArrowheads="1"/>
          </p:cNvSpPr>
          <p:nvPr/>
        </p:nvSpPr>
        <p:spPr bwMode="auto">
          <a:xfrm>
            <a:off x="4343400" y="41148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2" name="Rectangle 64"/>
          <p:cNvSpPr>
            <a:spLocks noChangeArrowheads="1"/>
          </p:cNvSpPr>
          <p:nvPr/>
        </p:nvSpPr>
        <p:spPr bwMode="auto">
          <a:xfrm>
            <a:off x="4724400" y="41148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3" name="Rectangle 65"/>
          <p:cNvSpPr>
            <a:spLocks noChangeArrowheads="1"/>
          </p:cNvSpPr>
          <p:nvPr/>
        </p:nvSpPr>
        <p:spPr bwMode="auto">
          <a:xfrm>
            <a:off x="5105400" y="41148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4" name="Rectangle 66"/>
          <p:cNvSpPr>
            <a:spLocks noChangeArrowheads="1"/>
          </p:cNvSpPr>
          <p:nvPr/>
        </p:nvSpPr>
        <p:spPr bwMode="auto">
          <a:xfrm>
            <a:off x="5486400" y="41148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5" name="Rectangle 67"/>
          <p:cNvSpPr>
            <a:spLocks noChangeArrowheads="1"/>
          </p:cNvSpPr>
          <p:nvPr/>
        </p:nvSpPr>
        <p:spPr bwMode="auto">
          <a:xfrm>
            <a:off x="5867400" y="41148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6" name="Rectangle 68"/>
          <p:cNvSpPr>
            <a:spLocks noChangeArrowheads="1"/>
          </p:cNvSpPr>
          <p:nvPr/>
        </p:nvSpPr>
        <p:spPr bwMode="auto">
          <a:xfrm>
            <a:off x="6248400" y="41148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7" name="Rectangle 69"/>
          <p:cNvSpPr>
            <a:spLocks noChangeArrowheads="1"/>
          </p:cNvSpPr>
          <p:nvPr/>
        </p:nvSpPr>
        <p:spPr bwMode="auto">
          <a:xfrm>
            <a:off x="6629400" y="41148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8" name="Rectangle 70"/>
          <p:cNvSpPr>
            <a:spLocks noChangeArrowheads="1"/>
          </p:cNvSpPr>
          <p:nvPr/>
        </p:nvSpPr>
        <p:spPr bwMode="auto">
          <a:xfrm>
            <a:off x="7010400" y="41148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9" name="Rectangle 71"/>
          <p:cNvSpPr>
            <a:spLocks noChangeArrowheads="1"/>
          </p:cNvSpPr>
          <p:nvPr/>
        </p:nvSpPr>
        <p:spPr bwMode="auto">
          <a:xfrm>
            <a:off x="7391400" y="41148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0" name="Rectangle 72"/>
          <p:cNvSpPr>
            <a:spLocks noChangeArrowheads="1"/>
          </p:cNvSpPr>
          <p:nvPr/>
        </p:nvSpPr>
        <p:spPr bwMode="auto">
          <a:xfrm>
            <a:off x="7772400" y="4114800"/>
            <a:ext cx="3810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1" name="Rectangle 73"/>
          <p:cNvSpPr>
            <a:spLocks noChangeArrowheads="1"/>
          </p:cNvSpPr>
          <p:nvPr/>
        </p:nvSpPr>
        <p:spPr bwMode="auto">
          <a:xfrm>
            <a:off x="1676400" y="25146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2" name="Text Box 74"/>
          <p:cNvSpPr txBox="1">
            <a:spLocks noChangeArrowheads="1"/>
          </p:cNvSpPr>
          <p:nvPr/>
        </p:nvSpPr>
        <p:spPr bwMode="auto">
          <a:xfrm>
            <a:off x="974725" y="1557338"/>
            <a:ext cx="2682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 b="1"/>
              <a:t>1</a:t>
            </a:r>
          </a:p>
        </p:txBody>
      </p:sp>
      <p:sp>
        <p:nvSpPr>
          <p:cNvPr id="37963" name="Text Box 75"/>
          <p:cNvSpPr txBox="1">
            <a:spLocks noChangeArrowheads="1"/>
          </p:cNvSpPr>
          <p:nvPr/>
        </p:nvSpPr>
        <p:spPr bwMode="auto">
          <a:xfrm>
            <a:off x="974725" y="2090738"/>
            <a:ext cx="2682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 b="1"/>
              <a:t>2</a:t>
            </a:r>
          </a:p>
        </p:txBody>
      </p:sp>
      <p:sp>
        <p:nvSpPr>
          <p:cNvPr id="37964" name="Text Box 76"/>
          <p:cNvSpPr txBox="1">
            <a:spLocks noChangeArrowheads="1"/>
          </p:cNvSpPr>
          <p:nvPr/>
        </p:nvSpPr>
        <p:spPr bwMode="auto">
          <a:xfrm>
            <a:off x="974725" y="2624138"/>
            <a:ext cx="2682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 b="1"/>
              <a:t>3</a:t>
            </a:r>
          </a:p>
        </p:txBody>
      </p:sp>
      <p:sp>
        <p:nvSpPr>
          <p:cNvPr id="37965" name="Text Box 77"/>
          <p:cNvSpPr txBox="1">
            <a:spLocks noChangeArrowheads="1"/>
          </p:cNvSpPr>
          <p:nvPr/>
        </p:nvSpPr>
        <p:spPr bwMode="auto">
          <a:xfrm>
            <a:off x="974725" y="3157538"/>
            <a:ext cx="2682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 b="1"/>
              <a:t>4</a:t>
            </a:r>
          </a:p>
        </p:txBody>
      </p:sp>
      <p:sp>
        <p:nvSpPr>
          <p:cNvPr id="37966" name="Text Box 78"/>
          <p:cNvSpPr txBox="1">
            <a:spLocks noChangeArrowheads="1"/>
          </p:cNvSpPr>
          <p:nvPr/>
        </p:nvSpPr>
        <p:spPr bwMode="auto">
          <a:xfrm>
            <a:off x="974725" y="3690938"/>
            <a:ext cx="2682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 b="1"/>
              <a:t>5</a:t>
            </a:r>
          </a:p>
        </p:txBody>
      </p:sp>
      <p:sp>
        <p:nvSpPr>
          <p:cNvPr id="37967" name="Text Box 79"/>
          <p:cNvSpPr txBox="1">
            <a:spLocks noChangeArrowheads="1"/>
          </p:cNvSpPr>
          <p:nvPr/>
        </p:nvSpPr>
        <p:spPr bwMode="auto">
          <a:xfrm>
            <a:off x="974725" y="4224338"/>
            <a:ext cx="2682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 b="1"/>
              <a:t>6</a:t>
            </a:r>
          </a:p>
        </p:txBody>
      </p:sp>
      <p:sp>
        <p:nvSpPr>
          <p:cNvPr id="37968" name="Text Box 80"/>
          <p:cNvSpPr txBox="1">
            <a:spLocks noChangeArrowheads="1"/>
          </p:cNvSpPr>
          <p:nvPr/>
        </p:nvSpPr>
        <p:spPr bwMode="auto">
          <a:xfrm>
            <a:off x="2117725" y="6357938"/>
            <a:ext cx="184150" cy="2746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sz="1200"/>
          </a:p>
        </p:txBody>
      </p:sp>
      <p:sp>
        <p:nvSpPr>
          <p:cNvPr id="37969" name="Text Box 81"/>
          <p:cNvSpPr txBox="1">
            <a:spLocks noChangeArrowheads="1"/>
          </p:cNvSpPr>
          <p:nvPr/>
        </p:nvSpPr>
        <p:spPr bwMode="auto">
          <a:xfrm>
            <a:off x="2057400" y="6324600"/>
            <a:ext cx="301625" cy="2746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 b="1">
                <a:latin typeface="Symbol" pitchFamily="18" charset="2"/>
              </a:rPr>
              <a:t>W</a:t>
            </a:r>
          </a:p>
        </p:txBody>
      </p:sp>
      <p:sp>
        <p:nvSpPr>
          <p:cNvPr id="37970" name="Rectangle 82"/>
          <p:cNvSpPr>
            <a:spLocks noChangeArrowheads="1"/>
          </p:cNvSpPr>
          <p:nvPr/>
        </p:nvSpPr>
        <p:spPr bwMode="auto">
          <a:xfrm>
            <a:off x="1295400" y="19812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Li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0.53</a:t>
            </a:r>
          </a:p>
        </p:txBody>
      </p:sp>
      <p:sp>
        <p:nvSpPr>
          <p:cNvPr id="37971" name="Rectangle 83"/>
          <p:cNvSpPr>
            <a:spLocks noChangeArrowheads="1"/>
          </p:cNvSpPr>
          <p:nvPr/>
        </p:nvSpPr>
        <p:spPr bwMode="auto">
          <a:xfrm>
            <a:off x="7772400" y="1447800"/>
            <a:ext cx="3810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He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0.126</a:t>
            </a:r>
            <a:endParaRPr lang="en-US" sz="1000" baseline="30000"/>
          </a:p>
        </p:txBody>
      </p:sp>
      <p:sp>
        <p:nvSpPr>
          <p:cNvPr id="37972" name="Rectangle 84"/>
          <p:cNvSpPr>
            <a:spLocks noChangeArrowheads="1"/>
          </p:cNvSpPr>
          <p:nvPr/>
        </p:nvSpPr>
        <p:spPr bwMode="auto">
          <a:xfrm>
            <a:off x="6248400" y="19812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C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2.26</a:t>
            </a:r>
          </a:p>
        </p:txBody>
      </p:sp>
      <p:sp>
        <p:nvSpPr>
          <p:cNvPr id="37973" name="Rectangle 85"/>
          <p:cNvSpPr>
            <a:spLocks noChangeArrowheads="1"/>
          </p:cNvSpPr>
          <p:nvPr/>
        </p:nvSpPr>
        <p:spPr bwMode="auto">
          <a:xfrm>
            <a:off x="6629400" y="19812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N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0.81</a:t>
            </a:r>
          </a:p>
        </p:txBody>
      </p:sp>
      <p:sp>
        <p:nvSpPr>
          <p:cNvPr id="37974" name="Rectangle 86"/>
          <p:cNvSpPr>
            <a:spLocks noChangeArrowheads="1"/>
          </p:cNvSpPr>
          <p:nvPr/>
        </p:nvSpPr>
        <p:spPr bwMode="auto">
          <a:xfrm>
            <a:off x="7010400" y="19812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O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1.14</a:t>
            </a:r>
            <a:endParaRPr lang="en-US" sz="1000" baseline="30000"/>
          </a:p>
        </p:txBody>
      </p:sp>
      <p:sp>
        <p:nvSpPr>
          <p:cNvPr id="37975" name="Rectangle 87"/>
          <p:cNvSpPr>
            <a:spLocks noChangeArrowheads="1"/>
          </p:cNvSpPr>
          <p:nvPr/>
        </p:nvSpPr>
        <p:spPr bwMode="auto">
          <a:xfrm>
            <a:off x="7391400" y="19812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F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1.11</a:t>
            </a:r>
            <a:endParaRPr lang="en-US" sz="1000" baseline="30000"/>
          </a:p>
        </p:txBody>
      </p:sp>
      <p:sp>
        <p:nvSpPr>
          <p:cNvPr id="37976" name="Rectangle 88"/>
          <p:cNvSpPr>
            <a:spLocks noChangeArrowheads="1"/>
          </p:cNvSpPr>
          <p:nvPr/>
        </p:nvSpPr>
        <p:spPr bwMode="auto">
          <a:xfrm>
            <a:off x="7772400" y="1981200"/>
            <a:ext cx="3810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Ne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1.204</a:t>
            </a:r>
            <a:endParaRPr lang="en-US" sz="1000" baseline="30000"/>
          </a:p>
        </p:txBody>
      </p:sp>
      <p:sp>
        <p:nvSpPr>
          <p:cNvPr id="37977" name="Rectangle 89"/>
          <p:cNvSpPr>
            <a:spLocks noChangeArrowheads="1"/>
          </p:cNvSpPr>
          <p:nvPr/>
        </p:nvSpPr>
        <p:spPr bwMode="auto">
          <a:xfrm>
            <a:off x="1295400" y="25146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Na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0.97</a:t>
            </a:r>
            <a:endParaRPr lang="en-US" sz="1000" baseline="30000"/>
          </a:p>
        </p:txBody>
      </p:sp>
      <p:sp>
        <p:nvSpPr>
          <p:cNvPr id="37978" name="Rectangle 90"/>
          <p:cNvSpPr>
            <a:spLocks noChangeArrowheads="1"/>
          </p:cNvSpPr>
          <p:nvPr/>
        </p:nvSpPr>
        <p:spPr bwMode="auto">
          <a:xfrm>
            <a:off x="5867400" y="19812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B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2.5</a:t>
            </a:r>
          </a:p>
        </p:txBody>
      </p:sp>
      <p:sp>
        <p:nvSpPr>
          <p:cNvPr id="37979" name="Rectangle 91"/>
          <p:cNvSpPr>
            <a:spLocks noChangeArrowheads="1"/>
          </p:cNvSpPr>
          <p:nvPr/>
        </p:nvSpPr>
        <p:spPr bwMode="auto">
          <a:xfrm>
            <a:off x="1676400" y="19812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Be</a:t>
            </a:r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1.8</a:t>
            </a:r>
          </a:p>
        </p:txBody>
      </p:sp>
      <p:sp>
        <p:nvSpPr>
          <p:cNvPr id="37980" name="Rectangle 92"/>
          <p:cNvSpPr>
            <a:spLocks noChangeArrowheads="1"/>
          </p:cNvSpPr>
          <p:nvPr/>
        </p:nvSpPr>
        <p:spPr bwMode="auto">
          <a:xfrm>
            <a:off x="1295400" y="14478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H</a:t>
            </a:r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0.071</a:t>
            </a:r>
          </a:p>
        </p:txBody>
      </p:sp>
      <p:sp>
        <p:nvSpPr>
          <p:cNvPr id="37981" name="Rectangle 93"/>
          <p:cNvSpPr>
            <a:spLocks noChangeArrowheads="1"/>
          </p:cNvSpPr>
          <p:nvPr/>
        </p:nvSpPr>
        <p:spPr bwMode="auto">
          <a:xfrm>
            <a:off x="5867400" y="25146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Al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2.70</a:t>
            </a:r>
            <a:endParaRPr lang="en-US" sz="1000" baseline="30000"/>
          </a:p>
        </p:txBody>
      </p:sp>
      <p:sp>
        <p:nvSpPr>
          <p:cNvPr id="37982" name="Rectangle 94"/>
          <p:cNvSpPr>
            <a:spLocks noChangeArrowheads="1"/>
          </p:cNvSpPr>
          <p:nvPr/>
        </p:nvSpPr>
        <p:spPr bwMode="auto">
          <a:xfrm>
            <a:off x="6248400" y="25146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Si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2.4</a:t>
            </a:r>
            <a:endParaRPr lang="en-US" sz="1000" baseline="30000"/>
          </a:p>
        </p:txBody>
      </p:sp>
      <p:sp>
        <p:nvSpPr>
          <p:cNvPr id="37983" name="Rectangle 95"/>
          <p:cNvSpPr>
            <a:spLocks noChangeArrowheads="1"/>
          </p:cNvSpPr>
          <p:nvPr/>
        </p:nvSpPr>
        <p:spPr bwMode="auto">
          <a:xfrm>
            <a:off x="6629400" y="25146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P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1.82w</a:t>
            </a:r>
            <a:endParaRPr lang="en-US" sz="1000" baseline="30000"/>
          </a:p>
        </p:txBody>
      </p:sp>
      <p:sp>
        <p:nvSpPr>
          <p:cNvPr id="37984" name="Rectangle 96"/>
          <p:cNvSpPr>
            <a:spLocks noChangeArrowheads="1"/>
          </p:cNvSpPr>
          <p:nvPr/>
        </p:nvSpPr>
        <p:spPr bwMode="auto">
          <a:xfrm>
            <a:off x="7010400" y="25146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S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2.07</a:t>
            </a:r>
            <a:endParaRPr lang="en-US" sz="1000" baseline="30000"/>
          </a:p>
        </p:txBody>
      </p:sp>
      <p:sp>
        <p:nvSpPr>
          <p:cNvPr id="37985" name="Rectangle 97"/>
          <p:cNvSpPr>
            <a:spLocks noChangeArrowheads="1"/>
          </p:cNvSpPr>
          <p:nvPr/>
        </p:nvSpPr>
        <p:spPr bwMode="auto">
          <a:xfrm>
            <a:off x="7391400" y="25146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Cl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1.557</a:t>
            </a:r>
            <a:endParaRPr lang="en-US" sz="1000" baseline="30000"/>
          </a:p>
        </p:txBody>
      </p:sp>
      <p:sp>
        <p:nvSpPr>
          <p:cNvPr id="37986" name="Rectangle 98"/>
          <p:cNvSpPr>
            <a:spLocks noChangeArrowheads="1"/>
          </p:cNvSpPr>
          <p:nvPr/>
        </p:nvSpPr>
        <p:spPr bwMode="auto">
          <a:xfrm>
            <a:off x="7772400" y="2514600"/>
            <a:ext cx="3810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Ar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1.402</a:t>
            </a:r>
            <a:endParaRPr lang="en-US" sz="1000" baseline="30000"/>
          </a:p>
        </p:txBody>
      </p:sp>
      <p:sp>
        <p:nvSpPr>
          <p:cNvPr id="37987" name="Rectangle 99"/>
          <p:cNvSpPr>
            <a:spLocks noChangeArrowheads="1"/>
          </p:cNvSpPr>
          <p:nvPr/>
        </p:nvSpPr>
        <p:spPr bwMode="auto">
          <a:xfrm>
            <a:off x="1295400" y="30480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K</a:t>
            </a:r>
            <a:endParaRPr lang="en-US" sz="1000"/>
          </a:p>
          <a:p>
            <a:pPr algn="ctr" eaLnBrk="1" hangingPunct="1"/>
            <a:endParaRPr lang="en-US" sz="1000" baseline="30000"/>
          </a:p>
          <a:p>
            <a:pPr algn="ctr" eaLnBrk="1" hangingPunct="1"/>
            <a:r>
              <a:rPr lang="en-US" sz="1000"/>
              <a:t>0.86</a:t>
            </a:r>
          </a:p>
        </p:txBody>
      </p:sp>
      <p:sp>
        <p:nvSpPr>
          <p:cNvPr id="37988" name="Rectangle 100"/>
          <p:cNvSpPr>
            <a:spLocks noChangeArrowheads="1"/>
          </p:cNvSpPr>
          <p:nvPr/>
        </p:nvSpPr>
        <p:spPr bwMode="auto">
          <a:xfrm>
            <a:off x="1676400" y="30480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Ca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1.55</a:t>
            </a:r>
            <a:endParaRPr lang="en-US" sz="1000" baseline="30000"/>
          </a:p>
        </p:txBody>
      </p:sp>
      <p:sp>
        <p:nvSpPr>
          <p:cNvPr id="37989" name="Rectangle 101"/>
          <p:cNvSpPr>
            <a:spLocks noChangeArrowheads="1"/>
          </p:cNvSpPr>
          <p:nvPr/>
        </p:nvSpPr>
        <p:spPr bwMode="auto">
          <a:xfrm>
            <a:off x="2057400" y="30480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Sc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(2.5)</a:t>
            </a:r>
            <a:endParaRPr lang="en-US" sz="1000" baseline="30000"/>
          </a:p>
        </p:txBody>
      </p:sp>
      <p:sp>
        <p:nvSpPr>
          <p:cNvPr id="37990" name="Rectangle 102"/>
          <p:cNvSpPr>
            <a:spLocks noChangeArrowheads="1"/>
          </p:cNvSpPr>
          <p:nvPr/>
        </p:nvSpPr>
        <p:spPr bwMode="auto">
          <a:xfrm>
            <a:off x="2438400" y="30480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Ti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4.5</a:t>
            </a:r>
            <a:endParaRPr lang="en-US" sz="1000" baseline="30000"/>
          </a:p>
        </p:txBody>
      </p:sp>
      <p:sp>
        <p:nvSpPr>
          <p:cNvPr id="37991" name="Rectangle 103"/>
          <p:cNvSpPr>
            <a:spLocks noChangeArrowheads="1"/>
          </p:cNvSpPr>
          <p:nvPr/>
        </p:nvSpPr>
        <p:spPr bwMode="auto">
          <a:xfrm>
            <a:off x="2819400" y="30480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V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5.96</a:t>
            </a:r>
            <a:endParaRPr lang="en-US" sz="1000" baseline="30000"/>
          </a:p>
        </p:txBody>
      </p:sp>
      <p:sp>
        <p:nvSpPr>
          <p:cNvPr id="37992" name="Rectangle 104"/>
          <p:cNvSpPr>
            <a:spLocks noChangeArrowheads="1"/>
          </p:cNvSpPr>
          <p:nvPr/>
        </p:nvSpPr>
        <p:spPr bwMode="auto">
          <a:xfrm>
            <a:off x="3200400" y="30480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Cr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7.1</a:t>
            </a:r>
            <a:endParaRPr lang="en-US" sz="1000" baseline="30000"/>
          </a:p>
        </p:txBody>
      </p:sp>
      <p:sp>
        <p:nvSpPr>
          <p:cNvPr id="37993" name="Rectangle 105"/>
          <p:cNvSpPr>
            <a:spLocks noChangeArrowheads="1"/>
          </p:cNvSpPr>
          <p:nvPr/>
        </p:nvSpPr>
        <p:spPr bwMode="auto">
          <a:xfrm>
            <a:off x="3581400" y="30480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Mn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7.4</a:t>
            </a:r>
            <a:endParaRPr lang="en-US" sz="1000" baseline="30000"/>
          </a:p>
        </p:txBody>
      </p:sp>
      <p:sp>
        <p:nvSpPr>
          <p:cNvPr id="37994" name="Rectangle 106"/>
          <p:cNvSpPr>
            <a:spLocks noChangeArrowheads="1"/>
          </p:cNvSpPr>
          <p:nvPr/>
        </p:nvSpPr>
        <p:spPr bwMode="auto">
          <a:xfrm>
            <a:off x="3962400" y="30480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Fe</a:t>
            </a:r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7.86</a:t>
            </a:r>
          </a:p>
        </p:txBody>
      </p:sp>
      <p:sp>
        <p:nvSpPr>
          <p:cNvPr id="37995" name="Rectangle 107"/>
          <p:cNvSpPr>
            <a:spLocks noChangeArrowheads="1"/>
          </p:cNvSpPr>
          <p:nvPr/>
        </p:nvSpPr>
        <p:spPr bwMode="auto">
          <a:xfrm>
            <a:off x="4343400" y="3048000"/>
            <a:ext cx="381000" cy="533400"/>
          </a:xfrm>
          <a:prstGeom prst="rect">
            <a:avLst/>
          </a:prstGeom>
          <a:solidFill>
            <a:srgbClr val="E4C5F5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Co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8.9</a:t>
            </a:r>
            <a:endParaRPr lang="en-US" sz="1000" baseline="30000"/>
          </a:p>
        </p:txBody>
      </p:sp>
      <p:sp>
        <p:nvSpPr>
          <p:cNvPr id="37996" name="Rectangle 108"/>
          <p:cNvSpPr>
            <a:spLocks noChangeArrowheads="1"/>
          </p:cNvSpPr>
          <p:nvPr/>
        </p:nvSpPr>
        <p:spPr bwMode="auto">
          <a:xfrm>
            <a:off x="4724400" y="3048000"/>
            <a:ext cx="381000" cy="533400"/>
          </a:xfrm>
          <a:prstGeom prst="rect">
            <a:avLst/>
          </a:prstGeom>
          <a:solidFill>
            <a:srgbClr val="E4C5F5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Ni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8.90</a:t>
            </a:r>
            <a:endParaRPr lang="en-US" sz="1000" baseline="30000"/>
          </a:p>
        </p:txBody>
      </p:sp>
      <p:sp>
        <p:nvSpPr>
          <p:cNvPr id="37997" name="Rectangle 109"/>
          <p:cNvSpPr>
            <a:spLocks noChangeArrowheads="1"/>
          </p:cNvSpPr>
          <p:nvPr/>
        </p:nvSpPr>
        <p:spPr bwMode="auto">
          <a:xfrm>
            <a:off x="5105400" y="3048000"/>
            <a:ext cx="381000" cy="533400"/>
          </a:xfrm>
          <a:prstGeom prst="rect">
            <a:avLst/>
          </a:prstGeom>
          <a:solidFill>
            <a:srgbClr val="E4C5F5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Cu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8.92</a:t>
            </a:r>
            <a:endParaRPr lang="en-US" sz="1000" baseline="30000"/>
          </a:p>
        </p:txBody>
      </p:sp>
      <p:sp>
        <p:nvSpPr>
          <p:cNvPr id="37998" name="Rectangle 110"/>
          <p:cNvSpPr>
            <a:spLocks noChangeArrowheads="1"/>
          </p:cNvSpPr>
          <p:nvPr/>
        </p:nvSpPr>
        <p:spPr bwMode="auto">
          <a:xfrm>
            <a:off x="5486400" y="30480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Zn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7.14</a:t>
            </a:r>
            <a:endParaRPr lang="en-US" sz="1000" baseline="30000"/>
          </a:p>
        </p:txBody>
      </p:sp>
      <p:sp>
        <p:nvSpPr>
          <p:cNvPr id="37999" name="Rectangle 111"/>
          <p:cNvSpPr>
            <a:spLocks noChangeArrowheads="1"/>
          </p:cNvSpPr>
          <p:nvPr/>
        </p:nvSpPr>
        <p:spPr bwMode="auto">
          <a:xfrm>
            <a:off x="5867400" y="30480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Ga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5.91</a:t>
            </a:r>
            <a:endParaRPr lang="en-US" sz="1000" baseline="30000"/>
          </a:p>
        </p:txBody>
      </p:sp>
      <p:sp>
        <p:nvSpPr>
          <p:cNvPr id="38000" name="Rectangle 112"/>
          <p:cNvSpPr>
            <a:spLocks noChangeArrowheads="1"/>
          </p:cNvSpPr>
          <p:nvPr/>
        </p:nvSpPr>
        <p:spPr bwMode="auto">
          <a:xfrm>
            <a:off x="6248400" y="30480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Ge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5.36</a:t>
            </a:r>
            <a:endParaRPr lang="en-US" sz="1000" baseline="30000"/>
          </a:p>
        </p:txBody>
      </p:sp>
      <p:sp>
        <p:nvSpPr>
          <p:cNvPr id="38001" name="Rectangle 113"/>
          <p:cNvSpPr>
            <a:spLocks noChangeArrowheads="1"/>
          </p:cNvSpPr>
          <p:nvPr/>
        </p:nvSpPr>
        <p:spPr bwMode="auto">
          <a:xfrm>
            <a:off x="6629400" y="30480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As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5,7</a:t>
            </a:r>
            <a:endParaRPr lang="en-US" sz="1000" baseline="30000"/>
          </a:p>
        </p:txBody>
      </p:sp>
      <p:sp>
        <p:nvSpPr>
          <p:cNvPr id="38002" name="Rectangle 114"/>
          <p:cNvSpPr>
            <a:spLocks noChangeArrowheads="1"/>
          </p:cNvSpPr>
          <p:nvPr/>
        </p:nvSpPr>
        <p:spPr bwMode="auto">
          <a:xfrm>
            <a:off x="7010400" y="30480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Se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4.7</a:t>
            </a:r>
            <a:endParaRPr lang="en-US" sz="1000" baseline="30000"/>
          </a:p>
        </p:txBody>
      </p:sp>
      <p:sp>
        <p:nvSpPr>
          <p:cNvPr id="38003" name="Rectangle 115"/>
          <p:cNvSpPr>
            <a:spLocks noChangeArrowheads="1"/>
          </p:cNvSpPr>
          <p:nvPr/>
        </p:nvSpPr>
        <p:spPr bwMode="auto">
          <a:xfrm>
            <a:off x="7391400" y="30480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Br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3.119</a:t>
            </a:r>
            <a:endParaRPr lang="en-US" sz="1000" baseline="30000"/>
          </a:p>
        </p:txBody>
      </p:sp>
      <p:sp>
        <p:nvSpPr>
          <p:cNvPr id="38004" name="Rectangle 116"/>
          <p:cNvSpPr>
            <a:spLocks noChangeArrowheads="1"/>
          </p:cNvSpPr>
          <p:nvPr/>
        </p:nvSpPr>
        <p:spPr bwMode="auto">
          <a:xfrm>
            <a:off x="7772400" y="3048000"/>
            <a:ext cx="3810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Kr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2.6</a:t>
            </a:r>
            <a:endParaRPr lang="en-US" sz="1000" baseline="30000"/>
          </a:p>
        </p:txBody>
      </p:sp>
      <p:sp>
        <p:nvSpPr>
          <p:cNvPr id="38005" name="Rectangle 117"/>
          <p:cNvSpPr>
            <a:spLocks noChangeArrowheads="1"/>
          </p:cNvSpPr>
          <p:nvPr/>
        </p:nvSpPr>
        <p:spPr bwMode="auto">
          <a:xfrm>
            <a:off x="1295400" y="35814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Rb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1.53</a:t>
            </a:r>
          </a:p>
        </p:txBody>
      </p:sp>
      <p:sp>
        <p:nvSpPr>
          <p:cNvPr id="38006" name="Rectangle 118"/>
          <p:cNvSpPr>
            <a:spLocks noChangeArrowheads="1"/>
          </p:cNvSpPr>
          <p:nvPr/>
        </p:nvSpPr>
        <p:spPr bwMode="auto">
          <a:xfrm>
            <a:off x="1676400" y="35814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Sr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2.6</a:t>
            </a:r>
            <a:endParaRPr lang="en-US" sz="1000" baseline="30000"/>
          </a:p>
        </p:txBody>
      </p:sp>
      <p:sp>
        <p:nvSpPr>
          <p:cNvPr id="38007" name="Rectangle 119"/>
          <p:cNvSpPr>
            <a:spLocks noChangeArrowheads="1"/>
          </p:cNvSpPr>
          <p:nvPr/>
        </p:nvSpPr>
        <p:spPr bwMode="auto">
          <a:xfrm>
            <a:off x="2057400" y="35814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Y</a:t>
            </a:r>
            <a:r>
              <a:rPr lang="en-US" sz="1000" b="1"/>
              <a:t> </a:t>
            </a:r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5.51</a:t>
            </a:r>
            <a:endParaRPr lang="en-US" sz="1000" baseline="30000"/>
          </a:p>
        </p:txBody>
      </p:sp>
      <p:sp>
        <p:nvSpPr>
          <p:cNvPr id="38008" name="Rectangle 120"/>
          <p:cNvSpPr>
            <a:spLocks noChangeArrowheads="1"/>
          </p:cNvSpPr>
          <p:nvPr/>
        </p:nvSpPr>
        <p:spPr bwMode="auto">
          <a:xfrm>
            <a:off x="2438400" y="35814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Zr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6.4</a:t>
            </a:r>
            <a:endParaRPr lang="en-US" sz="1000" baseline="30000"/>
          </a:p>
        </p:txBody>
      </p:sp>
      <p:sp>
        <p:nvSpPr>
          <p:cNvPr id="38009" name="Rectangle 121"/>
          <p:cNvSpPr>
            <a:spLocks noChangeArrowheads="1"/>
          </p:cNvSpPr>
          <p:nvPr/>
        </p:nvSpPr>
        <p:spPr bwMode="auto">
          <a:xfrm>
            <a:off x="2819400" y="3581400"/>
            <a:ext cx="381000" cy="533400"/>
          </a:xfrm>
          <a:prstGeom prst="rect">
            <a:avLst/>
          </a:prstGeom>
          <a:solidFill>
            <a:srgbClr val="E4C5F5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Nb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8.4</a:t>
            </a:r>
            <a:endParaRPr lang="en-US" sz="1000" baseline="30000"/>
          </a:p>
        </p:txBody>
      </p:sp>
      <p:sp>
        <p:nvSpPr>
          <p:cNvPr id="38010" name="Rectangle 122"/>
          <p:cNvSpPr>
            <a:spLocks noChangeArrowheads="1"/>
          </p:cNvSpPr>
          <p:nvPr/>
        </p:nvSpPr>
        <p:spPr bwMode="auto">
          <a:xfrm>
            <a:off x="3200400" y="3581400"/>
            <a:ext cx="381000" cy="533400"/>
          </a:xfrm>
          <a:prstGeom prst="rect">
            <a:avLst/>
          </a:prstGeom>
          <a:solidFill>
            <a:srgbClr val="E4C5F5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Mo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10.2</a:t>
            </a:r>
            <a:endParaRPr lang="en-US" sz="1000" baseline="30000"/>
          </a:p>
        </p:txBody>
      </p:sp>
      <p:sp>
        <p:nvSpPr>
          <p:cNvPr id="38011" name="Rectangle 123"/>
          <p:cNvSpPr>
            <a:spLocks noChangeArrowheads="1"/>
          </p:cNvSpPr>
          <p:nvPr/>
        </p:nvSpPr>
        <p:spPr bwMode="auto">
          <a:xfrm>
            <a:off x="3581400" y="3581400"/>
            <a:ext cx="381000" cy="533400"/>
          </a:xfrm>
          <a:prstGeom prst="rect">
            <a:avLst/>
          </a:prstGeom>
          <a:solidFill>
            <a:srgbClr val="E4C5F5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Tc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11.5</a:t>
            </a:r>
            <a:endParaRPr lang="en-US" sz="1000" baseline="30000"/>
          </a:p>
        </p:txBody>
      </p:sp>
      <p:sp>
        <p:nvSpPr>
          <p:cNvPr id="38012" name="Rectangle 124"/>
          <p:cNvSpPr>
            <a:spLocks noChangeArrowheads="1"/>
          </p:cNvSpPr>
          <p:nvPr/>
        </p:nvSpPr>
        <p:spPr bwMode="auto">
          <a:xfrm>
            <a:off x="3962400" y="3581400"/>
            <a:ext cx="381000" cy="533400"/>
          </a:xfrm>
          <a:prstGeom prst="rect">
            <a:avLst/>
          </a:prstGeom>
          <a:solidFill>
            <a:srgbClr val="CC99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Ru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12.5</a:t>
            </a:r>
            <a:endParaRPr lang="en-US" sz="1000" baseline="30000"/>
          </a:p>
        </p:txBody>
      </p:sp>
      <p:sp>
        <p:nvSpPr>
          <p:cNvPr id="38013" name="Rectangle 125"/>
          <p:cNvSpPr>
            <a:spLocks noChangeArrowheads="1"/>
          </p:cNvSpPr>
          <p:nvPr/>
        </p:nvSpPr>
        <p:spPr bwMode="auto">
          <a:xfrm>
            <a:off x="4343400" y="3581400"/>
            <a:ext cx="381000" cy="533400"/>
          </a:xfrm>
          <a:prstGeom prst="rect">
            <a:avLst/>
          </a:prstGeom>
          <a:solidFill>
            <a:srgbClr val="CC99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Rh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12.5</a:t>
            </a:r>
            <a:endParaRPr lang="en-US" sz="1000" baseline="30000"/>
          </a:p>
        </p:txBody>
      </p:sp>
      <p:sp>
        <p:nvSpPr>
          <p:cNvPr id="38014" name="Rectangle 126"/>
          <p:cNvSpPr>
            <a:spLocks noChangeArrowheads="1"/>
          </p:cNvSpPr>
          <p:nvPr/>
        </p:nvSpPr>
        <p:spPr bwMode="auto">
          <a:xfrm>
            <a:off x="4724400" y="3581400"/>
            <a:ext cx="381000" cy="533400"/>
          </a:xfrm>
          <a:prstGeom prst="rect">
            <a:avLst/>
          </a:prstGeom>
          <a:solidFill>
            <a:srgbClr val="CC99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Pd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12.0</a:t>
            </a:r>
            <a:endParaRPr lang="en-US" sz="1000" baseline="30000"/>
          </a:p>
        </p:txBody>
      </p:sp>
      <p:sp>
        <p:nvSpPr>
          <p:cNvPr id="38015" name="Rectangle 127"/>
          <p:cNvSpPr>
            <a:spLocks noChangeArrowheads="1"/>
          </p:cNvSpPr>
          <p:nvPr/>
        </p:nvSpPr>
        <p:spPr bwMode="auto">
          <a:xfrm>
            <a:off x="5105400" y="3581400"/>
            <a:ext cx="381000" cy="533400"/>
          </a:xfrm>
          <a:prstGeom prst="rect">
            <a:avLst/>
          </a:prstGeom>
          <a:solidFill>
            <a:srgbClr val="E4C5F5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Ag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10.5</a:t>
            </a:r>
            <a:endParaRPr lang="en-US" sz="1000" baseline="30000"/>
          </a:p>
        </p:txBody>
      </p:sp>
      <p:sp>
        <p:nvSpPr>
          <p:cNvPr id="38016" name="Rectangle 128"/>
          <p:cNvSpPr>
            <a:spLocks noChangeArrowheads="1"/>
          </p:cNvSpPr>
          <p:nvPr/>
        </p:nvSpPr>
        <p:spPr bwMode="auto">
          <a:xfrm>
            <a:off x="5486400" y="3581400"/>
            <a:ext cx="381000" cy="533400"/>
          </a:xfrm>
          <a:prstGeom prst="rect">
            <a:avLst/>
          </a:prstGeom>
          <a:solidFill>
            <a:srgbClr val="E4C5F5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Cd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8.6</a:t>
            </a:r>
            <a:endParaRPr lang="en-US" sz="1000" baseline="30000"/>
          </a:p>
        </p:txBody>
      </p:sp>
      <p:sp>
        <p:nvSpPr>
          <p:cNvPr id="38017" name="Rectangle 129"/>
          <p:cNvSpPr>
            <a:spLocks noChangeArrowheads="1"/>
          </p:cNvSpPr>
          <p:nvPr/>
        </p:nvSpPr>
        <p:spPr bwMode="auto">
          <a:xfrm>
            <a:off x="5867400" y="35814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In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7.3</a:t>
            </a:r>
            <a:endParaRPr lang="en-US" sz="1000" baseline="30000"/>
          </a:p>
        </p:txBody>
      </p:sp>
      <p:sp>
        <p:nvSpPr>
          <p:cNvPr id="38018" name="Rectangle 130"/>
          <p:cNvSpPr>
            <a:spLocks noChangeArrowheads="1"/>
          </p:cNvSpPr>
          <p:nvPr/>
        </p:nvSpPr>
        <p:spPr bwMode="auto">
          <a:xfrm>
            <a:off x="6248400" y="35814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Sn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7.3</a:t>
            </a:r>
            <a:endParaRPr lang="en-US" sz="1000" baseline="30000"/>
          </a:p>
        </p:txBody>
      </p:sp>
      <p:sp>
        <p:nvSpPr>
          <p:cNvPr id="38019" name="Rectangle 131"/>
          <p:cNvSpPr>
            <a:spLocks noChangeArrowheads="1"/>
          </p:cNvSpPr>
          <p:nvPr/>
        </p:nvSpPr>
        <p:spPr bwMode="auto">
          <a:xfrm>
            <a:off x="6629400" y="35814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Sb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6.7</a:t>
            </a:r>
            <a:endParaRPr lang="en-US" sz="1000" baseline="30000"/>
          </a:p>
        </p:txBody>
      </p:sp>
      <p:sp>
        <p:nvSpPr>
          <p:cNvPr id="38020" name="Rectangle 132"/>
          <p:cNvSpPr>
            <a:spLocks noChangeArrowheads="1"/>
          </p:cNvSpPr>
          <p:nvPr/>
        </p:nvSpPr>
        <p:spPr bwMode="auto">
          <a:xfrm>
            <a:off x="7010400" y="35814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Te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6.1</a:t>
            </a:r>
            <a:endParaRPr lang="en-US" sz="1000" baseline="30000"/>
          </a:p>
        </p:txBody>
      </p:sp>
      <p:sp>
        <p:nvSpPr>
          <p:cNvPr id="38021" name="Rectangle 133"/>
          <p:cNvSpPr>
            <a:spLocks noChangeArrowheads="1"/>
          </p:cNvSpPr>
          <p:nvPr/>
        </p:nvSpPr>
        <p:spPr bwMode="auto">
          <a:xfrm>
            <a:off x="7391400" y="35814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I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4.93</a:t>
            </a:r>
            <a:endParaRPr lang="en-US" sz="1000" baseline="30000"/>
          </a:p>
        </p:txBody>
      </p:sp>
      <p:sp>
        <p:nvSpPr>
          <p:cNvPr id="38022" name="Rectangle 134"/>
          <p:cNvSpPr>
            <a:spLocks noChangeArrowheads="1"/>
          </p:cNvSpPr>
          <p:nvPr/>
        </p:nvSpPr>
        <p:spPr bwMode="auto">
          <a:xfrm>
            <a:off x="7772400" y="3581400"/>
            <a:ext cx="3810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Xe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3.06</a:t>
            </a:r>
            <a:endParaRPr lang="en-US" sz="1000" baseline="30000"/>
          </a:p>
        </p:txBody>
      </p:sp>
      <p:sp>
        <p:nvSpPr>
          <p:cNvPr id="38023" name="Rectangle 135"/>
          <p:cNvSpPr>
            <a:spLocks noChangeArrowheads="1"/>
          </p:cNvSpPr>
          <p:nvPr/>
        </p:nvSpPr>
        <p:spPr bwMode="auto">
          <a:xfrm>
            <a:off x="1295400" y="41148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Cs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1.90</a:t>
            </a:r>
            <a:endParaRPr lang="en-US" sz="1000" baseline="30000"/>
          </a:p>
        </p:txBody>
      </p:sp>
      <p:sp>
        <p:nvSpPr>
          <p:cNvPr id="38024" name="Rectangle 136"/>
          <p:cNvSpPr>
            <a:spLocks noChangeArrowheads="1"/>
          </p:cNvSpPr>
          <p:nvPr/>
        </p:nvSpPr>
        <p:spPr bwMode="auto">
          <a:xfrm>
            <a:off x="1676400" y="41148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Ba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3.5</a:t>
            </a:r>
            <a:endParaRPr lang="en-US" sz="1000" baseline="30000"/>
          </a:p>
        </p:txBody>
      </p:sp>
      <p:sp>
        <p:nvSpPr>
          <p:cNvPr id="38025" name="Rectangle 137"/>
          <p:cNvSpPr>
            <a:spLocks noChangeArrowheads="1"/>
          </p:cNvSpPr>
          <p:nvPr/>
        </p:nvSpPr>
        <p:spPr bwMode="auto">
          <a:xfrm>
            <a:off x="2438400" y="4114800"/>
            <a:ext cx="381000" cy="533400"/>
          </a:xfrm>
          <a:prstGeom prst="rect">
            <a:avLst/>
          </a:prstGeom>
          <a:solidFill>
            <a:srgbClr val="CC99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Hf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13.1</a:t>
            </a:r>
            <a:endParaRPr lang="en-US" sz="1000" baseline="30000"/>
          </a:p>
        </p:txBody>
      </p:sp>
      <p:sp>
        <p:nvSpPr>
          <p:cNvPr id="38026" name="Rectangle 138"/>
          <p:cNvSpPr>
            <a:spLocks noChangeArrowheads="1"/>
          </p:cNvSpPr>
          <p:nvPr/>
        </p:nvSpPr>
        <p:spPr bwMode="auto">
          <a:xfrm>
            <a:off x="2819400" y="4114800"/>
            <a:ext cx="381000" cy="533400"/>
          </a:xfrm>
          <a:prstGeom prst="rect">
            <a:avLst/>
          </a:prstGeom>
          <a:solidFill>
            <a:srgbClr val="CC99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Ta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16.6</a:t>
            </a:r>
            <a:endParaRPr lang="en-US" sz="1000" baseline="30000"/>
          </a:p>
        </p:txBody>
      </p:sp>
      <p:sp>
        <p:nvSpPr>
          <p:cNvPr id="38027" name="Rectangle 139"/>
          <p:cNvSpPr>
            <a:spLocks noChangeArrowheads="1"/>
          </p:cNvSpPr>
          <p:nvPr/>
        </p:nvSpPr>
        <p:spPr bwMode="auto">
          <a:xfrm>
            <a:off x="3200400" y="4114800"/>
            <a:ext cx="381000" cy="533400"/>
          </a:xfrm>
          <a:prstGeom prst="rect">
            <a:avLst/>
          </a:prstGeom>
          <a:solidFill>
            <a:srgbClr val="CC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W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19.3</a:t>
            </a:r>
            <a:endParaRPr lang="en-US" sz="1000" baseline="30000"/>
          </a:p>
        </p:txBody>
      </p:sp>
      <p:sp>
        <p:nvSpPr>
          <p:cNvPr id="38028" name="Rectangle 140"/>
          <p:cNvSpPr>
            <a:spLocks noChangeArrowheads="1"/>
          </p:cNvSpPr>
          <p:nvPr/>
        </p:nvSpPr>
        <p:spPr bwMode="auto">
          <a:xfrm>
            <a:off x="3581400" y="4114800"/>
            <a:ext cx="381000" cy="533400"/>
          </a:xfrm>
          <a:prstGeom prst="rect">
            <a:avLst/>
          </a:prstGeom>
          <a:solidFill>
            <a:srgbClr val="CC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Re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21.4</a:t>
            </a:r>
            <a:endParaRPr lang="en-US" sz="1000" baseline="30000"/>
          </a:p>
        </p:txBody>
      </p:sp>
      <p:sp>
        <p:nvSpPr>
          <p:cNvPr id="38029" name="Rectangle 141"/>
          <p:cNvSpPr>
            <a:spLocks noChangeArrowheads="1"/>
          </p:cNvSpPr>
          <p:nvPr/>
        </p:nvSpPr>
        <p:spPr bwMode="auto">
          <a:xfrm>
            <a:off x="3962400" y="4114800"/>
            <a:ext cx="381000" cy="533400"/>
          </a:xfrm>
          <a:prstGeom prst="rect">
            <a:avLst/>
          </a:prstGeom>
          <a:solidFill>
            <a:srgbClr val="CC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Os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22.48</a:t>
            </a:r>
            <a:endParaRPr lang="en-US" sz="1000" baseline="30000"/>
          </a:p>
        </p:txBody>
      </p:sp>
      <p:sp>
        <p:nvSpPr>
          <p:cNvPr id="38030" name="Rectangle 142"/>
          <p:cNvSpPr>
            <a:spLocks noChangeArrowheads="1"/>
          </p:cNvSpPr>
          <p:nvPr/>
        </p:nvSpPr>
        <p:spPr bwMode="auto">
          <a:xfrm>
            <a:off x="4343400" y="4114800"/>
            <a:ext cx="381000" cy="533400"/>
          </a:xfrm>
          <a:prstGeom prst="rect">
            <a:avLst/>
          </a:prstGeom>
          <a:solidFill>
            <a:srgbClr val="CC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Ir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22.4</a:t>
            </a:r>
            <a:endParaRPr lang="en-US" sz="1000" baseline="30000"/>
          </a:p>
        </p:txBody>
      </p:sp>
      <p:sp>
        <p:nvSpPr>
          <p:cNvPr id="38031" name="Rectangle 143"/>
          <p:cNvSpPr>
            <a:spLocks noChangeArrowheads="1"/>
          </p:cNvSpPr>
          <p:nvPr/>
        </p:nvSpPr>
        <p:spPr bwMode="auto">
          <a:xfrm>
            <a:off x="4724400" y="4114800"/>
            <a:ext cx="381000" cy="533400"/>
          </a:xfrm>
          <a:prstGeom prst="rect">
            <a:avLst/>
          </a:prstGeom>
          <a:solidFill>
            <a:srgbClr val="CC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Pt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21.45</a:t>
            </a:r>
            <a:endParaRPr lang="en-US" sz="1000" baseline="30000"/>
          </a:p>
        </p:txBody>
      </p:sp>
      <p:sp>
        <p:nvSpPr>
          <p:cNvPr id="38032" name="Rectangle 144"/>
          <p:cNvSpPr>
            <a:spLocks noChangeArrowheads="1"/>
          </p:cNvSpPr>
          <p:nvPr/>
        </p:nvSpPr>
        <p:spPr bwMode="auto">
          <a:xfrm>
            <a:off x="5105400" y="4114800"/>
            <a:ext cx="381000" cy="533400"/>
          </a:xfrm>
          <a:prstGeom prst="rect">
            <a:avLst/>
          </a:prstGeom>
          <a:solidFill>
            <a:srgbClr val="CC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Au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19.3</a:t>
            </a:r>
            <a:endParaRPr lang="en-US" sz="1000" baseline="30000"/>
          </a:p>
        </p:txBody>
      </p:sp>
      <p:sp>
        <p:nvSpPr>
          <p:cNvPr id="38033" name="Rectangle 145"/>
          <p:cNvSpPr>
            <a:spLocks noChangeArrowheads="1"/>
          </p:cNvSpPr>
          <p:nvPr/>
        </p:nvSpPr>
        <p:spPr bwMode="auto">
          <a:xfrm>
            <a:off x="5486400" y="4114800"/>
            <a:ext cx="381000" cy="533400"/>
          </a:xfrm>
          <a:prstGeom prst="rect">
            <a:avLst/>
          </a:prstGeom>
          <a:solidFill>
            <a:srgbClr val="CC99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Hg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13.55</a:t>
            </a:r>
            <a:endParaRPr lang="en-US" sz="1000" baseline="30000"/>
          </a:p>
        </p:txBody>
      </p:sp>
      <p:sp>
        <p:nvSpPr>
          <p:cNvPr id="38034" name="Rectangle 146"/>
          <p:cNvSpPr>
            <a:spLocks noChangeArrowheads="1"/>
          </p:cNvSpPr>
          <p:nvPr/>
        </p:nvSpPr>
        <p:spPr bwMode="auto">
          <a:xfrm>
            <a:off x="5867400" y="4114800"/>
            <a:ext cx="381000" cy="533400"/>
          </a:xfrm>
          <a:prstGeom prst="rect">
            <a:avLst/>
          </a:prstGeom>
          <a:solidFill>
            <a:srgbClr val="E4C5F5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Tl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11.85</a:t>
            </a:r>
            <a:endParaRPr lang="en-US" sz="1000" baseline="30000"/>
          </a:p>
        </p:txBody>
      </p:sp>
      <p:sp>
        <p:nvSpPr>
          <p:cNvPr id="38035" name="Rectangle 147"/>
          <p:cNvSpPr>
            <a:spLocks noChangeArrowheads="1"/>
          </p:cNvSpPr>
          <p:nvPr/>
        </p:nvSpPr>
        <p:spPr bwMode="auto">
          <a:xfrm>
            <a:off x="6248400" y="4114800"/>
            <a:ext cx="381000" cy="533400"/>
          </a:xfrm>
          <a:prstGeom prst="rect">
            <a:avLst/>
          </a:prstGeom>
          <a:solidFill>
            <a:srgbClr val="E4C5F5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Pb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11.34</a:t>
            </a:r>
            <a:endParaRPr lang="en-US" sz="1000" baseline="30000"/>
          </a:p>
        </p:txBody>
      </p:sp>
      <p:sp>
        <p:nvSpPr>
          <p:cNvPr id="38036" name="Rectangle 148"/>
          <p:cNvSpPr>
            <a:spLocks noChangeArrowheads="1"/>
          </p:cNvSpPr>
          <p:nvPr/>
        </p:nvSpPr>
        <p:spPr bwMode="auto">
          <a:xfrm>
            <a:off x="6629400" y="4114800"/>
            <a:ext cx="381000" cy="533400"/>
          </a:xfrm>
          <a:prstGeom prst="rect">
            <a:avLst/>
          </a:prstGeom>
          <a:solidFill>
            <a:srgbClr val="E4C5F5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Bi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9.8</a:t>
            </a:r>
            <a:endParaRPr lang="en-US" sz="1000" baseline="30000"/>
          </a:p>
        </p:txBody>
      </p:sp>
      <p:sp>
        <p:nvSpPr>
          <p:cNvPr id="38037" name="Rectangle 149"/>
          <p:cNvSpPr>
            <a:spLocks noChangeArrowheads="1"/>
          </p:cNvSpPr>
          <p:nvPr/>
        </p:nvSpPr>
        <p:spPr bwMode="auto">
          <a:xfrm>
            <a:off x="7010400" y="4114800"/>
            <a:ext cx="381000" cy="533400"/>
          </a:xfrm>
          <a:prstGeom prst="rect">
            <a:avLst/>
          </a:prstGeom>
          <a:solidFill>
            <a:srgbClr val="E4C5F5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Po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9.4</a:t>
            </a:r>
            <a:endParaRPr lang="en-US" sz="1000" baseline="30000"/>
          </a:p>
        </p:txBody>
      </p:sp>
      <p:sp>
        <p:nvSpPr>
          <p:cNvPr id="38038" name="Rectangle 150"/>
          <p:cNvSpPr>
            <a:spLocks noChangeArrowheads="1"/>
          </p:cNvSpPr>
          <p:nvPr/>
        </p:nvSpPr>
        <p:spPr bwMode="auto">
          <a:xfrm>
            <a:off x="7391400" y="41148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At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---</a:t>
            </a:r>
            <a:endParaRPr lang="en-US" sz="1000" baseline="30000"/>
          </a:p>
        </p:txBody>
      </p:sp>
      <p:sp>
        <p:nvSpPr>
          <p:cNvPr id="38039" name="Rectangle 151"/>
          <p:cNvSpPr>
            <a:spLocks noChangeArrowheads="1"/>
          </p:cNvSpPr>
          <p:nvPr/>
        </p:nvSpPr>
        <p:spPr bwMode="auto">
          <a:xfrm>
            <a:off x="7772400" y="4114800"/>
            <a:ext cx="3810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Rn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4.4</a:t>
            </a:r>
            <a:endParaRPr lang="en-US" sz="1000" baseline="30000"/>
          </a:p>
        </p:txBody>
      </p:sp>
      <p:sp>
        <p:nvSpPr>
          <p:cNvPr id="38040" name="Rectangle 152"/>
          <p:cNvSpPr>
            <a:spLocks noChangeArrowheads="1"/>
          </p:cNvSpPr>
          <p:nvPr/>
        </p:nvSpPr>
        <p:spPr bwMode="auto">
          <a:xfrm>
            <a:off x="1676400" y="25146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Mg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1.74</a:t>
            </a:r>
            <a:endParaRPr lang="en-US" sz="1000" baseline="30000"/>
          </a:p>
        </p:txBody>
      </p:sp>
      <p:sp>
        <p:nvSpPr>
          <p:cNvPr id="38041" name="Text Box 153"/>
          <p:cNvSpPr txBox="1">
            <a:spLocks noChangeArrowheads="1"/>
          </p:cNvSpPr>
          <p:nvPr/>
        </p:nvSpPr>
        <p:spPr bwMode="auto">
          <a:xfrm>
            <a:off x="974725" y="1557338"/>
            <a:ext cx="2682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 b="1"/>
              <a:t>1</a:t>
            </a:r>
          </a:p>
        </p:txBody>
      </p:sp>
      <p:sp>
        <p:nvSpPr>
          <p:cNvPr id="38042" name="Text Box 154"/>
          <p:cNvSpPr txBox="1">
            <a:spLocks noChangeArrowheads="1"/>
          </p:cNvSpPr>
          <p:nvPr/>
        </p:nvSpPr>
        <p:spPr bwMode="auto">
          <a:xfrm>
            <a:off x="974725" y="2090738"/>
            <a:ext cx="2682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 b="1"/>
              <a:t>2</a:t>
            </a:r>
          </a:p>
        </p:txBody>
      </p:sp>
      <p:sp>
        <p:nvSpPr>
          <p:cNvPr id="38043" name="Text Box 155"/>
          <p:cNvSpPr txBox="1">
            <a:spLocks noChangeArrowheads="1"/>
          </p:cNvSpPr>
          <p:nvPr/>
        </p:nvSpPr>
        <p:spPr bwMode="auto">
          <a:xfrm>
            <a:off x="974725" y="2624138"/>
            <a:ext cx="2682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 b="1"/>
              <a:t>3</a:t>
            </a:r>
          </a:p>
        </p:txBody>
      </p:sp>
      <p:sp>
        <p:nvSpPr>
          <p:cNvPr id="38044" name="Text Box 156"/>
          <p:cNvSpPr txBox="1">
            <a:spLocks noChangeArrowheads="1"/>
          </p:cNvSpPr>
          <p:nvPr/>
        </p:nvSpPr>
        <p:spPr bwMode="auto">
          <a:xfrm>
            <a:off x="974725" y="3157538"/>
            <a:ext cx="2682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 b="1"/>
              <a:t>4</a:t>
            </a:r>
          </a:p>
        </p:txBody>
      </p:sp>
      <p:sp>
        <p:nvSpPr>
          <p:cNvPr id="38045" name="Text Box 157"/>
          <p:cNvSpPr txBox="1">
            <a:spLocks noChangeArrowheads="1"/>
          </p:cNvSpPr>
          <p:nvPr/>
        </p:nvSpPr>
        <p:spPr bwMode="auto">
          <a:xfrm>
            <a:off x="974725" y="3690938"/>
            <a:ext cx="2682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 b="1"/>
              <a:t>5</a:t>
            </a:r>
          </a:p>
        </p:txBody>
      </p:sp>
      <p:sp>
        <p:nvSpPr>
          <p:cNvPr id="38046" name="Text Box 158"/>
          <p:cNvSpPr txBox="1">
            <a:spLocks noChangeArrowheads="1"/>
          </p:cNvSpPr>
          <p:nvPr/>
        </p:nvSpPr>
        <p:spPr bwMode="auto">
          <a:xfrm>
            <a:off x="974725" y="4224338"/>
            <a:ext cx="2682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 b="1"/>
              <a:t>6</a:t>
            </a:r>
          </a:p>
        </p:txBody>
      </p:sp>
      <p:sp>
        <p:nvSpPr>
          <p:cNvPr id="38047" name="Text Box 159"/>
          <p:cNvSpPr txBox="1">
            <a:spLocks noChangeArrowheads="1"/>
          </p:cNvSpPr>
          <p:nvPr/>
        </p:nvSpPr>
        <p:spPr bwMode="auto">
          <a:xfrm>
            <a:off x="2117725" y="6357938"/>
            <a:ext cx="184150" cy="2746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sz="1200"/>
          </a:p>
        </p:txBody>
      </p:sp>
      <p:sp>
        <p:nvSpPr>
          <p:cNvPr id="38048" name="Rectangle 160"/>
          <p:cNvSpPr>
            <a:spLocks noGrp="1" noChangeArrowheads="1"/>
          </p:cNvSpPr>
          <p:nvPr>
            <p:ph type="title"/>
          </p:nvPr>
        </p:nvSpPr>
        <p:spPr>
          <a:xfrm>
            <a:off x="2133600" y="533400"/>
            <a:ext cx="4800600" cy="609600"/>
          </a:xfrm>
        </p:spPr>
        <p:txBody>
          <a:bodyPr/>
          <a:lstStyle/>
          <a:p>
            <a:r>
              <a:rPr lang="en-US"/>
              <a:t>Densities of Elements</a:t>
            </a:r>
          </a:p>
        </p:txBody>
      </p:sp>
      <p:sp>
        <p:nvSpPr>
          <p:cNvPr id="38049" name="Rectangle 161"/>
          <p:cNvSpPr>
            <a:spLocks noChangeArrowheads="1"/>
          </p:cNvSpPr>
          <p:nvPr/>
        </p:nvSpPr>
        <p:spPr bwMode="auto">
          <a:xfrm>
            <a:off x="2919413" y="5502275"/>
            <a:ext cx="3810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050" name="Rectangle 162"/>
          <p:cNvSpPr>
            <a:spLocks noChangeArrowheads="1"/>
          </p:cNvSpPr>
          <p:nvPr/>
        </p:nvSpPr>
        <p:spPr bwMode="auto">
          <a:xfrm>
            <a:off x="2919413" y="5502275"/>
            <a:ext cx="3810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Mg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1.74</a:t>
            </a:r>
            <a:endParaRPr lang="en-US" sz="1000" baseline="30000"/>
          </a:p>
        </p:txBody>
      </p:sp>
      <p:sp>
        <p:nvSpPr>
          <p:cNvPr id="38051" name="Line 163"/>
          <p:cNvSpPr>
            <a:spLocks noChangeShapeType="1"/>
          </p:cNvSpPr>
          <p:nvPr/>
        </p:nvSpPr>
        <p:spPr bwMode="auto">
          <a:xfrm>
            <a:off x="3300413" y="5654675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052" name="Text Box 164"/>
          <p:cNvSpPr txBox="1">
            <a:spLocks noChangeArrowheads="1"/>
          </p:cNvSpPr>
          <p:nvPr/>
        </p:nvSpPr>
        <p:spPr bwMode="auto">
          <a:xfrm>
            <a:off x="3605213" y="5578475"/>
            <a:ext cx="294798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400"/>
              <a:t>Symbol</a:t>
            </a:r>
          </a:p>
          <a:p>
            <a:pPr eaLnBrk="1" hangingPunct="1"/>
            <a:r>
              <a:rPr lang="en-US" sz="1400"/>
              <a:t>Density in g/cm</a:t>
            </a:r>
            <a:r>
              <a:rPr lang="en-US" sz="1400" baseline="30000"/>
              <a:t>3</a:t>
            </a:r>
            <a:r>
              <a:rPr lang="en-US" sz="1400"/>
              <a:t>C, for gases, in g/L</a:t>
            </a:r>
          </a:p>
        </p:txBody>
      </p:sp>
      <p:sp>
        <p:nvSpPr>
          <p:cNvPr id="38053" name="Line 165"/>
          <p:cNvSpPr>
            <a:spLocks noChangeShapeType="1"/>
          </p:cNvSpPr>
          <p:nvPr/>
        </p:nvSpPr>
        <p:spPr bwMode="auto">
          <a:xfrm>
            <a:off x="3300413" y="5959475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054" name="Rectangle 166"/>
          <p:cNvSpPr>
            <a:spLocks noChangeArrowheads="1"/>
          </p:cNvSpPr>
          <p:nvPr/>
        </p:nvSpPr>
        <p:spPr bwMode="auto">
          <a:xfrm>
            <a:off x="1851025" y="4876800"/>
            <a:ext cx="228600" cy="228600"/>
          </a:xfrm>
          <a:prstGeom prst="rect">
            <a:avLst/>
          </a:prstGeom>
          <a:solidFill>
            <a:srgbClr val="E4C5F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055" name="Rectangle 167"/>
          <p:cNvSpPr>
            <a:spLocks noChangeArrowheads="1"/>
          </p:cNvSpPr>
          <p:nvPr/>
        </p:nvSpPr>
        <p:spPr bwMode="auto">
          <a:xfrm>
            <a:off x="4002088" y="4876800"/>
            <a:ext cx="228600" cy="2286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056" name="Text Box 168"/>
          <p:cNvSpPr txBox="1">
            <a:spLocks noChangeArrowheads="1"/>
          </p:cNvSpPr>
          <p:nvPr/>
        </p:nvSpPr>
        <p:spPr bwMode="auto">
          <a:xfrm>
            <a:off x="2098675" y="4876800"/>
            <a:ext cx="14684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400"/>
              <a:t>8.0 – 11.9 g/cm</a:t>
            </a:r>
            <a:r>
              <a:rPr lang="en-US" sz="1400" baseline="30000"/>
              <a:t>3</a:t>
            </a:r>
            <a:endParaRPr lang="en-US" sz="1400"/>
          </a:p>
        </p:txBody>
      </p:sp>
      <p:sp>
        <p:nvSpPr>
          <p:cNvPr id="38057" name="Text Box 169"/>
          <p:cNvSpPr txBox="1">
            <a:spLocks noChangeArrowheads="1"/>
          </p:cNvSpPr>
          <p:nvPr/>
        </p:nvSpPr>
        <p:spPr bwMode="auto">
          <a:xfrm>
            <a:off x="4187825" y="4876800"/>
            <a:ext cx="15668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400"/>
              <a:t>12.0 – 17.9 g/cm</a:t>
            </a:r>
            <a:r>
              <a:rPr lang="en-US" sz="1400" baseline="30000"/>
              <a:t>3</a:t>
            </a:r>
            <a:endParaRPr lang="en-US" sz="1400"/>
          </a:p>
        </p:txBody>
      </p:sp>
      <p:sp>
        <p:nvSpPr>
          <p:cNvPr id="38058" name="Rectangle 170"/>
          <p:cNvSpPr>
            <a:spLocks noChangeArrowheads="1"/>
          </p:cNvSpPr>
          <p:nvPr/>
        </p:nvSpPr>
        <p:spPr bwMode="auto">
          <a:xfrm>
            <a:off x="6135688" y="4876800"/>
            <a:ext cx="228600" cy="228600"/>
          </a:xfrm>
          <a:prstGeom prst="rect">
            <a:avLst/>
          </a:prstGeom>
          <a:solidFill>
            <a:srgbClr val="CC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059" name="Text Box 171"/>
          <p:cNvSpPr txBox="1">
            <a:spLocks noChangeArrowheads="1"/>
          </p:cNvSpPr>
          <p:nvPr/>
        </p:nvSpPr>
        <p:spPr bwMode="auto">
          <a:xfrm>
            <a:off x="6365875" y="4876800"/>
            <a:ext cx="1177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400"/>
              <a:t>&gt; 18.0 g/cm</a:t>
            </a:r>
            <a:r>
              <a:rPr lang="en-US" sz="1400" baseline="30000"/>
              <a:t>3</a:t>
            </a:r>
            <a:endParaRPr lang="en-US" sz="1400"/>
          </a:p>
        </p:txBody>
      </p:sp>
      <p:sp>
        <p:nvSpPr>
          <p:cNvPr id="38060" name="Rectangle 172"/>
          <p:cNvSpPr>
            <a:spLocks noChangeArrowheads="1"/>
          </p:cNvSpPr>
          <p:nvPr/>
        </p:nvSpPr>
        <p:spPr bwMode="auto">
          <a:xfrm>
            <a:off x="2057400" y="4114800"/>
            <a:ext cx="3810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061" name="Rectangle 173"/>
          <p:cNvSpPr>
            <a:spLocks noChangeArrowheads="1"/>
          </p:cNvSpPr>
          <p:nvPr/>
        </p:nvSpPr>
        <p:spPr bwMode="auto">
          <a:xfrm>
            <a:off x="2057400" y="4114800"/>
            <a:ext cx="3810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b="1"/>
              <a:t>La</a:t>
            </a:r>
            <a:endParaRPr lang="en-US" sz="1000"/>
          </a:p>
          <a:p>
            <a:pPr algn="ctr" eaLnBrk="1" hangingPunct="1"/>
            <a:endParaRPr lang="en-US" sz="1000"/>
          </a:p>
          <a:p>
            <a:pPr algn="ctr" eaLnBrk="1" hangingPunct="1"/>
            <a:r>
              <a:rPr lang="en-US" sz="1000"/>
              <a:t>6.7</a:t>
            </a:r>
            <a:endParaRPr lang="en-US" sz="1000" baseline="30000"/>
          </a:p>
        </p:txBody>
      </p:sp>
      <p:sp>
        <p:nvSpPr>
          <p:cNvPr id="38062" name="AutoShape 17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6119813"/>
            <a:ext cx="609600" cy="357187"/>
          </a:xfrm>
          <a:prstGeom prst="actionButtonBeginning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1295400" y="19812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7772400" y="1447800"/>
            <a:ext cx="3810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6248400" y="19812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6629400" y="19812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7010400" y="19812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7391400" y="19812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7772400" y="1981200"/>
            <a:ext cx="3810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1295400" y="25146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5867400" y="19812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5" name="Rectangle 11"/>
          <p:cNvSpPr>
            <a:spLocks noChangeArrowheads="1"/>
          </p:cNvSpPr>
          <p:nvPr/>
        </p:nvSpPr>
        <p:spPr bwMode="auto">
          <a:xfrm>
            <a:off x="1676400" y="19812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6" name="Rectangle 12"/>
          <p:cNvSpPr>
            <a:spLocks noChangeArrowheads="1"/>
          </p:cNvSpPr>
          <p:nvPr/>
        </p:nvSpPr>
        <p:spPr bwMode="auto">
          <a:xfrm>
            <a:off x="1295400" y="14478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7" name="Rectangle 13"/>
          <p:cNvSpPr>
            <a:spLocks noChangeArrowheads="1"/>
          </p:cNvSpPr>
          <p:nvPr/>
        </p:nvSpPr>
        <p:spPr bwMode="auto">
          <a:xfrm>
            <a:off x="5867400" y="25146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8" name="Rectangle 14"/>
          <p:cNvSpPr>
            <a:spLocks noChangeArrowheads="1"/>
          </p:cNvSpPr>
          <p:nvPr/>
        </p:nvSpPr>
        <p:spPr bwMode="auto">
          <a:xfrm>
            <a:off x="6248400" y="25146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9" name="Rectangle 15"/>
          <p:cNvSpPr>
            <a:spLocks noChangeArrowheads="1"/>
          </p:cNvSpPr>
          <p:nvPr/>
        </p:nvSpPr>
        <p:spPr bwMode="auto">
          <a:xfrm>
            <a:off x="6629400" y="25146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00" name="Rectangle 16"/>
          <p:cNvSpPr>
            <a:spLocks noChangeArrowheads="1"/>
          </p:cNvSpPr>
          <p:nvPr/>
        </p:nvSpPr>
        <p:spPr bwMode="auto">
          <a:xfrm>
            <a:off x="7010400" y="25146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01" name="Rectangle 17"/>
          <p:cNvSpPr>
            <a:spLocks noChangeArrowheads="1"/>
          </p:cNvSpPr>
          <p:nvPr/>
        </p:nvSpPr>
        <p:spPr bwMode="auto">
          <a:xfrm>
            <a:off x="7391400" y="25146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02" name="Rectangle 18"/>
          <p:cNvSpPr>
            <a:spLocks noChangeArrowheads="1"/>
          </p:cNvSpPr>
          <p:nvPr/>
        </p:nvSpPr>
        <p:spPr bwMode="auto">
          <a:xfrm>
            <a:off x="7772400" y="2514600"/>
            <a:ext cx="3810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03" name="Rectangle 19"/>
          <p:cNvSpPr>
            <a:spLocks noChangeArrowheads="1"/>
          </p:cNvSpPr>
          <p:nvPr/>
        </p:nvSpPr>
        <p:spPr bwMode="auto">
          <a:xfrm>
            <a:off x="1295400" y="30480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04" name="Rectangle 20"/>
          <p:cNvSpPr>
            <a:spLocks noChangeArrowheads="1"/>
          </p:cNvSpPr>
          <p:nvPr/>
        </p:nvSpPr>
        <p:spPr bwMode="auto">
          <a:xfrm>
            <a:off x="1676400" y="30480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05" name="Rectangle 21"/>
          <p:cNvSpPr>
            <a:spLocks noChangeArrowheads="1"/>
          </p:cNvSpPr>
          <p:nvPr/>
        </p:nvSpPr>
        <p:spPr bwMode="auto">
          <a:xfrm>
            <a:off x="2057400" y="30480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06" name="Rectangle 22"/>
          <p:cNvSpPr>
            <a:spLocks noChangeArrowheads="1"/>
          </p:cNvSpPr>
          <p:nvPr/>
        </p:nvSpPr>
        <p:spPr bwMode="auto">
          <a:xfrm>
            <a:off x="2438400" y="30480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07" name="Rectangle 23"/>
          <p:cNvSpPr>
            <a:spLocks noChangeArrowheads="1"/>
          </p:cNvSpPr>
          <p:nvPr/>
        </p:nvSpPr>
        <p:spPr bwMode="auto">
          <a:xfrm>
            <a:off x="2819400" y="30480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08" name="Rectangle 24"/>
          <p:cNvSpPr>
            <a:spLocks noChangeArrowheads="1"/>
          </p:cNvSpPr>
          <p:nvPr/>
        </p:nvSpPr>
        <p:spPr bwMode="auto">
          <a:xfrm>
            <a:off x="3200400" y="30480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09" name="Rectangle 25"/>
          <p:cNvSpPr>
            <a:spLocks noChangeArrowheads="1"/>
          </p:cNvSpPr>
          <p:nvPr/>
        </p:nvSpPr>
        <p:spPr bwMode="auto">
          <a:xfrm>
            <a:off x="3581400" y="30480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10" name="Rectangle 26"/>
          <p:cNvSpPr>
            <a:spLocks noChangeArrowheads="1"/>
          </p:cNvSpPr>
          <p:nvPr/>
        </p:nvSpPr>
        <p:spPr bwMode="auto">
          <a:xfrm>
            <a:off x="3962400" y="30480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11" name="Rectangle 27"/>
          <p:cNvSpPr>
            <a:spLocks noChangeArrowheads="1"/>
          </p:cNvSpPr>
          <p:nvPr/>
        </p:nvSpPr>
        <p:spPr bwMode="auto">
          <a:xfrm>
            <a:off x="4343400" y="30480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12" name="Rectangle 28"/>
          <p:cNvSpPr>
            <a:spLocks noChangeArrowheads="1"/>
          </p:cNvSpPr>
          <p:nvPr/>
        </p:nvSpPr>
        <p:spPr bwMode="auto">
          <a:xfrm>
            <a:off x="4724400" y="30480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13" name="Rectangle 29"/>
          <p:cNvSpPr>
            <a:spLocks noChangeArrowheads="1"/>
          </p:cNvSpPr>
          <p:nvPr/>
        </p:nvSpPr>
        <p:spPr bwMode="auto">
          <a:xfrm>
            <a:off x="5105400" y="30480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14" name="Rectangle 30"/>
          <p:cNvSpPr>
            <a:spLocks noChangeArrowheads="1"/>
          </p:cNvSpPr>
          <p:nvPr/>
        </p:nvSpPr>
        <p:spPr bwMode="auto">
          <a:xfrm>
            <a:off x="5486400" y="30480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15" name="Rectangle 31"/>
          <p:cNvSpPr>
            <a:spLocks noChangeArrowheads="1"/>
          </p:cNvSpPr>
          <p:nvPr/>
        </p:nvSpPr>
        <p:spPr bwMode="auto">
          <a:xfrm>
            <a:off x="5867400" y="30480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16" name="Rectangle 32"/>
          <p:cNvSpPr>
            <a:spLocks noChangeArrowheads="1"/>
          </p:cNvSpPr>
          <p:nvPr/>
        </p:nvSpPr>
        <p:spPr bwMode="auto">
          <a:xfrm>
            <a:off x="6248400" y="30480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17" name="Rectangle 33"/>
          <p:cNvSpPr>
            <a:spLocks noChangeArrowheads="1"/>
          </p:cNvSpPr>
          <p:nvPr/>
        </p:nvSpPr>
        <p:spPr bwMode="auto">
          <a:xfrm>
            <a:off x="6629400" y="30480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18" name="Rectangle 34"/>
          <p:cNvSpPr>
            <a:spLocks noChangeArrowheads="1"/>
          </p:cNvSpPr>
          <p:nvPr/>
        </p:nvSpPr>
        <p:spPr bwMode="auto">
          <a:xfrm>
            <a:off x="7010400" y="30480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19" name="Rectangle 35"/>
          <p:cNvSpPr>
            <a:spLocks noChangeArrowheads="1"/>
          </p:cNvSpPr>
          <p:nvPr/>
        </p:nvSpPr>
        <p:spPr bwMode="auto">
          <a:xfrm>
            <a:off x="7391400" y="30480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20" name="Rectangle 36"/>
          <p:cNvSpPr>
            <a:spLocks noChangeArrowheads="1"/>
          </p:cNvSpPr>
          <p:nvPr/>
        </p:nvSpPr>
        <p:spPr bwMode="auto">
          <a:xfrm>
            <a:off x="7772400" y="3048000"/>
            <a:ext cx="3810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21" name="Rectangle 37"/>
          <p:cNvSpPr>
            <a:spLocks noChangeArrowheads="1"/>
          </p:cNvSpPr>
          <p:nvPr/>
        </p:nvSpPr>
        <p:spPr bwMode="auto">
          <a:xfrm>
            <a:off x="1295400" y="35814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22" name="Rectangle 38"/>
          <p:cNvSpPr>
            <a:spLocks noChangeArrowheads="1"/>
          </p:cNvSpPr>
          <p:nvPr/>
        </p:nvSpPr>
        <p:spPr bwMode="auto">
          <a:xfrm>
            <a:off x="1676400" y="35814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23" name="Rectangle 39"/>
          <p:cNvSpPr>
            <a:spLocks noChangeArrowheads="1"/>
          </p:cNvSpPr>
          <p:nvPr/>
        </p:nvSpPr>
        <p:spPr bwMode="auto">
          <a:xfrm>
            <a:off x="2057400" y="35814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24" name="Rectangle 40"/>
          <p:cNvSpPr>
            <a:spLocks noChangeArrowheads="1"/>
          </p:cNvSpPr>
          <p:nvPr/>
        </p:nvSpPr>
        <p:spPr bwMode="auto">
          <a:xfrm>
            <a:off x="2438400" y="35814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25" name="Rectangle 41"/>
          <p:cNvSpPr>
            <a:spLocks noChangeArrowheads="1"/>
          </p:cNvSpPr>
          <p:nvPr/>
        </p:nvSpPr>
        <p:spPr bwMode="auto">
          <a:xfrm>
            <a:off x="2819400" y="35814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26" name="Rectangle 42"/>
          <p:cNvSpPr>
            <a:spLocks noChangeArrowheads="1"/>
          </p:cNvSpPr>
          <p:nvPr/>
        </p:nvSpPr>
        <p:spPr bwMode="auto">
          <a:xfrm>
            <a:off x="3200400" y="35814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27" name="Rectangle 43"/>
          <p:cNvSpPr>
            <a:spLocks noChangeArrowheads="1"/>
          </p:cNvSpPr>
          <p:nvPr/>
        </p:nvSpPr>
        <p:spPr bwMode="auto">
          <a:xfrm>
            <a:off x="3581400" y="35814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28" name="Rectangle 44"/>
          <p:cNvSpPr>
            <a:spLocks noChangeArrowheads="1"/>
          </p:cNvSpPr>
          <p:nvPr/>
        </p:nvSpPr>
        <p:spPr bwMode="auto">
          <a:xfrm>
            <a:off x="3962400" y="35814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29" name="Rectangle 45"/>
          <p:cNvSpPr>
            <a:spLocks noChangeArrowheads="1"/>
          </p:cNvSpPr>
          <p:nvPr/>
        </p:nvSpPr>
        <p:spPr bwMode="auto">
          <a:xfrm>
            <a:off x="4343400" y="35814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30" name="Rectangle 46"/>
          <p:cNvSpPr>
            <a:spLocks noChangeArrowheads="1"/>
          </p:cNvSpPr>
          <p:nvPr/>
        </p:nvSpPr>
        <p:spPr bwMode="auto">
          <a:xfrm>
            <a:off x="4724400" y="35814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31" name="Rectangle 47"/>
          <p:cNvSpPr>
            <a:spLocks noChangeArrowheads="1"/>
          </p:cNvSpPr>
          <p:nvPr/>
        </p:nvSpPr>
        <p:spPr bwMode="auto">
          <a:xfrm>
            <a:off x="5105400" y="35814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32" name="Rectangle 48"/>
          <p:cNvSpPr>
            <a:spLocks noChangeArrowheads="1"/>
          </p:cNvSpPr>
          <p:nvPr/>
        </p:nvSpPr>
        <p:spPr bwMode="auto">
          <a:xfrm>
            <a:off x="5486400" y="35814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33" name="Rectangle 49"/>
          <p:cNvSpPr>
            <a:spLocks noChangeArrowheads="1"/>
          </p:cNvSpPr>
          <p:nvPr/>
        </p:nvSpPr>
        <p:spPr bwMode="auto">
          <a:xfrm>
            <a:off x="5867400" y="35814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34" name="Rectangle 50"/>
          <p:cNvSpPr>
            <a:spLocks noChangeArrowheads="1"/>
          </p:cNvSpPr>
          <p:nvPr/>
        </p:nvSpPr>
        <p:spPr bwMode="auto">
          <a:xfrm>
            <a:off x="6248400" y="35814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35" name="Rectangle 51"/>
          <p:cNvSpPr>
            <a:spLocks noChangeArrowheads="1"/>
          </p:cNvSpPr>
          <p:nvPr/>
        </p:nvSpPr>
        <p:spPr bwMode="auto">
          <a:xfrm>
            <a:off x="6629400" y="35814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36" name="Rectangle 52"/>
          <p:cNvSpPr>
            <a:spLocks noChangeArrowheads="1"/>
          </p:cNvSpPr>
          <p:nvPr/>
        </p:nvSpPr>
        <p:spPr bwMode="auto">
          <a:xfrm>
            <a:off x="7010400" y="35814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37" name="Rectangle 53"/>
          <p:cNvSpPr>
            <a:spLocks noChangeArrowheads="1"/>
          </p:cNvSpPr>
          <p:nvPr/>
        </p:nvSpPr>
        <p:spPr bwMode="auto">
          <a:xfrm>
            <a:off x="7391400" y="35814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38" name="Rectangle 54"/>
          <p:cNvSpPr>
            <a:spLocks noChangeArrowheads="1"/>
          </p:cNvSpPr>
          <p:nvPr/>
        </p:nvSpPr>
        <p:spPr bwMode="auto">
          <a:xfrm>
            <a:off x="7772400" y="3581400"/>
            <a:ext cx="3810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39" name="Rectangle 55"/>
          <p:cNvSpPr>
            <a:spLocks noChangeArrowheads="1"/>
          </p:cNvSpPr>
          <p:nvPr/>
        </p:nvSpPr>
        <p:spPr bwMode="auto">
          <a:xfrm>
            <a:off x="1295400" y="41148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40" name="Rectangle 56"/>
          <p:cNvSpPr>
            <a:spLocks noChangeArrowheads="1"/>
          </p:cNvSpPr>
          <p:nvPr/>
        </p:nvSpPr>
        <p:spPr bwMode="auto">
          <a:xfrm>
            <a:off x="1676400" y="41148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41" name="Rectangle 57"/>
          <p:cNvSpPr>
            <a:spLocks noChangeArrowheads="1"/>
          </p:cNvSpPr>
          <p:nvPr/>
        </p:nvSpPr>
        <p:spPr bwMode="auto">
          <a:xfrm>
            <a:off x="2438400" y="41148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42" name="Rectangle 58"/>
          <p:cNvSpPr>
            <a:spLocks noChangeArrowheads="1"/>
          </p:cNvSpPr>
          <p:nvPr/>
        </p:nvSpPr>
        <p:spPr bwMode="auto">
          <a:xfrm>
            <a:off x="2819400" y="41148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43" name="Rectangle 59"/>
          <p:cNvSpPr>
            <a:spLocks noChangeArrowheads="1"/>
          </p:cNvSpPr>
          <p:nvPr/>
        </p:nvSpPr>
        <p:spPr bwMode="auto">
          <a:xfrm>
            <a:off x="3200400" y="41148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44" name="Rectangle 60"/>
          <p:cNvSpPr>
            <a:spLocks noChangeArrowheads="1"/>
          </p:cNvSpPr>
          <p:nvPr/>
        </p:nvSpPr>
        <p:spPr bwMode="auto">
          <a:xfrm>
            <a:off x="3581400" y="41148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45" name="Rectangle 61"/>
          <p:cNvSpPr>
            <a:spLocks noChangeArrowheads="1"/>
          </p:cNvSpPr>
          <p:nvPr/>
        </p:nvSpPr>
        <p:spPr bwMode="auto">
          <a:xfrm>
            <a:off x="3962400" y="41148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46" name="Rectangle 62"/>
          <p:cNvSpPr>
            <a:spLocks noChangeArrowheads="1"/>
          </p:cNvSpPr>
          <p:nvPr/>
        </p:nvSpPr>
        <p:spPr bwMode="auto">
          <a:xfrm>
            <a:off x="4343400" y="41148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47" name="Rectangle 63"/>
          <p:cNvSpPr>
            <a:spLocks noChangeArrowheads="1"/>
          </p:cNvSpPr>
          <p:nvPr/>
        </p:nvSpPr>
        <p:spPr bwMode="auto">
          <a:xfrm>
            <a:off x="4724400" y="41148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48" name="Rectangle 64"/>
          <p:cNvSpPr>
            <a:spLocks noChangeArrowheads="1"/>
          </p:cNvSpPr>
          <p:nvPr/>
        </p:nvSpPr>
        <p:spPr bwMode="auto">
          <a:xfrm>
            <a:off x="5105400" y="41148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49" name="Rectangle 65"/>
          <p:cNvSpPr>
            <a:spLocks noChangeArrowheads="1"/>
          </p:cNvSpPr>
          <p:nvPr/>
        </p:nvSpPr>
        <p:spPr bwMode="auto">
          <a:xfrm>
            <a:off x="5486400" y="41148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50" name="Rectangle 66"/>
          <p:cNvSpPr>
            <a:spLocks noChangeArrowheads="1"/>
          </p:cNvSpPr>
          <p:nvPr/>
        </p:nvSpPr>
        <p:spPr bwMode="auto">
          <a:xfrm>
            <a:off x="5867400" y="41148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51" name="Rectangle 67"/>
          <p:cNvSpPr>
            <a:spLocks noChangeArrowheads="1"/>
          </p:cNvSpPr>
          <p:nvPr/>
        </p:nvSpPr>
        <p:spPr bwMode="auto">
          <a:xfrm>
            <a:off x="6248400" y="41148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52" name="Rectangle 68"/>
          <p:cNvSpPr>
            <a:spLocks noChangeArrowheads="1"/>
          </p:cNvSpPr>
          <p:nvPr/>
        </p:nvSpPr>
        <p:spPr bwMode="auto">
          <a:xfrm>
            <a:off x="6629400" y="41148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53" name="Rectangle 69"/>
          <p:cNvSpPr>
            <a:spLocks noChangeArrowheads="1"/>
          </p:cNvSpPr>
          <p:nvPr/>
        </p:nvSpPr>
        <p:spPr bwMode="auto">
          <a:xfrm>
            <a:off x="7010400" y="41148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54" name="Rectangle 70"/>
          <p:cNvSpPr>
            <a:spLocks noChangeArrowheads="1"/>
          </p:cNvSpPr>
          <p:nvPr/>
        </p:nvSpPr>
        <p:spPr bwMode="auto">
          <a:xfrm>
            <a:off x="7391400" y="41148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55" name="Rectangle 71"/>
          <p:cNvSpPr>
            <a:spLocks noChangeArrowheads="1"/>
          </p:cNvSpPr>
          <p:nvPr/>
        </p:nvSpPr>
        <p:spPr bwMode="auto">
          <a:xfrm>
            <a:off x="7772400" y="4114800"/>
            <a:ext cx="3810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56" name="Rectangle 72"/>
          <p:cNvSpPr>
            <a:spLocks noChangeArrowheads="1"/>
          </p:cNvSpPr>
          <p:nvPr/>
        </p:nvSpPr>
        <p:spPr bwMode="auto">
          <a:xfrm>
            <a:off x="1676400" y="25146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57" name="Text Box 73"/>
          <p:cNvSpPr txBox="1">
            <a:spLocks noChangeArrowheads="1"/>
          </p:cNvSpPr>
          <p:nvPr/>
        </p:nvSpPr>
        <p:spPr bwMode="auto">
          <a:xfrm>
            <a:off x="974725" y="1557338"/>
            <a:ext cx="2682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 b="1"/>
              <a:t>1</a:t>
            </a:r>
          </a:p>
        </p:txBody>
      </p:sp>
      <p:sp>
        <p:nvSpPr>
          <p:cNvPr id="42058" name="Text Box 74"/>
          <p:cNvSpPr txBox="1">
            <a:spLocks noChangeArrowheads="1"/>
          </p:cNvSpPr>
          <p:nvPr/>
        </p:nvSpPr>
        <p:spPr bwMode="auto">
          <a:xfrm>
            <a:off x="974725" y="2090738"/>
            <a:ext cx="2682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 b="1"/>
              <a:t>2</a:t>
            </a:r>
          </a:p>
        </p:txBody>
      </p:sp>
      <p:sp>
        <p:nvSpPr>
          <p:cNvPr id="42059" name="Text Box 75"/>
          <p:cNvSpPr txBox="1">
            <a:spLocks noChangeArrowheads="1"/>
          </p:cNvSpPr>
          <p:nvPr/>
        </p:nvSpPr>
        <p:spPr bwMode="auto">
          <a:xfrm>
            <a:off x="974725" y="2624138"/>
            <a:ext cx="2682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 b="1"/>
              <a:t>3</a:t>
            </a:r>
          </a:p>
        </p:txBody>
      </p:sp>
      <p:sp>
        <p:nvSpPr>
          <p:cNvPr id="42060" name="Text Box 76"/>
          <p:cNvSpPr txBox="1">
            <a:spLocks noChangeArrowheads="1"/>
          </p:cNvSpPr>
          <p:nvPr/>
        </p:nvSpPr>
        <p:spPr bwMode="auto">
          <a:xfrm>
            <a:off x="974725" y="3157538"/>
            <a:ext cx="2682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 b="1"/>
              <a:t>4</a:t>
            </a:r>
          </a:p>
        </p:txBody>
      </p:sp>
      <p:sp>
        <p:nvSpPr>
          <p:cNvPr id="42061" name="Text Box 77"/>
          <p:cNvSpPr txBox="1">
            <a:spLocks noChangeArrowheads="1"/>
          </p:cNvSpPr>
          <p:nvPr/>
        </p:nvSpPr>
        <p:spPr bwMode="auto">
          <a:xfrm>
            <a:off x="974725" y="3690938"/>
            <a:ext cx="2682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 b="1"/>
              <a:t>5</a:t>
            </a:r>
          </a:p>
        </p:txBody>
      </p:sp>
      <p:sp>
        <p:nvSpPr>
          <p:cNvPr id="42062" name="Text Box 78"/>
          <p:cNvSpPr txBox="1">
            <a:spLocks noChangeArrowheads="1"/>
          </p:cNvSpPr>
          <p:nvPr/>
        </p:nvSpPr>
        <p:spPr bwMode="auto">
          <a:xfrm>
            <a:off x="974725" y="4224338"/>
            <a:ext cx="2682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 b="1"/>
              <a:t>6</a:t>
            </a:r>
          </a:p>
        </p:txBody>
      </p:sp>
      <p:sp>
        <p:nvSpPr>
          <p:cNvPr id="42063" name="Text Box 79"/>
          <p:cNvSpPr txBox="1">
            <a:spLocks noChangeArrowheads="1"/>
          </p:cNvSpPr>
          <p:nvPr/>
        </p:nvSpPr>
        <p:spPr bwMode="auto">
          <a:xfrm>
            <a:off x="974725" y="1557338"/>
            <a:ext cx="2682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 b="1"/>
              <a:t>1</a:t>
            </a:r>
          </a:p>
        </p:txBody>
      </p:sp>
      <p:sp>
        <p:nvSpPr>
          <p:cNvPr id="42064" name="Text Box 80"/>
          <p:cNvSpPr txBox="1">
            <a:spLocks noChangeArrowheads="1"/>
          </p:cNvSpPr>
          <p:nvPr/>
        </p:nvSpPr>
        <p:spPr bwMode="auto">
          <a:xfrm>
            <a:off x="974725" y="2090738"/>
            <a:ext cx="2682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 b="1"/>
              <a:t>2</a:t>
            </a:r>
          </a:p>
        </p:txBody>
      </p:sp>
      <p:sp>
        <p:nvSpPr>
          <p:cNvPr id="42065" name="Text Box 81"/>
          <p:cNvSpPr txBox="1">
            <a:spLocks noChangeArrowheads="1"/>
          </p:cNvSpPr>
          <p:nvPr/>
        </p:nvSpPr>
        <p:spPr bwMode="auto">
          <a:xfrm>
            <a:off x="974725" y="2624138"/>
            <a:ext cx="2682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 b="1"/>
              <a:t>3</a:t>
            </a:r>
          </a:p>
        </p:txBody>
      </p:sp>
      <p:sp>
        <p:nvSpPr>
          <p:cNvPr id="42066" name="Text Box 82"/>
          <p:cNvSpPr txBox="1">
            <a:spLocks noChangeArrowheads="1"/>
          </p:cNvSpPr>
          <p:nvPr/>
        </p:nvSpPr>
        <p:spPr bwMode="auto">
          <a:xfrm>
            <a:off x="974725" y="3157538"/>
            <a:ext cx="2682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 b="1"/>
              <a:t>4</a:t>
            </a:r>
          </a:p>
        </p:txBody>
      </p:sp>
      <p:sp>
        <p:nvSpPr>
          <p:cNvPr id="42067" name="Text Box 83"/>
          <p:cNvSpPr txBox="1">
            <a:spLocks noChangeArrowheads="1"/>
          </p:cNvSpPr>
          <p:nvPr/>
        </p:nvSpPr>
        <p:spPr bwMode="auto">
          <a:xfrm>
            <a:off x="974725" y="3690938"/>
            <a:ext cx="2682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 b="1"/>
              <a:t>5</a:t>
            </a:r>
          </a:p>
        </p:txBody>
      </p:sp>
      <p:sp>
        <p:nvSpPr>
          <p:cNvPr id="42068" name="Text Box 84"/>
          <p:cNvSpPr txBox="1">
            <a:spLocks noChangeArrowheads="1"/>
          </p:cNvSpPr>
          <p:nvPr/>
        </p:nvSpPr>
        <p:spPr bwMode="auto">
          <a:xfrm>
            <a:off x="974725" y="4224338"/>
            <a:ext cx="2682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 b="1"/>
              <a:t>6</a:t>
            </a:r>
          </a:p>
        </p:txBody>
      </p:sp>
      <p:sp>
        <p:nvSpPr>
          <p:cNvPr id="42069" name="Rectangle 85"/>
          <p:cNvSpPr>
            <a:spLocks noGrp="1" noChangeArrowheads="1"/>
          </p:cNvSpPr>
          <p:nvPr>
            <p:ph type="title"/>
          </p:nvPr>
        </p:nvSpPr>
        <p:spPr>
          <a:xfrm>
            <a:off x="2133600" y="533400"/>
            <a:ext cx="4800600" cy="609600"/>
          </a:xfrm>
        </p:spPr>
        <p:txBody>
          <a:bodyPr/>
          <a:lstStyle/>
          <a:p>
            <a:r>
              <a:rPr lang="en-US"/>
              <a:t>Electronegativities</a:t>
            </a:r>
          </a:p>
        </p:txBody>
      </p:sp>
      <p:sp>
        <p:nvSpPr>
          <p:cNvPr id="42070" name="AutoShape 8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6119813"/>
            <a:ext cx="609600" cy="357187"/>
          </a:xfrm>
          <a:prstGeom prst="actionButtonBeginning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71" name="Rectangle 87"/>
          <p:cNvSpPr>
            <a:spLocks noChangeArrowheads="1"/>
          </p:cNvSpPr>
          <p:nvPr/>
        </p:nvSpPr>
        <p:spPr bwMode="auto">
          <a:xfrm>
            <a:off x="2057400" y="4114800"/>
            <a:ext cx="3810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72" name="Rectangle 88"/>
          <p:cNvSpPr>
            <a:spLocks noChangeArrowheads="1"/>
          </p:cNvSpPr>
          <p:nvPr/>
        </p:nvSpPr>
        <p:spPr bwMode="auto">
          <a:xfrm>
            <a:off x="1295400" y="46482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73" name="Rectangle 89"/>
          <p:cNvSpPr>
            <a:spLocks noChangeArrowheads="1"/>
          </p:cNvSpPr>
          <p:nvPr/>
        </p:nvSpPr>
        <p:spPr bwMode="auto">
          <a:xfrm>
            <a:off x="1676400" y="4648200"/>
            <a:ext cx="381000" cy="533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74" name="Text Box 90"/>
          <p:cNvSpPr txBox="1">
            <a:spLocks noChangeArrowheads="1"/>
          </p:cNvSpPr>
          <p:nvPr/>
        </p:nvSpPr>
        <p:spPr bwMode="auto">
          <a:xfrm>
            <a:off x="974725" y="4762500"/>
            <a:ext cx="2682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 b="1"/>
              <a:t>7</a:t>
            </a:r>
          </a:p>
        </p:txBody>
      </p:sp>
      <p:sp>
        <p:nvSpPr>
          <p:cNvPr id="42075" name="Rectangle 91"/>
          <p:cNvSpPr>
            <a:spLocks noChangeArrowheads="1"/>
          </p:cNvSpPr>
          <p:nvPr/>
        </p:nvSpPr>
        <p:spPr bwMode="auto">
          <a:xfrm>
            <a:off x="2057400" y="4648200"/>
            <a:ext cx="3810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2076" name="Group 92"/>
          <p:cNvGrpSpPr>
            <a:grpSpLocks/>
          </p:cNvGrpSpPr>
          <p:nvPr/>
        </p:nvGrpSpPr>
        <p:grpSpPr bwMode="auto">
          <a:xfrm>
            <a:off x="1676400" y="1981200"/>
            <a:ext cx="5334000" cy="4208463"/>
            <a:chOff x="1056" y="1248"/>
            <a:chExt cx="3360" cy="2651"/>
          </a:xfrm>
        </p:grpSpPr>
        <p:sp>
          <p:nvSpPr>
            <p:cNvPr id="42077" name="Rectangle 93"/>
            <p:cNvSpPr>
              <a:spLocks noChangeArrowheads="1"/>
            </p:cNvSpPr>
            <p:nvPr/>
          </p:nvSpPr>
          <p:spPr bwMode="auto">
            <a:xfrm>
              <a:off x="1056" y="1248"/>
              <a:ext cx="240" cy="336"/>
            </a:xfrm>
            <a:prstGeom prst="rect">
              <a:avLst/>
            </a:prstGeom>
            <a:solidFill>
              <a:srgbClr val="E7CFB7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400" b="1"/>
                <a:t>Be</a:t>
              </a:r>
              <a:endParaRPr lang="en-US" sz="1000"/>
            </a:p>
            <a:p>
              <a:pPr algn="ctr" eaLnBrk="1" hangingPunct="1"/>
              <a:endParaRPr lang="en-US" sz="1000"/>
            </a:p>
            <a:p>
              <a:pPr algn="ctr" eaLnBrk="1" hangingPunct="1"/>
              <a:r>
                <a:rPr lang="en-US" sz="1000"/>
                <a:t>1.5</a:t>
              </a:r>
              <a:endParaRPr lang="en-US" sz="1000" baseline="30000"/>
            </a:p>
          </p:txBody>
        </p:sp>
        <p:sp>
          <p:nvSpPr>
            <p:cNvPr id="42078" name="Rectangle 94"/>
            <p:cNvSpPr>
              <a:spLocks noChangeArrowheads="1"/>
            </p:cNvSpPr>
            <p:nvPr/>
          </p:nvSpPr>
          <p:spPr bwMode="auto">
            <a:xfrm>
              <a:off x="3696" y="1584"/>
              <a:ext cx="240" cy="336"/>
            </a:xfrm>
            <a:prstGeom prst="rect">
              <a:avLst/>
            </a:prstGeom>
            <a:solidFill>
              <a:srgbClr val="E7CFB7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400" b="1"/>
                <a:t>Al</a:t>
              </a:r>
              <a:endParaRPr lang="en-US" sz="1000"/>
            </a:p>
            <a:p>
              <a:pPr algn="ctr" eaLnBrk="1" hangingPunct="1"/>
              <a:endParaRPr lang="en-US" sz="1000"/>
            </a:p>
            <a:p>
              <a:pPr algn="ctr" eaLnBrk="1" hangingPunct="1"/>
              <a:r>
                <a:rPr lang="en-US" sz="1000"/>
                <a:t>1.5</a:t>
              </a:r>
              <a:endParaRPr lang="en-US" sz="1000" baseline="30000"/>
            </a:p>
          </p:txBody>
        </p:sp>
        <p:sp>
          <p:nvSpPr>
            <p:cNvPr id="42079" name="Rectangle 95"/>
            <p:cNvSpPr>
              <a:spLocks noChangeArrowheads="1"/>
            </p:cNvSpPr>
            <p:nvPr/>
          </p:nvSpPr>
          <p:spPr bwMode="auto">
            <a:xfrm>
              <a:off x="3936" y="1584"/>
              <a:ext cx="240" cy="336"/>
            </a:xfrm>
            <a:prstGeom prst="rect">
              <a:avLst/>
            </a:prstGeom>
            <a:solidFill>
              <a:srgbClr val="E7CFB7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400" b="1"/>
                <a:t>Si</a:t>
              </a:r>
              <a:endParaRPr lang="en-US" sz="1000"/>
            </a:p>
            <a:p>
              <a:pPr algn="ctr" eaLnBrk="1" hangingPunct="1"/>
              <a:endParaRPr lang="en-US" sz="1000"/>
            </a:p>
            <a:p>
              <a:pPr algn="ctr" eaLnBrk="1" hangingPunct="1"/>
              <a:r>
                <a:rPr lang="en-US" sz="1000"/>
                <a:t>1.8</a:t>
              </a:r>
              <a:endParaRPr lang="en-US" sz="1000" baseline="30000"/>
            </a:p>
          </p:txBody>
        </p:sp>
        <p:sp>
          <p:nvSpPr>
            <p:cNvPr id="42080" name="Rectangle 96"/>
            <p:cNvSpPr>
              <a:spLocks noChangeArrowheads="1"/>
            </p:cNvSpPr>
            <p:nvPr/>
          </p:nvSpPr>
          <p:spPr bwMode="auto">
            <a:xfrm>
              <a:off x="1536" y="1920"/>
              <a:ext cx="240" cy="336"/>
            </a:xfrm>
            <a:prstGeom prst="rect">
              <a:avLst/>
            </a:prstGeom>
            <a:solidFill>
              <a:srgbClr val="E7CFB7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400" b="1"/>
                <a:t>Ti</a:t>
              </a:r>
              <a:endParaRPr lang="en-US" sz="1000"/>
            </a:p>
            <a:p>
              <a:pPr algn="ctr" eaLnBrk="1" hangingPunct="1"/>
              <a:endParaRPr lang="en-US" sz="1000"/>
            </a:p>
            <a:p>
              <a:pPr algn="ctr" eaLnBrk="1" hangingPunct="1"/>
              <a:r>
                <a:rPr lang="en-US" sz="1000"/>
                <a:t>1.5</a:t>
              </a:r>
              <a:endParaRPr lang="en-US" sz="1000" baseline="30000"/>
            </a:p>
          </p:txBody>
        </p:sp>
        <p:sp>
          <p:nvSpPr>
            <p:cNvPr id="42081" name="Rectangle 97"/>
            <p:cNvSpPr>
              <a:spLocks noChangeArrowheads="1"/>
            </p:cNvSpPr>
            <p:nvPr/>
          </p:nvSpPr>
          <p:spPr bwMode="auto">
            <a:xfrm>
              <a:off x="1776" y="1920"/>
              <a:ext cx="240" cy="336"/>
            </a:xfrm>
            <a:prstGeom prst="rect">
              <a:avLst/>
            </a:prstGeom>
            <a:solidFill>
              <a:srgbClr val="E7CFB7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400" b="1"/>
                <a:t>V</a:t>
              </a:r>
              <a:endParaRPr lang="en-US" sz="1000"/>
            </a:p>
            <a:p>
              <a:pPr algn="ctr" eaLnBrk="1" hangingPunct="1"/>
              <a:endParaRPr lang="en-US" sz="1000"/>
            </a:p>
            <a:p>
              <a:pPr algn="ctr" eaLnBrk="1" hangingPunct="1"/>
              <a:r>
                <a:rPr lang="en-US" sz="1000"/>
                <a:t>1.6</a:t>
              </a:r>
              <a:endParaRPr lang="en-US" sz="1000" baseline="30000"/>
            </a:p>
          </p:txBody>
        </p:sp>
        <p:sp>
          <p:nvSpPr>
            <p:cNvPr id="42082" name="Rectangle 98"/>
            <p:cNvSpPr>
              <a:spLocks noChangeArrowheads="1"/>
            </p:cNvSpPr>
            <p:nvPr/>
          </p:nvSpPr>
          <p:spPr bwMode="auto">
            <a:xfrm>
              <a:off x="2016" y="1920"/>
              <a:ext cx="240" cy="336"/>
            </a:xfrm>
            <a:prstGeom prst="rect">
              <a:avLst/>
            </a:prstGeom>
            <a:solidFill>
              <a:srgbClr val="E7CFB7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400" b="1"/>
                <a:t>Cr</a:t>
              </a:r>
              <a:endParaRPr lang="en-US" sz="1000"/>
            </a:p>
            <a:p>
              <a:pPr algn="ctr" eaLnBrk="1" hangingPunct="1"/>
              <a:endParaRPr lang="en-US" sz="1000"/>
            </a:p>
            <a:p>
              <a:pPr algn="ctr" eaLnBrk="1" hangingPunct="1"/>
              <a:r>
                <a:rPr lang="en-US" sz="1000"/>
                <a:t>1.6</a:t>
              </a:r>
              <a:endParaRPr lang="en-US" sz="1000" baseline="30000"/>
            </a:p>
          </p:txBody>
        </p:sp>
        <p:sp>
          <p:nvSpPr>
            <p:cNvPr id="42083" name="Rectangle 99"/>
            <p:cNvSpPr>
              <a:spLocks noChangeArrowheads="1"/>
            </p:cNvSpPr>
            <p:nvPr/>
          </p:nvSpPr>
          <p:spPr bwMode="auto">
            <a:xfrm>
              <a:off x="2256" y="1920"/>
              <a:ext cx="240" cy="336"/>
            </a:xfrm>
            <a:prstGeom prst="rect">
              <a:avLst/>
            </a:prstGeom>
            <a:solidFill>
              <a:srgbClr val="E7CFB7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400" b="1"/>
                <a:t>Mn</a:t>
              </a:r>
              <a:endParaRPr lang="en-US" sz="1000"/>
            </a:p>
            <a:p>
              <a:pPr algn="ctr" eaLnBrk="1" hangingPunct="1"/>
              <a:endParaRPr lang="en-US" sz="1000"/>
            </a:p>
            <a:p>
              <a:pPr algn="ctr" eaLnBrk="1" hangingPunct="1"/>
              <a:r>
                <a:rPr lang="en-US" sz="1000"/>
                <a:t>1.5</a:t>
              </a:r>
              <a:endParaRPr lang="en-US" sz="1000" baseline="30000"/>
            </a:p>
          </p:txBody>
        </p:sp>
        <p:sp>
          <p:nvSpPr>
            <p:cNvPr id="42084" name="Rectangle 100"/>
            <p:cNvSpPr>
              <a:spLocks noChangeArrowheads="1"/>
            </p:cNvSpPr>
            <p:nvPr/>
          </p:nvSpPr>
          <p:spPr bwMode="auto">
            <a:xfrm>
              <a:off x="2496" y="1920"/>
              <a:ext cx="240" cy="336"/>
            </a:xfrm>
            <a:prstGeom prst="rect">
              <a:avLst/>
            </a:prstGeom>
            <a:solidFill>
              <a:srgbClr val="E7CFB7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400" b="1"/>
                <a:t>Fe</a:t>
              </a:r>
              <a:endParaRPr lang="en-US" sz="1000"/>
            </a:p>
            <a:p>
              <a:pPr algn="ctr" eaLnBrk="1" hangingPunct="1"/>
              <a:endParaRPr lang="en-US" sz="1000"/>
            </a:p>
            <a:p>
              <a:pPr algn="ctr" eaLnBrk="1" hangingPunct="1"/>
              <a:r>
                <a:rPr lang="en-US" sz="1000"/>
                <a:t>1.8</a:t>
              </a:r>
              <a:endParaRPr lang="en-US" sz="1000" baseline="30000"/>
            </a:p>
          </p:txBody>
        </p:sp>
        <p:sp>
          <p:nvSpPr>
            <p:cNvPr id="42085" name="Rectangle 101"/>
            <p:cNvSpPr>
              <a:spLocks noChangeArrowheads="1"/>
            </p:cNvSpPr>
            <p:nvPr/>
          </p:nvSpPr>
          <p:spPr bwMode="auto">
            <a:xfrm>
              <a:off x="2736" y="1920"/>
              <a:ext cx="240" cy="336"/>
            </a:xfrm>
            <a:prstGeom prst="rect">
              <a:avLst/>
            </a:prstGeom>
            <a:solidFill>
              <a:srgbClr val="E7CFB7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400" b="1"/>
                <a:t>Co</a:t>
              </a:r>
              <a:endParaRPr lang="en-US" sz="1000"/>
            </a:p>
            <a:p>
              <a:pPr algn="ctr" eaLnBrk="1" hangingPunct="1"/>
              <a:endParaRPr lang="en-US" sz="1000"/>
            </a:p>
            <a:p>
              <a:pPr algn="ctr" eaLnBrk="1" hangingPunct="1"/>
              <a:r>
                <a:rPr lang="en-US" sz="1000"/>
                <a:t>1.8</a:t>
              </a:r>
              <a:endParaRPr lang="en-US" sz="1000" baseline="30000"/>
            </a:p>
          </p:txBody>
        </p:sp>
        <p:sp>
          <p:nvSpPr>
            <p:cNvPr id="42086" name="Rectangle 102"/>
            <p:cNvSpPr>
              <a:spLocks noChangeArrowheads="1"/>
            </p:cNvSpPr>
            <p:nvPr/>
          </p:nvSpPr>
          <p:spPr bwMode="auto">
            <a:xfrm>
              <a:off x="2976" y="1920"/>
              <a:ext cx="240" cy="336"/>
            </a:xfrm>
            <a:prstGeom prst="rect">
              <a:avLst/>
            </a:prstGeom>
            <a:solidFill>
              <a:srgbClr val="E7CFB7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400" b="1"/>
                <a:t>Ni</a:t>
              </a:r>
              <a:endParaRPr lang="en-US" sz="1000"/>
            </a:p>
            <a:p>
              <a:pPr algn="ctr" eaLnBrk="1" hangingPunct="1"/>
              <a:endParaRPr lang="en-US" sz="1000"/>
            </a:p>
            <a:p>
              <a:pPr algn="ctr" eaLnBrk="1" hangingPunct="1"/>
              <a:r>
                <a:rPr lang="en-US" sz="1000"/>
                <a:t>1.8</a:t>
              </a:r>
              <a:endParaRPr lang="en-US" sz="1000" baseline="30000"/>
            </a:p>
          </p:txBody>
        </p:sp>
        <p:sp>
          <p:nvSpPr>
            <p:cNvPr id="42087" name="Rectangle 103"/>
            <p:cNvSpPr>
              <a:spLocks noChangeArrowheads="1"/>
            </p:cNvSpPr>
            <p:nvPr/>
          </p:nvSpPr>
          <p:spPr bwMode="auto">
            <a:xfrm>
              <a:off x="3216" y="1920"/>
              <a:ext cx="240" cy="336"/>
            </a:xfrm>
            <a:prstGeom prst="rect">
              <a:avLst/>
            </a:prstGeom>
            <a:solidFill>
              <a:srgbClr val="E7CFB7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400" b="1"/>
                <a:t>Cu</a:t>
              </a:r>
              <a:endParaRPr lang="en-US" sz="1000"/>
            </a:p>
            <a:p>
              <a:pPr algn="ctr" eaLnBrk="1" hangingPunct="1"/>
              <a:endParaRPr lang="en-US" sz="1000"/>
            </a:p>
            <a:p>
              <a:pPr algn="ctr" eaLnBrk="1" hangingPunct="1"/>
              <a:r>
                <a:rPr lang="en-US" sz="1000"/>
                <a:t>1.9</a:t>
              </a:r>
              <a:endParaRPr lang="en-US" sz="1000" baseline="30000"/>
            </a:p>
          </p:txBody>
        </p:sp>
        <p:sp>
          <p:nvSpPr>
            <p:cNvPr id="42088" name="Rectangle 104"/>
            <p:cNvSpPr>
              <a:spLocks noChangeArrowheads="1"/>
            </p:cNvSpPr>
            <p:nvPr/>
          </p:nvSpPr>
          <p:spPr bwMode="auto">
            <a:xfrm>
              <a:off x="3456" y="1920"/>
              <a:ext cx="240" cy="336"/>
            </a:xfrm>
            <a:prstGeom prst="rect">
              <a:avLst/>
            </a:prstGeom>
            <a:solidFill>
              <a:srgbClr val="E7CFB7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400" b="1"/>
                <a:t>Zn</a:t>
              </a:r>
              <a:endParaRPr lang="en-US" sz="1000"/>
            </a:p>
            <a:p>
              <a:pPr algn="ctr" eaLnBrk="1" hangingPunct="1"/>
              <a:endParaRPr lang="en-US" sz="1000"/>
            </a:p>
            <a:p>
              <a:pPr algn="ctr" eaLnBrk="1" hangingPunct="1"/>
              <a:r>
                <a:rPr lang="en-US" sz="1000"/>
                <a:t>1.7</a:t>
              </a:r>
              <a:endParaRPr lang="en-US" sz="1000" baseline="30000"/>
            </a:p>
          </p:txBody>
        </p:sp>
        <p:sp>
          <p:nvSpPr>
            <p:cNvPr id="42089" name="Rectangle 105"/>
            <p:cNvSpPr>
              <a:spLocks noChangeArrowheads="1"/>
            </p:cNvSpPr>
            <p:nvPr/>
          </p:nvSpPr>
          <p:spPr bwMode="auto">
            <a:xfrm>
              <a:off x="3696" y="1920"/>
              <a:ext cx="240" cy="336"/>
            </a:xfrm>
            <a:prstGeom prst="rect">
              <a:avLst/>
            </a:prstGeom>
            <a:solidFill>
              <a:srgbClr val="E7CFB7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400" b="1"/>
                <a:t>Ga</a:t>
              </a:r>
              <a:endParaRPr lang="en-US" sz="1000"/>
            </a:p>
            <a:p>
              <a:pPr algn="ctr" eaLnBrk="1" hangingPunct="1"/>
              <a:endParaRPr lang="en-US" sz="1000"/>
            </a:p>
            <a:p>
              <a:pPr algn="ctr" eaLnBrk="1" hangingPunct="1"/>
              <a:r>
                <a:rPr lang="en-US" sz="1000"/>
                <a:t>1.6</a:t>
              </a:r>
              <a:endParaRPr lang="en-US" sz="1000" baseline="30000"/>
            </a:p>
          </p:txBody>
        </p:sp>
        <p:sp>
          <p:nvSpPr>
            <p:cNvPr id="42090" name="Rectangle 106"/>
            <p:cNvSpPr>
              <a:spLocks noChangeArrowheads="1"/>
            </p:cNvSpPr>
            <p:nvPr/>
          </p:nvSpPr>
          <p:spPr bwMode="auto">
            <a:xfrm>
              <a:off x="3936" y="1920"/>
              <a:ext cx="240" cy="336"/>
            </a:xfrm>
            <a:prstGeom prst="rect">
              <a:avLst/>
            </a:prstGeom>
            <a:solidFill>
              <a:srgbClr val="E7CFB7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400" b="1"/>
                <a:t>Ge</a:t>
              </a:r>
              <a:endParaRPr lang="en-US" sz="1000"/>
            </a:p>
            <a:p>
              <a:pPr algn="ctr" eaLnBrk="1" hangingPunct="1"/>
              <a:endParaRPr lang="en-US" sz="1000"/>
            </a:p>
            <a:p>
              <a:pPr algn="ctr" eaLnBrk="1" hangingPunct="1"/>
              <a:r>
                <a:rPr lang="en-US" sz="1000"/>
                <a:t>1.8</a:t>
              </a:r>
              <a:endParaRPr lang="en-US" sz="1000" baseline="30000"/>
            </a:p>
          </p:txBody>
        </p:sp>
        <p:sp>
          <p:nvSpPr>
            <p:cNvPr id="42091" name="Rectangle 107"/>
            <p:cNvSpPr>
              <a:spLocks noChangeArrowheads="1"/>
            </p:cNvSpPr>
            <p:nvPr/>
          </p:nvSpPr>
          <p:spPr bwMode="auto">
            <a:xfrm>
              <a:off x="1776" y="2256"/>
              <a:ext cx="240" cy="336"/>
            </a:xfrm>
            <a:prstGeom prst="rect">
              <a:avLst/>
            </a:prstGeom>
            <a:solidFill>
              <a:srgbClr val="E7CFB7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400" b="1"/>
                <a:t>Nb</a:t>
              </a:r>
              <a:endParaRPr lang="en-US" sz="1000"/>
            </a:p>
            <a:p>
              <a:pPr algn="ctr" eaLnBrk="1" hangingPunct="1"/>
              <a:endParaRPr lang="en-US" sz="1000"/>
            </a:p>
            <a:p>
              <a:pPr algn="ctr" eaLnBrk="1" hangingPunct="1"/>
              <a:r>
                <a:rPr lang="en-US" sz="1000"/>
                <a:t>1.6</a:t>
              </a:r>
              <a:endParaRPr lang="en-US" sz="1000" baseline="30000"/>
            </a:p>
          </p:txBody>
        </p:sp>
        <p:sp>
          <p:nvSpPr>
            <p:cNvPr id="42092" name="Rectangle 108"/>
            <p:cNvSpPr>
              <a:spLocks noChangeArrowheads="1"/>
            </p:cNvSpPr>
            <p:nvPr/>
          </p:nvSpPr>
          <p:spPr bwMode="auto">
            <a:xfrm>
              <a:off x="2016" y="2256"/>
              <a:ext cx="240" cy="336"/>
            </a:xfrm>
            <a:prstGeom prst="rect">
              <a:avLst/>
            </a:prstGeom>
            <a:solidFill>
              <a:srgbClr val="E7CFB7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400" b="1"/>
                <a:t>Mo</a:t>
              </a:r>
              <a:endParaRPr lang="en-US" sz="1000"/>
            </a:p>
            <a:p>
              <a:pPr algn="ctr" eaLnBrk="1" hangingPunct="1"/>
              <a:endParaRPr lang="en-US" sz="1000"/>
            </a:p>
            <a:p>
              <a:pPr algn="ctr" eaLnBrk="1" hangingPunct="1"/>
              <a:r>
                <a:rPr lang="en-US" sz="1000"/>
                <a:t>1.8</a:t>
              </a:r>
              <a:endParaRPr lang="en-US" sz="1000" baseline="30000"/>
            </a:p>
          </p:txBody>
        </p:sp>
        <p:sp>
          <p:nvSpPr>
            <p:cNvPr id="42093" name="Rectangle 109"/>
            <p:cNvSpPr>
              <a:spLocks noChangeArrowheads="1"/>
            </p:cNvSpPr>
            <p:nvPr/>
          </p:nvSpPr>
          <p:spPr bwMode="auto">
            <a:xfrm>
              <a:off x="2256" y="2256"/>
              <a:ext cx="240" cy="336"/>
            </a:xfrm>
            <a:prstGeom prst="rect">
              <a:avLst/>
            </a:prstGeom>
            <a:solidFill>
              <a:srgbClr val="E7CFB7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400" b="1"/>
                <a:t>Tc</a:t>
              </a:r>
              <a:endParaRPr lang="en-US" sz="1000"/>
            </a:p>
            <a:p>
              <a:pPr algn="ctr" eaLnBrk="1" hangingPunct="1"/>
              <a:endParaRPr lang="en-US" sz="1000"/>
            </a:p>
            <a:p>
              <a:pPr algn="ctr" eaLnBrk="1" hangingPunct="1"/>
              <a:r>
                <a:rPr lang="en-US" sz="1000"/>
                <a:t>1.9</a:t>
              </a:r>
              <a:endParaRPr lang="en-US" sz="1000" baseline="30000"/>
            </a:p>
          </p:txBody>
        </p:sp>
        <p:sp>
          <p:nvSpPr>
            <p:cNvPr id="42094" name="Rectangle 110"/>
            <p:cNvSpPr>
              <a:spLocks noChangeArrowheads="1"/>
            </p:cNvSpPr>
            <p:nvPr/>
          </p:nvSpPr>
          <p:spPr bwMode="auto">
            <a:xfrm>
              <a:off x="3216" y="2256"/>
              <a:ext cx="240" cy="336"/>
            </a:xfrm>
            <a:prstGeom prst="rect">
              <a:avLst/>
            </a:prstGeom>
            <a:solidFill>
              <a:srgbClr val="E7CFB7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400" b="1"/>
                <a:t>Ag</a:t>
              </a:r>
              <a:endParaRPr lang="en-US" sz="1000"/>
            </a:p>
            <a:p>
              <a:pPr algn="ctr" eaLnBrk="1" hangingPunct="1"/>
              <a:endParaRPr lang="en-US" sz="1000"/>
            </a:p>
            <a:p>
              <a:pPr algn="ctr" eaLnBrk="1" hangingPunct="1"/>
              <a:r>
                <a:rPr lang="en-US" sz="1000"/>
                <a:t>1.9</a:t>
              </a:r>
              <a:endParaRPr lang="en-US" sz="1000" baseline="30000"/>
            </a:p>
          </p:txBody>
        </p:sp>
        <p:sp>
          <p:nvSpPr>
            <p:cNvPr id="42095" name="Rectangle 111"/>
            <p:cNvSpPr>
              <a:spLocks noChangeArrowheads="1"/>
            </p:cNvSpPr>
            <p:nvPr/>
          </p:nvSpPr>
          <p:spPr bwMode="auto">
            <a:xfrm>
              <a:off x="3456" y="2256"/>
              <a:ext cx="240" cy="336"/>
            </a:xfrm>
            <a:prstGeom prst="rect">
              <a:avLst/>
            </a:prstGeom>
            <a:solidFill>
              <a:srgbClr val="E7CFB7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400" b="1"/>
                <a:t>Cd</a:t>
              </a:r>
              <a:endParaRPr lang="en-US" sz="1000"/>
            </a:p>
            <a:p>
              <a:pPr algn="ctr" eaLnBrk="1" hangingPunct="1"/>
              <a:endParaRPr lang="en-US" sz="1000"/>
            </a:p>
            <a:p>
              <a:pPr algn="ctr" eaLnBrk="1" hangingPunct="1"/>
              <a:r>
                <a:rPr lang="en-US" sz="1000"/>
                <a:t>1.7</a:t>
              </a:r>
              <a:endParaRPr lang="en-US" sz="1000" baseline="30000"/>
            </a:p>
          </p:txBody>
        </p:sp>
        <p:sp>
          <p:nvSpPr>
            <p:cNvPr id="42096" name="Rectangle 112"/>
            <p:cNvSpPr>
              <a:spLocks noChangeArrowheads="1"/>
            </p:cNvSpPr>
            <p:nvPr/>
          </p:nvSpPr>
          <p:spPr bwMode="auto">
            <a:xfrm>
              <a:off x="3696" y="2256"/>
              <a:ext cx="240" cy="336"/>
            </a:xfrm>
            <a:prstGeom prst="rect">
              <a:avLst/>
            </a:prstGeom>
            <a:solidFill>
              <a:srgbClr val="E7CFB7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400" b="1"/>
                <a:t>In</a:t>
              </a:r>
              <a:endParaRPr lang="en-US" sz="1000"/>
            </a:p>
            <a:p>
              <a:pPr algn="ctr" eaLnBrk="1" hangingPunct="1"/>
              <a:endParaRPr lang="en-US" sz="1000"/>
            </a:p>
            <a:p>
              <a:pPr algn="ctr" eaLnBrk="1" hangingPunct="1"/>
              <a:r>
                <a:rPr lang="en-US" sz="1000"/>
                <a:t>1.7</a:t>
              </a:r>
              <a:endParaRPr lang="en-US" sz="1000" baseline="30000"/>
            </a:p>
          </p:txBody>
        </p:sp>
        <p:sp>
          <p:nvSpPr>
            <p:cNvPr id="42097" name="Rectangle 113"/>
            <p:cNvSpPr>
              <a:spLocks noChangeArrowheads="1"/>
            </p:cNvSpPr>
            <p:nvPr/>
          </p:nvSpPr>
          <p:spPr bwMode="auto">
            <a:xfrm>
              <a:off x="3936" y="2256"/>
              <a:ext cx="240" cy="336"/>
            </a:xfrm>
            <a:prstGeom prst="rect">
              <a:avLst/>
            </a:prstGeom>
            <a:solidFill>
              <a:srgbClr val="E7CFB7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400" b="1"/>
                <a:t>Sn</a:t>
              </a:r>
              <a:endParaRPr lang="en-US" sz="1000"/>
            </a:p>
            <a:p>
              <a:pPr algn="ctr" eaLnBrk="1" hangingPunct="1"/>
              <a:endParaRPr lang="en-US" sz="1000"/>
            </a:p>
            <a:p>
              <a:pPr algn="ctr" eaLnBrk="1" hangingPunct="1"/>
              <a:r>
                <a:rPr lang="en-US" sz="1000"/>
                <a:t>1.8</a:t>
              </a:r>
              <a:endParaRPr lang="en-US" sz="1000" baseline="30000"/>
            </a:p>
          </p:txBody>
        </p:sp>
        <p:sp>
          <p:nvSpPr>
            <p:cNvPr id="42098" name="Rectangle 114"/>
            <p:cNvSpPr>
              <a:spLocks noChangeArrowheads="1"/>
            </p:cNvSpPr>
            <p:nvPr/>
          </p:nvSpPr>
          <p:spPr bwMode="auto">
            <a:xfrm>
              <a:off x="4176" y="2256"/>
              <a:ext cx="240" cy="336"/>
            </a:xfrm>
            <a:prstGeom prst="rect">
              <a:avLst/>
            </a:prstGeom>
            <a:solidFill>
              <a:srgbClr val="E7CFB7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400" b="1"/>
                <a:t>Sb</a:t>
              </a:r>
              <a:endParaRPr lang="en-US" sz="1000"/>
            </a:p>
            <a:p>
              <a:pPr algn="ctr" eaLnBrk="1" hangingPunct="1"/>
              <a:endParaRPr lang="en-US" sz="1000"/>
            </a:p>
            <a:p>
              <a:pPr algn="ctr" eaLnBrk="1" hangingPunct="1"/>
              <a:r>
                <a:rPr lang="en-US" sz="1000"/>
                <a:t>1.9</a:t>
              </a:r>
              <a:endParaRPr lang="en-US" sz="1000" baseline="30000"/>
            </a:p>
          </p:txBody>
        </p:sp>
        <p:sp>
          <p:nvSpPr>
            <p:cNvPr id="42099" name="Rectangle 115"/>
            <p:cNvSpPr>
              <a:spLocks noChangeArrowheads="1"/>
            </p:cNvSpPr>
            <p:nvPr/>
          </p:nvSpPr>
          <p:spPr bwMode="auto">
            <a:xfrm>
              <a:off x="1776" y="2592"/>
              <a:ext cx="240" cy="336"/>
            </a:xfrm>
            <a:prstGeom prst="rect">
              <a:avLst/>
            </a:prstGeom>
            <a:solidFill>
              <a:srgbClr val="E7CFB7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400" b="1"/>
                <a:t>Ta</a:t>
              </a:r>
              <a:endParaRPr lang="en-US" sz="1000"/>
            </a:p>
            <a:p>
              <a:pPr algn="ctr" eaLnBrk="1" hangingPunct="1"/>
              <a:endParaRPr lang="en-US" sz="1000"/>
            </a:p>
            <a:p>
              <a:pPr algn="ctr" eaLnBrk="1" hangingPunct="1"/>
              <a:r>
                <a:rPr lang="en-US" sz="1000"/>
                <a:t>1.5</a:t>
              </a:r>
              <a:endParaRPr lang="en-US" sz="1000" baseline="30000"/>
            </a:p>
          </p:txBody>
        </p:sp>
        <p:sp>
          <p:nvSpPr>
            <p:cNvPr id="42100" name="Rectangle 116"/>
            <p:cNvSpPr>
              <a:spLocks noChangeArrowheads="1"/>
            </p:cNvSpPr>
            <p:nvPr/>
          </p:nvSpPr>
          <p:spPr bwMode="auto">
            <a:xfrm>
              <a:off x="2016" y="2592"/>
              <a:ext cx="240" cy="336"/>
            </a:xfrm>
            <a:prstGeom prst="rect">
              <a:avLst/>
            </a:prstGeom>
            <a:solidFill>
              <a:srgbClr val="E7CFB7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400" b="1"/>
                <a:t>W</a:t>
              </a:r>
              <a:endParaRPr lang="en-US" sz="1000"/>
            </a:p>
            <a:p>
              <a:pPr algn="ctr" eaLnBrk="1" hangingPunct="1"/>
              <a:endParaRPr lang="en-US" sz="1000"/>
            </a:p>
            <a:p>
              <a:pPr algn="ctr" eaLnBrk="1" hangingPunct="1"/>
              <a:r>
                <a:rPr lang="en-US" sz="1000"/>
                <a:t>1.7</a:t>
              </a:r>
              <a:endParaRPr lang="en-US" sz="1000" baseline="30000"/>
            </a:p>
          </p:txBody>
        </p:sp>
        <p:sp>
          <p:nvSpPr>
            <p:cNvPr id="42101" name="Rectangle 117"/>
            <p:cNvSpPr>
              <a:spLocks noChangeArrowheads="1"/>
            </p:cNvSpPr>
            <p:nvPr/>
          </p:nvSpPr>
          <p:spPr bwMode="auto">
            <a:xfrm>
              <a:off x="2256" y="2592"/>
              <a:ext cx="240" cy="336"/>
            </a:xfrm>
            <a:prstGeom prst="rect">
              <a:avLst/>
            </a:prstGeom>
            <a:solidFill>
              <a:srgbClr val="E7CFB7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400" b="1"/>
                <a:t>Re</a:t>
              </a:r>
              <a:endParaRPr lang="en-US" sz="1000"/>
            </a:p>
            <a:p>
              <a:pPr algn="ctr" eaLnBrk="1" hangingPunct="1"/>
              <a:endParaRPr lang="en-US" sz="1000"/>
            </a:p>
            <a:p>
              <a:pPr algn="ctr" eaLnBrk="1" hangingPunct="1"/>
              <a:r>
                <a:rPr lang="en-US" sz="1000"/>
                <a:t>1.9</a:t>
              </a:r>
              <a:endParaRPr lang="en-US" sz="1000" baseline="30000"/>
            </a:p>
          </p:txBody>
        </p:sp>
        <p:sp>
          <p:nvSpPr>
            <p:cNvPr id="42102" name="Rectangle 118"/>
            <p:cNvSpPr>
              <a:spLocks noChangeArrowheads="1"/>
            </p:cNvSpPr>
            <p:nvPr/>
          </p:nvSpPr>
          <p:spPr bwMode="auto">
            <a:xfrm>
              <a:off x="3456" y="2592"/>
              <a:ext cx="240" cy="336"/>
            </a:xfrm>
            <a:prstGeom prst="rect">
              <a:avLst/>
            </a:prstGeom>
            <a:solidFill>
              <a:srgbClr val="E7CFB7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400" b="1"/>
                <a:t>Hg</a:t>
              </a:r>
              <a:endParaRPr lang="en-US" sz="1000"/>
            </a:p>
            <a:p>
              <a:pPr algn="ctr" eaLnBrk="1" hangingPunct="1"/>
              <a:endParaRPr lang="en-US" sz="1000"/>
            </a:p>
            <a:p>
              <a:pPr algn="ctr" eaLnBrk="1" hangingPunct="1"/>
              <a:r>
                <a:rPr lang="en-US" sz="1000"/>
                <a:t>1.9</a:t>
              </a:r>
              <a:endParaRPr lang="en-US" sz="1000" baseline="30000"/>
            </a:p>
          </p:txBody>
        </p:sp>
        <p:sp>
          <p:nvSpPr>
            <p:cNvPr id="42103" name="Rectangle 119"/>
            <p:cNvSpPr>
              <a:spLocks noChangeArrowheads="1"/>
            </p:cNvSpPr>
            <p:nvPr/>
          </p:nvSpPr>
          <p:spPr bwMode="auto">
            <a:xfrm>
              <a:off x="3696" y="2592"/>
              <a:ext cx="240" cy="336"/>
            </a:xfrm>
            <a:prstGeom prst="rect">
              <a:avLst/>
            </a:prstGeom>
            <a:solidFill>
              <a:srgbClr val="E7CFB7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400" b="1"/>
                <a:t>Tl</a:t>
              </a:r>
              <a:endParaRPr lang="en-US" sz="1000"/>
            </a:p>
            <a:p>
              <a:pPr algn="ctr" eaLnBrk="1" hangingPunct="1"/>
              <a:endParaRPr lang="en-US" sz="1000"/>
            </a:p>
            <a:p>
              <a:pPr algn="ctr" eaLnBrk="1" hangingPunct="1"/>
              <a:r>
                <a:rPr lang="en-US" sz="1000"/>
                <a:t>1.8</a:t>
              </a:r>
              <a:endParaRPr lang="en-US" sz="1000" baseline="30000"/>
            </a:p>
          </p:txBody>
        </p:sp>
        <p:sp>
          <p:nvSpPr>
            <p:cNvPr id="42104" name="Rectangle 120"/>
            <p:cNvSpPr>
              <a:spLocks noChangeArrowheads="1"/>
            </p:cNvSpPr>
            <p:nvPr/>
          </p:nvSpPr>
          <p:spPr bwMode="auto">
            <a:xfrm>
              <a:off x="3936" y="2592"/>
              <a:ext cx="240" cy="336"/>
            </a:xfrm>
            <a:prstGeom prst="rect">
              <a:avLst/>
            </a:prstGeom>
            <a:solidFill>
              <a:srgbClr val="E7CFB7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400" b="1"/>
                <a:t>Pb</a:t>
              </a:r>
              <a:endParaRPr lang="en-US" sz="1000"/>
            </a:p>
            <a:p>
              <a:pPr algn="ctr" eaLnBrk="1" hangingPunct="1"/>
              <a:endParaRPr lang="en-US" sz="1000"/>
            </a:p>
            <a:p>
              <a:pPr algn="ctr" eaLnBrk="1" hangingPunct="1"/>
              <a:r>
                <a:rPr lang="en-US" sz="1000"/>
                <a:t>1.8</a:t>
              </a:r>
              <a:endParaRPr lang="en-US" sz="1000" baseline="30000"/>
            </a:p>
          </p:txBody>
        </p:sp>
        <p:sp>
          <p:nvSpPr>
            <p:cNvPr id="42105" name="Rectangle 121"/>
            <p:cNvSpPr>
              <a:spLocks noChangeArrowheads="1"/>
            </p:cNvSpPr>
            <p:nvPr/>
          </p:nvSpPr>
          <p:spPr bwMode="auto">
            <a:xfrm>
              <a:off x="4176" y="2592"/>
              <a:ext cx="240" cy="336"/>
            </a:xfrm>
            <a:prstGeom prst="rect">
              <a:avLst/>
            </a:prstGeom>
            <a:solidFill>
              <a:srgbClr val="E7CFB7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400" b="1"/>
                <a:t>Bi</a:t>
              </a:r>
              <a:endParaRPr lang="en-US" sz="1000"/>
            </a:p>
            <a:p>
              <a:pPr algn="ctr" eaLnBrk="1" hangingPunct="1"/>
              <a:endParaRPr lang="en-US" sz="1000"/>
            </a:p>
            <a:p>
              <a:pPr algn="ctr" eaLnBrk="1" hangingPunct="1"/>
              <a:r>
                <a:rPr lang="en-US" sz="1000"/>
                <a:t>1.9</a:t>
              </a:r>
              <a:endParaRPr lang="en-US" sz="1000" baseline="30000"/>
            </a:p>
          </p:txBody>
        </p:sp>
        <p:sp>
          <p:nvSpPr>
            <p:cNvPr id="42106" name="Rectangle 122"/>
            <p:cNvSpPr>
              <a:spLocks noChangeArrowheads="1"/>
            </p:cNvSpPr>
            <p:nvPr/>
          </p:nvSpPr>
          <p:spPr bwMode="auto">
            <a:xfrm>
              <a:off x="2959" y="3707"/>
              <a:ext cx="144" cy="144"/>
            </a:xfrm>
            <a:prstGeom prst="rect">
              <a:avLst/>
            </a:prstGeom>
            <a:solidFill>
              <a:srgbClr val="E7CFB7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07" name="Text Box 123"/>
            <p:cNvSpPr txBox="1">
              <a:spLocks noChangeArrowheads="1"/>
            </p:cNvSpPr>
            <p:nvPr/>
          </p:nvSpPr>
          <p:spPr bwMode="auto">
            <a:xfrm>
              <a:off x="3115" y="3707"/>
              <a:ext cx="52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/>
                <a:t>1.5 - 1.9</a:t>
              </a:r>
            </a:p>
          </p:txBody>
        </p:sp>
      </p:grpSp>
      <p:grpSp>
        <p:nvGrpSpPr>
          <p:cNvPr id="42108" name="Group 124"/>
          <p:cNvGrpSpPr>
            <a:grpSpLocks/>
          </p:cNvGrpSpPr>
          <p:nvPr/>
        </p:nvGrpSpPr>
        <p:grpSpPr bwMode="auto">
          <a:xfrm>
            <a:off x="6221413" y="1981200"/>
            <a:ext cx="1550987" cy="4208463"/>
            <a:chOff x="3919" y="1248"/>
            <a:chExt cx="977" cy="2651"/>
          </a:xfrm>
        </p:grpSpPr>
        <p:sp>
          <p:nvSpPr>
            <p:cNvPr id="42109" name="Rectangle 125"/>
            <p:cNvSpPr>
              <a:spLocks noChangeArrowheads="1"/>
            </p:cNvSpPr>
            <p:nvPr/>
          </p:nvSpPr>
          <p:spPr bwMode="auto">
            <a:xfrm>
              <a:off x="4176" y="1248"/>
              <a:ext cx="240" cy="336"/>
            </a:xfrm>
            <a:prstGeom prst="rect">
              <a:avLst/>
            </a:prstGeom>
            <a:solidFill>
              <a:srgbClr val="97643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400" b="1"/>
                <a:t>N</a:t>
              </a:r>
              <a:endParaRPr lang="en-US" sz="1000"/>
            </a:p>
            <a:p>
              <a:pPr algn="ctr" eaLnBrk="1" hangingPunct="1"/>
              <a:endParaRPr lang="en-US" sz="1000"/>
            </a:p>
            <a:p>
              <a:pPr algn="ctr" eaLnBrk="1" hangingPunct="1"/>
              <a:r>
                <a:rPr lang="en-US" sz="1000"/>
                <a:t>3.0</a:t>
              </a:r>
              <a:endParaRPr lang="en-US" sz="1000" baseline="30000"/>
            </a:p>
          </p:txBody>
        </p:sp>
        <p:sp>
          <p:nvSpPr>
            <p:cNvPr id="42110" name="Rectangle 126"/>
            <p:cNvSpPr>
              <a:spLocks noChangeArrowheads="1"/>
            </p:cNvSpPr>
            <p:nvPr/>
          </p:nvSpPr>
          <p:spPr bwMode="auto">
            <a:xfrm>
              <a:off x="4416" y="1248"/>
              <a:ext cx="240" cy="336"/>
            </a:xfrm>
            <a:prstGeom prst="rect">
              <a:avLst/>
            </a:prstGeom>
            <a:solidFill>
              <a:srgbClr val="97643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400" b="1"/>
                <a:t>O</a:t>
              </a:r>
              <a:endParaRPr lang="en-US" sz="1000"/>
            </a:p>
            <a:p>
              <a:pPr algn="ctr" eaLnBrk="1" hangingPunct="1"/>
              <a:endParaRPr lang="en-US" sz="1000"/>
            </a:p>
            <a:p>
              <a:pPr algn="ctr" eaLnBrk="1" hangingPunct="1"/>
              <a:r>
                <a:rPr lang="en-US" sz="1000"/>
                <a:t>3.5</a:t>
              </a:r>
              <a:endParaRPr lang="en-US" sz="1000" baseline="30000"/>
            </a:p>
          </p:txBody>
        </p:sp>
        <p:sp>
          <p:nvSpPr>
            <p:cNvPr id="42111" name="Rectangle 127"/>
            <p:cNvSpPr>
              <a:spLocks noChangeArrowheads="1"/>
            </p:cNvSpPr>
            <p:nvPr/>
          </p:nvSpPr>
          <p:spPr bwMode="auto">
            <a:xfrm>
              <a:off x="4656" y="1248"/>
              <a:ext cx="240" cy="336"/>
            </a:xfrm>
            <a:prstGeom prst="rect">
              <a:avLst/>
            </a:prstGeom>
            <a:solidFill>
              <a:srgbClr val="97643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400" b="1"/>
                <a:t>F</a:t>
              </a:r>
              <a:endParaRPr lang="en-US" sz="1000"/>
            </a:p>
            <a:p>
              <a:pPr algn="ctr" eaLnBrk="1" hangingPunct="1"/>
              <a:endParaRPr lang="en-US" sz="1000"/>
            </a:p>
            <a:p>
              <a:pPr algn="ctr" eaLnBrk="1" hangingPunct="1"/>
              <a:r>
                <a:rPr lang="en-US" sz="1000"/>
                <a:t>4.0</a:t>
              </a:r>
              <a:endParaRPr lang="en-US" sz="1000" baseline="30000"/>
            </a:p>
          </p:txBody>
        </p:sp>
        <p:sp>
          <p:nvSpPr>
            <p:cNvPr id="42112" name="Rectangle 128"/>
            <p:cNvSpPr>
              <a:spLocks noChangeArrowheads="1"/>
            </p:cNvSpPr>
            <p:nvPr/>
          </p:nvSpPr>
          <p:spPr bwMode="auto">
            <a:xfrm>
              <a:off x="4656" y="1584"/>
              <a:ext cx="240" cy="336"/>
            </a:xfrm>
            <a:prstGeom prst="rect">
              <a:avLst/>
            </a:prstGeom>
            <a:solidFill>
              <a:srgbClr val="97643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400" b="1"/>
                <a:t>Cl</a:t>
              </a:r>
              <a:endParaRPr lang="en-US" sz="1000"/>
            </a:p>
            <a:p>
              <a:pPr algn="ctr" eaLnBrk="1" hangingPunct="1"/>
              <a:endParaRPr lang="en-US" sz="1000"/>
            </a:p>
            <a:p>
              <a:pPr algn="ctr" eaLnBrk="1" hangingPunct="1"/>
              <a:r>
                <a:rPr lang="en-US" sz="1000"/>
                <a:t>3.0</a:t>
              </a:r>
              <a:endParaRPr lang="en-US" sz="1000" baseline="30000"/>
            </a:p>
          </p:txBody>
        </p:sp>
        <p:sp>
          <p:nvSpPr>
            <p:cNvPr id="42113" name="Rectangle 129"/>
            <p:cNvSpPr>
              <a:spLocks noChangeArrowheads="1"/>
            </p:cNvSpPr>
            <p:nvPr/>
          </p:nvSpPr>
          <p:spPr bwMode="auto">
            <a:xfrm>
              <a:off x="3919" y="3707"/>
              <a:ext cx="144" cy="144"/>
            </a:xfrm>
            <a:prstGeom prst="rect">
              <a:avLst/>
            </a:prstGeom>
            <a:solidFill>
              <a:srgbClr val="97643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14" name="Text Box 130"/>
            <p:cNvSpPr txBox="1">
              <a:spLocks noChangeArrowheads="1"/>
            </p:cNvSpPr>
            <p:nvPr/>
          </p:nvSpPr>
          <p:spPr bwMode="auto">
            <a:xfrm>
              <a:off x="4075" y="3707"/>
              <a:ext cx="52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/>
                <a:t>3.0 - 4.0</a:t>
              </a:r>
            </a:p>
          </p:txBody>
        </p:sp>
      </p:grpSp>
      <p:grpSp>
        <p:nvGrpSpPr>
          <p:cNvPr id="42115" name="Group 131"/>
          <p:cNvGrpSpPr>
            <a:grpSpLocks/>
          </p:cNvGrpSpPr>
          <p:nvPr/>
        </p:nvGrpSpPr>
        <p:grpSpPr bwMode="auto">
          <a:xfrm>
            <a:off x="6221413" y="1981200"/>
            <a:ext cx="1550987" cy="3856038"/>
            <a:chOff x="3919" y="1248"/>
            <a:chExt cx="977" cy="2429"/>
          </a:xfrm>
        </p:grpSpPr>
        <p:sp>
          <p:nvSpPr>
            <p:cNvPr id="42116" name="Rectangle 132"/>
            <p:cNvSpPr>
              <a:spLocks noChangeArrowheads="1"/>
            </p:cNvSpPr>
            <p:nvPr/>
          </p:nvSpPr>
          <p:spPr bwMode="auto">
            <a:xfrm>
              <a:off x="3936" y="1248"/>
              <a:ext cx="240" cy="336"/>
            </a:xfrm>
            <a:prstGeom prst="rect">
              <a:avLst/>
            </a:prstGeom>
            <a:solidFill>
              <a:srgbClr val="B97B3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400" b="1"/>
                <a:t>C</a:t>
              </a:r>
              <a:endParaRPr lang="en-US" sz="1000"/>
            </a:p>
            <a:p>
              <a:pPr algn="ctr" eaLnBrk="1" hangingPunct="1"/>
              <a:endParaRPr lang="en-US" sz="1000"/>
            </a:p>
            <a:p>
              <a:pPr algn="ctr" eaLnBrk="1" hangingPunct="1"/>
              <a:r>
                <a:rPr lang="en-US" sz="1000"/>
                <a:t>2.5</a:t>
              </a:r>
              <a:endParaRPr lang="en-US" sz="1000" baseline="30000"/>
            </a:p>
          </p:txBody>
        </p:sp>
        <p:sp>
          <p:nvSpPr>
            <p:cNvPr id="42117" name="Rectangle 133"/>
            <p:cNvSpPr>
              <a:spLocks noChangeArrowheads="1"/>
            </p:cNvSpPr>
            <p:nvPr/>
          </p:nvSpPr>
          <p:spPr bwMode="auto">
            <a:xfrm>
              <a:off x="4416" y="1584"/>
              <a:ext cx="240" cy="336"/>
            </a:xfrm>
            <a:prstGeom prst="rect">
              <a:avLst/>
            </a:prstGeom>
            <a:solidFill>
              <a:srgbClr val="B97B3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400" b="1"/>
                <a:t>S</a:t>
              </a:r>
              <a:endParaRPr lang="en-US" sz="1000"/>
            </a:p>
            <a:p>
              <a:pPr algn="ctr" eaLnBrk="1" hangingPunct="1"/>
              <a:endParaRPr lang="en-US" sz="1000"/>
            </a:p>
            <a:p>
              <a:pPr algn="ctr" eaLnBrk="1" hangingPunct="1"/>
              <a:r>
                <a:rPr lang="en-US" sz="1000"/>
                <a:t>2.5</a:t>
              </a:r>
              <a:endParaRPr lang="en-US" sz="1000" baseline="30000"/>
            </a:p>
          </p:txBody>
        </p:sp>
        <p:sp>
          <p:nvSpPr>
            <p:cNvPr id="42118" name="Rectangle 134"/>
            <p:cNvSpPr>
              <a:spLocks noChangeArrowheads="1"/>
            </p:cNvSpPr>
            <p:nvPr/>
          </p:nvSpPr>
          <p:spPr bwMode="auto">
            <a:xfrm>
              <a:off x="4656" y="1920"/>
              <a:ext cx="240" cy="336"/>
            </a:xfrm>
            <a:prstGeom prst="rect">
              <a:avLst/>
            </a:prstGeom>
            <a:solidFill>
              <a:srgbClr val="B97B3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400" b="1"/>
                <a:t>Br</a:t>
              </a:r>
              <a:endParaRPr lang="en-US" sz="1000"/>
            </a:p>
            <a:p>
              <a:pPr algn="ctr" eaLnBrk="1" hangingPunct="1"/>
              <a:endParaRPr lang="en-US" sz="1000"/>
            </a:p>
            <a:p>
              <a:pPr algn="ctr" eaLnBrk="1" hangingPunct="1"/>
              <a:r>
                <a:rPr lang="en-US" sz="1000"/>
                <a:t>2.8</a:t>
              </a:r>
              <a:endParaRPr lang="en-US" sz="1000" baseline="30000"/>
            </a:p>
          </p:txBody>
        </p:sp>
        <p:sp>
          <p:nvSpPr>
            <p:cNvPr id="42119" name="Rectangle 135"/>
            <p:cNvSpPr>
              <a:spLocks noChangeArrowheads="1"/>
            </p:cNvSpPr>
            <p:nvPr/>
          </p:nvSpPr>
          <p:spPr bwMode="auto">
            <a:xfrm>
              <a:off x="4656" y="2256"/>
              <a:ext cx="240" cy="336"/>
            </a:xfrm>
            <a:prstGeom prst="rect">
              <a:avLst/>
            </a:prstGeom>
            <a:solidFill>
              <a:srgbClr val="B97B3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400" b="1"/>
                <a:t>I</a:t>
              </a:r>
              <a:endParaRPr lang="en-US" sz="1000"/>
            </a:p>
            <a:p>
              <a:pPr algn="ctr" eaLnBrk="1" hangingPunct="1"/>
              <a:endParaRPr lang="en-US" sz="1000"/>
            </a:p>
            <a:p>
              <a:pPr algn="ctr" eaLnBrk="1" hangingPunct="1"/>
              <a:r>
                <a:rPr lang="en-US" sz="1000"/>
                <a:t>2.5</a:t>
              </a:r>
              <a:endParaRPr lang="en-US" sz="1000" baseline="30000"/>
            </a:p>
          </p:txBody>
        </p:sp>
        <p:sp>
          <p:nvSpPr>
            <p:cNvPr id="42120" name="Rectangle 136"/>
            <p:cNvSpPr>
              <a:spLocks noChangeArrowheads="1"/>
            </p:cNvSpPr>
            <p:nvPr/>
          </p:nvSpPr>
          <p:spPr bwMode="auto">
            <a:xfrm>
              <a:off x="3919" y="3485"/>
              <a:ext cx="144" cy="144"/>
            </a:xfrm>
            <a:prstGeom prst="rect">
              <a:avLst/>
            </a:prstGeom>
            <a:solidFill>
              <a:srgbClr val="B97B3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21" name="Text Box 137"/>
            <p:cNvSpPr txBox="1">
              <a:spLocks noChangeArrowheads="1"/>
            </p:cNvSpPr>
            <p:nvPr/>
          </p:nvSpPr>
          <p:spPr bwMode="auto">
            <a:xfrm>
              <a:off x="4075" y="3485"/>
              <a:ext cx="52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/>
                <a:t>2.5 - 2.9</a:t>
              </a:r>
            </a:p>
          </p:txBody>
        </p:sp>
      </p:grpSp>
      <p:grpSp>
        <p:nvGrpSpPr>
          <p:cNvPr id="42122" name="Group 138"/>
          <p:cNvGrpSpPr>
            <a:grpSpLocks/>
          </p:cNvGrpSpPr>
          <p:nvPr/>
        </p:nvGrpSpPr>
        <p:grpSpPr bwMode="auto">
          <a:xfrm>
            <a:off x="1295400" y="2514600"/>
            <a:ext cx="4613275" cy="2974975"/>
            <a:chOff x="816" y="1584"/>
            <a:chExt cx="2906" cy="1874"/>
          </a:xfrm>
        </p:grpSpPr>
        <p:sp>
          <p:nvSpPr>
            <p:cNvPr id="42123" name="Rectangle 139"/>
            <p:cNvSpPr>
              <a:spLocks noChangeArrowheads="1"/>
            </p:cNvSpPr>
            <p:nvPr/>
          </p:nvSpPr>
          <p:spPr bwMode="auto">
            <a:xfrm>
              <a:off x="816" y="1584"/>
              <a:ext cx="240" cy="336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400" b="1"/>
                <a:t>Na</a:t>
              </a:r>
              <a:endParaRPr lang="en-US" sz="1000"/>
            </a:p>
            <a:p>
              <a:pPr algn="ctr" eaLnBrk="1" hangingPunct="1"/>
              <a:endParaRPr lang="en-US" sz="1000"/>
            </a:p>
            <a:p>
              <a:pPr algn="ctr" eaLnBrk="1" hangingPunct="1"/>
              <a:r>
                <a:rPr lang="en-US" sz="1000"/>
                <a:t>0.9</a:t>
              </a:r>
              <a:endParaRPr lang="en-US" sz="1000" baseline="30000"/>
            </a:p>
          </p:txBody>
        </p:sp>
        <p:sp>
          <p:nvSpPr>
            <p:cNvPr id="42124" name="Rectangle 140"/>
            <p:cNvSpPr>
              <a:spLocks noChangeArrowheads="1"/>
            </p:cNvSpPr>
            <p:nvPr/>
          </p:nvSpPr>
          <p:spPr bwMode="auto">
            <a:xfrm>
              <a:off x="816" y="1920"/>
              <a:ext cx="240" cy="336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400" b="1"/>
                <a:t>K</a:t>
              </a:r>
              <a:endParaRPr lang="en-US" sz="1000"/>
            </a:p>
            <a:p>
              <a:pPr algn="ctr" eaLnBrk="1" hangingPunct="1"/>
              <a:endParaRPr lang="en-US" sz="1000" baseline="30000"/>
            </a:p>
            <a:p>
              <a:pPr algn="ctr" eaLnBrk="1" hangingPunct="1"/>
              <a:r>
                <a:rPr lang="en-US" sz="1000"/>
                <a:t>0.8</a:t>
              </a:r>
            </a:p>
          </p:txBody>
        </p:sp>
        <p:sp>
          <p:nvSpPr>
            <p:cNvPr id="42125" name="Rectangle 141"/>
            <p:cNvSpPr>
              <a:spLocks noChangeArrowheads="1"/>
            </p:cNvSpPr>
            <p:nvPr/>
          </p:nvSpPr>
          <p:spPr bwMode="auto">
            <a:xfrm>
              <a:off x="816" y="2256"/>
              <a:ext cx="240" cy="336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400" b="1"/>
                <a:t>Rb</a:t>
              </a:r>
              <a:endParaRPr lang="en-US" sz="1000"/>
            </a:p>
            <a:p>
              <a:pPr algn="ctr" eaLnBrk="1" hangingPunct="1"/>
              <a:endParaRPr lang="en-US" sz="1000"/>
            </a:p>
            <a:p>
              <a:pPr algn="ctr" eaLnBrk="1" hangingPunct="1"/>
              <a:r>
                <a:rPr lang="en-US" sz="1000"/>
                <a:t>0.8</a:t>
              </a:r>
              <a:endParaRPr lang="en-US" sz="1000" baseline="30000"/>
            </a:p>
          </p:txBody>
        </p:sp>
        <p:sp>
          <p:nvSpPr>
            <p:cNvPr id="42126" name="Rectangle 142"/>
            <p:cNvSpPr>
              <a:spLocks noChangeArrowheads="1"/>
            </p:cNvSpPr>
            <p:nvPr/>
          </p:nvSpPr>
          <p:spPr bwMode="auto">
            <a:xfrm>
              <a:off x="816" y="2592"/>
              <a:ext cx="240" cy="336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400" b="1"/>
                <a:t>Cs</a:t>
              </a:r>
              <a:endParaRPr lang="en-US" sz="1000"/>
            </a:p>
            <a:p>
              <a:pPr algn="ctr" eaLnBrk="1" hangingPunct="1"/>
              <a:endParaRPr lang="en-US" sz="1000"/>
            </a:p>
            <a:p>
              <a:pPr algn="ctr" eaLnBrk="1" hangingPunct="1"/>
              <a:r>
                <a:rPr lang="en-US" sz="1000"/>
                <a:t>0.7</a:t>
              </a:r>
              <a:endParaRPr lang="en-US" sz="1000" baseline="30000"/>
            </a:p>
          </p:txBody>
        </p:sp>
        <p:sp>
          <p:nvSpPr>
            <p:cNvPr id="42127" name="Rectangle 143"/>
            <p:cNvSpPr>
              <a:spLocks noChangeArrowheads="1"/>
            </p:cNvSpPr>
            <p:nvPr/>
          </p:nvSpPr>
          <p:spPr bwMode="auto">
            <a:xfrm>
              <a:off x="1056" y="2592"/>
              <a:ext cx="240" cy="336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400" b="1"/>
                <a:t>Ba</a:t>
              </a:r>
              <a:endParaRPr lang="en-US" sz="1000"/>
            </a:p>
            <a:p>
              <a:pPr algn="ctr" eaLnBrk="1" hangingPunct="1"/>
              <a:endParaRPr lang="en-US" sz="1000"/>
            </a:p>
            <a:p>
              <a:pPr algn="ctr" eaLnBrk="1" hangingPunct="1"/>
              <a:r>
                <a:rPr lang="en-US" sz="1000"/>
                <a:t>0.9</a:t>
              </a:r>
              <a:endParaRPr lang="en-US" sz="1000" baseline="30000"/>
            </a:p>
          </p:txBody>
        </p:sp>
        <p:sp>
          <p:nvSpPr>
            <p:cNvPr id="42128" name="Rectangle 144"/>
            <p:cNvSpPr>
              <a:spLocks noChangeArrowheads="1"/>
            </p:cNvSpPr>
            <p:nvPr/>
          </p:nvSpPr>
          <p:spPr bwMode="auto">
            <a:xfrm>
              <a:off x="816" y="2928"/>
              <a:ext cx="240" cy="336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400" b="1"/>
                <a:t>Fr</a:t>
              </a:r>
              <a:endParaRPr lang="en-US" sz="1000"/>
            </a:p>
            <a:p>
              <a:pPr algn="ctr" eaLnBrk="1" hangingPunct="1"/>
              <a:endParaRPr lang="en-US" sz="1000"/>
            </a:p>
            <a:p>
              <a:pPr algn="ctr" eaLnBrk="1" hangingPunct="1"/>
              <a:r>
                <a:rPr lang="en-US" sz="1000"/>
                <a:t>0.7</a:t>
              </a:r>
              <a:endParaRPr lang="en-US" sz="1000" baseline="30000"/>
            </a:p>
          </p:txBody>
        </p:sp>
        <p:sp>
          <p:nvSpPr>
            <p:cNvPr id="42129" name="Rectangle 145"/>
            <p:cNvSpPr>
              <a:spLocks noChangeArrowheads="1"/>
            </p:cNvSpPr>
            <p:nvPr/>
          </p:nvSpPr>
          <p:spPr bwMode="auto">
            <a:xfrm>
              <a:off x="1056" y="2928"/>
              <a:ext cx="240" cy="336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400" b="1"/>
                <a:t>Ra</a:t>
              </a:r>
              <a:endParaRPr lang="en-US" sz="1000"/>
            </a:p>
            <a:p>
              <a:pPr algn="ctr" eaLnBrk="1" hangingPunct="1"/>
              <a:endParaRPr lang="en-US" sz="1000"/>
            </a:p>
            <a:p>
              <a:pPr algn="ctr" eaLnBrk="1" hangingPunct="1"/>
              <a:r>
                <a:rPr lang="en-US" sz="1000"/>
                <a:t>0.9</a:t>
              </a:r>
              <a:endParaRPr lang="en-US" sz="1000" baseline="30000"/>
            </a:p>
          </p:txBody>
        </p:sp>
        <p:sp>
          <p:nvSpPr>
            <p:cNvPr id="42130" name="Rectangle 146"/>
            <p:cNvSpPr>
              <a:spLocks noChangeArrowheads="1"/>
            </p:cNvSpPr>
            <p:nvPr/>
          </p:nvSpPr>
          <p:spPr bwMode="auto">
            <a:xfrm>
              <a:off x="2959" y="326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31" name="Text Box 147"/>
            <p:cNvSpPr txBox="1">
              <a:spLocks noChangeArrowheads="1"/>
            </p:cNvSpPr>
            <p:nvPr/>
          </p:nvSpPr>
          <p:spPr bwMode="auto">
            <a:xfrm>
              <a:off x="3115" y="3266"/>
              <a:ext cx="60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/>
                <a:t>Below 1.0</a:t>
              </a:r>
            </a:p>
          </p:txBody>
        </p:sp>
      </p:grpSp>
      <p:grpSp>
        <p:nvGrpSpPr>
          <p:cNvPr id="42132" name="Group 148"/>
          <p:cNvGrpSpPr>
            <a:grpSpLocks/>
          </p:cNvGrpSpPr>
          <p:nvPr/>
        </p:nvGrpSpPr>
        <p:grpSpPr bwMode="auto">
          <a:xfrm>
            <a:off x="1295400" y="1447800"/>
            <a:ext cx="6477000" cy="4041775"/>
            <a:chOff x="816" y="912"/>
            <a:chExt cx="4080" cy="2546"/>
          </a:xfrm>
        </p:grpSpPr>
        <p:sp>
          <p:nvSpPr>
            <p:cNvPr id="42133" name="Rectangle 149"/>
            <p:cNvSpPr>
              <a:spLocks noChangeArrowheads="1"/>
            </p:cNvSpPr>
            <p:nvPr/>
          </p:nvSpPr>
          <p:spPr bwMode="auto">
            <a:xfrm>
              <a:off x="816" y="912"/>
              <a:ext cx="240" cy="336"/>
            </a:xfrm>
            <a:prstGeom prst="rect">
              <a:avLst/>
            </a:prstGeom>
            <a:solidFill>
              <a:srgbClr val="D9B28B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400" b="1"/>
                <a:t>H</a:t>
              </a:r>
            </a:p>
            <a:p>
              <a:pPr algn="ctr" eaLnBrk="1" hangingPunct="1"/>
              <a:endParaRPr lang="en-US" sz="1000"/>
            </a:p>
            <a:p>
              <a:pPr algn="ctr" eaLnBrk="1" hangingPunct="1"/>
              <a:r>
                <a:rPr lang="en-US" sz="1000"/>
                <a:t>2.1</a:t>
              </a:r>
              <a:endParaRPr lang="en-US" sz="1000" baseline="30000"/>
            </a:p>
          </p:txBody>
        </p:sp>
        <p:sp>
          <p:nvSpPr>
            <p:cNvPr id="42134" name="Rectangle 150"/>
            <p:cNvSpPr>
              <a:spLocks noChangeArrowheads="1"/>
            </p:cNvSpPr>
            <p:nvPr/>
          </p:nvSpPr>
          <p:spPr bwMode="auto">
            <a:xfrm>
              <a:off x="3696" y="1248"/>
              <a:ext cx="240" cy="336"/>
            </a:xfrm>
            <a:prstGeom prst="rect">
              <a:avLst/>
            </a:prstGeom>
            <a:solidFill>
              <a:srgbClr val="C4884C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400" b="1"/>
                <a:t>B</a:t>
              </a:r>
              <a:endParaRPr lang="en-US" sz="1000"/>
            </a:p>
            <a:p>
              <a:pPr algn="ctr" eaLnBrk="1" hangingPunct="1"/>
              <a:endParaRPr lang="en-US" sz="1000"/>
            </a:p>
            <a:p>
              <a:pPr algn="ctr" eaLnBrk="1" hangingPunct="1"/>
              <a:r>
                <a:rPr lang="en-US" sz="1000"/>
                <a:t>2.0</a:t>
              </a:r>
              <a:endParaRPr lang="en-US" sz="1000" baseline="30000"/>
            </a:p>
          </p:txBody>
        </p:sp>
        <p:sp>
          <p:nvSpPr>
            <p:cNvPr id="42135" name="Rectangle 151"/>
            <p:cNvSpPr>
              <a:spLocks noChangeArrowheads="1"/>
            </p:cNvSpPr>
            <p:nvPr/>
          </p:nvSpPr>
          <p:spPr bwMode="auto">
            <a:xfrm>
              <a:off x="4176" y="1584"/>
              <a:ext cx="240" cy="336"/>
            </a:xfrm>
            <a:prstGeom prst="rect">
              <a:avLst/>
            </a:prstGeom>
            <a:solidFill>
              <a:srgbClr val="C4884C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400" b="1"/>
                <a:t>P</a:t>
              </a:r>
              <a:endParaRPr lang="en-US" sz="1000"/>
            </a:p>
            <a:p>
              <a:pPr algn="ctr" eaLnBrk="1" hangingPunct="1"/>
              <a:endParaRPr lang="en-US" sz="1000"/>
            </a:p>
            <a:p>
              <a:pPr algn="ctr" eaLnBrk="1" hangingPunct="1"/>
              <a:r>
                <a:rPr lang="en-US" sz="1000"/>
                <a:t>2.1</a:t>
              </a:r>
              <a:endParaRPr lang="en-US" sz="1000" baseline="30000"/>
            </a:p>
          </p:txBody>
        </p:sp>
        <p:sp>
          <p:nvSpPr>
            <p:cNvPr id="42136" name="Rectangle 152"/>
            <p:cNvSpPr>
              <a:spLocks noChangeArrowheads="1"/>
            </p:cNvSpPr>
            <p:nvPr/>
          </p:nvSpPr>
          <p:spPr bwMode="auto">
            <a:xfrm>
              <a:off x="4176" y="1920"/>
              <a:ext cx="240" cy="336"/>
            </a:xfrm>
            <a:prstGeom prst="rect">
              <a:avLst/>
            </a:prstGeom>
            <a:solidFill>
              <a:srgbClr val="C4884C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400" b="1"/>
                <a:t>As</a:t>
              </a:r>
              <a:endParaRPr lang="en-US" sz="1000"/>
            </a:p>
            <a:p>
              <a:pPr algn="ctr" eaLnBrk="1" hangingPunct="1"/>
              <a:endParaRPr lang="en-US" sz="1000"/>
            </a:p>
            <a:p>
              <a:pPr algn="ctr" eaLnBrk="1" hangingPunct="1"/>
              <a:r>
                <a:rPr lang="en-US" sz="1000"/>
                <a:t>2.0</a:t>
              </a:r>
              <a:endParaRPr lang="en-US" sz="1000" baseline="30000"/>
            </a:p>
          </p:txBody>
        </p:sp>
        <p:sp>
          <p:nvSpPr>
            <p:cNvPr id="42137" name="Rectangle 153"/>
            <p:cNvSpPr>
              <a:spLocks noChangeArrowheads="1"/>
            </p:cNvSpPr>
            <p:nvPr/>
          </p:nvSpPr>
          <p:spPr bwMode="auto">
            <a:xfrm>
              <a:off x="4416" y="1920"/>
              <a:ext cx="240" cy="336"/>
            </a:xfrm>
            <a:prstGeom prst="rect">
              <a:avLst/>
            </a:prstGeom>
            <a:solidFill>
              <a:srgbClr val="C4884C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400" b="1"/>
                <a:t>Se</a:t>
              </a:r>
              <a:endParaRPr lang="en-US" sz="1000"/>
            </a:p>
            <a:p>
              <a:pPr algn="ctr" eaLnBrk="1" hangingPunct="1"/>
              <a:endParaRPr lang="en-US" sz="1000"/>
            </a:p>
            <a:p>
              <a:pPr algn="ctr" eaLnBrk="1" hangingPunct="1"/>
              <a:r>
                <a:rPr lang="en-US" sz="1000"/>
                <a:t>2.4</a:t>
              </a:r>
              <a:endParaRPr lang="en-US" sz="1000" baseline="30000"/>
            </a:p>
          </p:txBody>
        </p:sp>
        <p:sp>
          <p:nvSpPr>
            <p:cNvPr id="42138" name="Rectangle 154"/>
            <p:cNvSpPr>
              <a:spLocks noChangeArrowheads="1"/>
            </p:cNvSpPr>
            <p:nvPr/>
          </p:nvSpPr>
          <p:spPr bwMode="auto">
            <a:xfrm>
              <a:off x="2496" y="2256"/>
              <a:ext cx="240" cy="336"/>
            </a:xfrm>
            <a:prstGeom prst="rect">
              <a:avLst/>
            </a:prstGeom>
            <a:solidFill>
              <a:srgbClr val="C4884C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400" b="1"/>
                <a:t>Ru</a:t>
              </a:r>
              <a:endParaRPr lang="en-US" sz="1000"/>
            </a:p>
            <a:p>
              <a:pPr algn="ctr" eaLnBrk="1" hangingPunct="1"/>
              <a:endParaRPr lang="en-US" sz="1000"/>
            </a:p>
            <a:p>
              <a:pPr algn="ctr" eaLnBrk="1" hangingPunct="1"/>
              <a:r>
                <a:rPr lang="en-US" sz="1000"/>
                <a:t>2.2</a:t>
              </a:r>
              <a:endParaRPr lang="en-US" sz="1000" baseline="30000"/>
            </a:p>
          </p:txBody>
        </p:sp>
        <p:sp>
          <p:nvSpPr>
            <p:cNvPr id="42139" name="Rectangle 155"/>
            <p:cNvSpPr>
              <a:spLocks noChangeArrowheads="1"/>
            </p:cNvSpPr>
            <p:nvPr/>
          </p:nvSpPr>
          <p:spPr bwMode="auto">
            <a:xfrm>
              <a:off x="2736" y="2256"/>
              <a:ext cx="240" cy="336"/>
            </a:xfrm>
            <a:prstGeom prst="rect">
              <a:avLst/>
            </a:prstGeom>
            <a:solidFill>
              <a:srgbClr val="C4884C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400" b="1"/>
                <a:t>Rh</a:t>
              </a:r>
              <a:endParaRPr lang="en-US" sz="1000"/>
            </a:p>
            <a:p>
              <a:pPr algn="ctr" eaLnBrk="1" hangingPunct="1"/>
              <a:endParaRPr lang="en-US" sz="1000"/>
            </a:p>
            <a:p>
              <a:pPr algn="ctr" eaLnBrk="1" hangingPunct="1"/>
              <a:r>
                <a:rPr lang="en-US" sz="1000"/>
                <a:t>2.2</a:t>
              </a:r>
              <a:endParaRPr lang="en-US" sz="1000" baseline="30000"/>
            </a:p>
          </p:txBody>
        </p:sp>
        <p:sp>
          <p:nvSpPr>
            <p:cNvPr id="42140" name="Rectangle 156"/>
            <p:cNvSpPr>
              <a:spLocks noChangeArrowheads="1"/>
            </p:cNvSpPr>
            <p:nvPr/>
          </p:nvSpPr>
          <p:spPr bwMode="auto">
            <a:xfrm>
              <a:off x="2976" y="2256"/>
              <a:ext cx="240" cy="336"/>
            </a:xfrm>
            <a:prstGeom prst="rect">
              <a:avLst/>
            </a:prstGeom>
            <a:solidFill>
              <a:srgbClr val="C4884C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400" b="1"/>
                <a:t>Pd</a:t>
              </a:r>
              <a:endParaRPr lang="en-US" sz="1000"/>
            </a:p>
            <a:p>
              <a:pPr algn="ctr" eaLnBrk="1" hangingPunct="1"/>
              <a:endParaRPr lang="en-US" sz="1000"/>
            </a:p>
            <a:p>
              <a:pPr algn="ctr" eaLnBrk="1" hangingPunct="1"/>
              <a:r>
                <a:rPr lang="en-US" sz="1000"/>
                <a:t>2.2</a:t>
              </a:r>
              <a:endParaRPr lang="en-US" sz="1000" baseline="30000"/>
            </a:p>
          </p:txBody>
        </p:sp>
        <p:sp>
          <p:nvSpPr>
            <p:cNvPr id="42141" name="Rectangle 157"/>
            <p:cNvSpPr>
              <a:spLocks noChangeArrowheads="1"/>
            </p:cNvSpPr>
            <p:nvPr/>
          </p:nvSpPr>
          <p:spPr bwMode="auto">
            <a:xfrm>
              <a:off x="4416" y="2256"/>
              <a:ext cx="240" cy="336"/>
            </a:xfrm>
            <a:prstGeom prst="rect">
              <a:avLst/>
            </a:prstGeom>
            <a:solidFill>
              <a:srgbClr val="C4884C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400" b="1"/>
                <a:t>Te</a:t>
              </a:r>
              <a:endParaRPr lang="en-US" sz="1000"/>
            </a:p>
            <a:p>
              <a:pPr algn="ctr" eaLnBrk="1" hangingPunct="1"/>
              <a:endParaRPr lang="en-US" sz="1000"/>
            </a:p>
            <a:p>
              <a:pPr algn="ctr" eaLnBrk="1" hangingPunct="1"/>
              <a:r>
                <a:rPr lang="en-US" sz="1000"/>
                <a:t>2.1</a:t>
              </a:r>
              <a:endParaRPr lang="en-US" sz="1000" baseline="30000"/>
            </a:p>
          </p:txBody>
        </p:sp>
        <p:sp>
          <p:nvSpPr>
            <p:cNvPr id="42142" name="Rectangle 158"/>
            <p:cNvSpPr>
              <a:spLocks noChangeArrowheads="1"/>
            </p:cNvSpPr>
            <p:nvPr/>
          </p:nvSpPr>
          <p:spPr bwMode="auto">
            <a:xfrm>
              <a:off x="2496" y="2592"/>
              <a:ext cx="240" cy="336"/>
            </a:xfrm>
            <a:prstGeom prst="rect">
              <a:avLst/>
            </a:prstGeom>
            <a:solidFill>
              <a:srgbClr val="C4884C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400" b="1"/>
                <a:t>Os</a:t>
              </a:r>
              <a:endParaRPr lang="en-US" sz="1000"/>
            </a:p>
            <a:p>
              <a:pPr algn="ctr" eaLnBrk="1" hangingPunct="1"/>
              <a:endParaRPr lang="en-US" sz="1000"/>
            </a:p>
            <a:p>
              <a:pPr algn="ctr" eaLnBrk="1" hangingPunct="1"/>
              <a:r>
                <a:rPr lang="en-US" sz="1000"/>
                <a:t>2.2</a:t>
              </a:r>
              <a:endParaRPr lang="en-US" sz="1000" baseline="30000"/>
            </a:p>
          </p:txBody>
        </p:sp>
        <p:sp>
          <p:nvSpPr>
            <p:cNvPr id="42143" name="Rectangle 159"/>
            <p:cNvSpPr>
              <a:spLocks noChangeArrowheads="1"/>
            </p:cNvSpPr>
            <p:nvPr/>
          </p:nvSpPr>
          <p:spPr bwMode="auto">
            <a:xfrm>
              <a:off x="2736" y="2592"/>
              <a:ext cx="240" cy="336"/>
            </a:xfrm>
            <a:prstGeom prst="rect">
              <a:avLst/>
            </a:prstGeom>
            <a:solidFill>
              <a:srgbClr val="C4884C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400" b="1"/>
                <a:t>Ir</a:t>
              </a:r>
              <a:endParaRPr lang="en-US" sz="1000"/>
            </a:p>
            <a:p>
              <a:pPr algn="ctr" eaLnBrk="1" hangingPunct="1"/>
              <a:endParaRPr lang="en-US" sz="1000"/>
            </a:p>
            <a:p>
              <a:pPr algn="ctr" eaLnBrk="1" hangingPunct="1"/>
              <a:r>
                <a:rPr lang="en-US" sz="1000"/>
                <a:t>2.2</a:t>
              </a:r>
              <a:endParaRPr lang="en-US" sz="1000" baseline="30000"/>
            </a:p>
          </p:txBody>
        </p:sp>
        <p:sp>
          <p:nvSpPr>
            <p:cNvPr id="42144" name="Rectangle 160"/>
            <p:cNvSpPr>
              <a:spLocks noChangeArrowheads="1"/>
            </p:cNvSpPr>
            <p:nvPr/>
          </p:nvSpPr>
          <p:spPr bwMode="auto">
            <a:xfrm>
              <a:off x="2976" y="2592"/>
              <a:ext cx="240" cy="336"/>
            </a:xfrm>
            <a:prstGeom prst="rect">
              <a:avLst/>
            </a:prstGeom>
            <a:solidFill>
              <a:srgbClr val="C4884C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400" b="1"/>
                <a:t>Pt</a:t>
              </a:r>
              <a:endParaRPr lang="en-US" sz="1000"/>
            </a:p>
            <a:p>
              <a:pPr algn="ctr" eaLnBrk="1" hangingPunct="1"/>
              <a:endParaRPr lang="en-US" sz="1000"/>
            </a:p>
            <a:p>
              <a:pPr algn="ctr" eaLnBrk="1" hangingPunct="1"/>
              <a:r>
                <a:rPr lang="en-US" sz="1000"/>
                <a:t>2.2</a:t>
              </a:r>
              <a:endParaRPr lang="en-US" sz="1000" baseline="30000"/>
            </a:p>
          </p:txBody>
        </p:sp>
        <p:sp>
          <p:nvSpPr>
            <p:cNvPr id="42145" name="Rectangle 161"/>
            <p:cNvSpPr>
              <a:spLocks noChangeArrowheads="1"/>
            </p:cNvSpPr>
            <p:nvPr/>
          </p:nvSpPr>
          <p:spPr bwMode="auto">
            <a:xfrm>
              <a:off x="3216" y="2592"/>
              <a:ext cx="240" cy="336"/>
            </a:xfrm>
            <a:prstGeom prst="rect">
              <a:avLst/>
            </a:prstGeom>
            <a:solidFill>
              <a:srgbClr val="C4884C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400" b="1"/>
                <a:t>Au</a:t>
              </a:r>
              <a:endParaRPr lang="en-US" sz="1000"/>
            </a:p>
            <a:p>
              <a:pPr algn="ctr" eaLnBrk="1" hangingPunct="1"/>
              <a:endParaRPr lang="en-US" sz="1000"/>
            </a:p>
            <a:p>
              <a:pPr algn="ctr" eaLnBrk="1" hangingPunct="1"/>
              <a:r>
                <a:rPr lang="en-US" sz="1000"/>
                <a:t>2.4</a:t>
              </a:r>
              <a:endParaRPr lang="en-US" sz="1000" baseline="30000"/>
            </a:p>
          </p:txBody>
        </p:sp>
        <p:sp>
          <p:nvSpPr>
            <p:cNvPr id="42146" name="Rectangle 162"/>
            <p:cNvSpPr>
              <a:spLocks noChangeArrowheads="1"/>
            </p:cNvSpPr>
            <p:nvPr/>
          </p:nvSpPr>
          <p:spPr bwMode="auto">
            <a:xfrm>
              <a:off x="4416" y="2592"/>
              <a:ext cx="240" cy="336"/>
            </a:xfrm>
            <a:prstGeom prst="rect">
              <a:avLst/>
            </a:prstGeom>
            <a:solidFill>
              <a:srgbClr val="C4884C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400" b="1"/>
                <a:t>Po</a:t>
              </a:r>
              <a:endParaRPr lang="en-US" sz="1000"/>
            </a:p>
            <a:p>
              <a:pPr algn="ctr" eaLnBrk="1" hangingPunct="1"/>
              <a:endParaRPr lang="en-US" sz="1000"/>
            </a:p>
            <a:p>
              <a:pPr algn="ctr" eaLnBrk="1" hangingPunct="1"/>
              <a:r>
                <a:rPr lang="en-US" sz="1000"/>
                <a:t>2.0</a:t>
              </a:r>
              <a:endParaRPr lang="en-US" sz="1000" baseline="30000"/>
            </a:p>
          </p:txBody>
        </p:sp>
        <p:sp>
          <p:nvSpPr>
            <p:cNvPr id="42147" name="Rectangle 163"/>
            <p:cNvSpPr>
              <a:spLocks noChangeArrowheads="1"/>
            </p:cNvSpPr>
            <p:nvPr/>
          </p:nvSpPr>
          <p:spPr bwMode="auto">
            <a:xfrm>
              <a:off x="4656" y="2592"/>
              <a:ext cx="240" cy="336"/>
            </a:xfrm>
            <a:prstGeom prst="rect">
              <a:avLst/>
            </a:prstGeom>
            <a:solidFill>
              <a:srgbClr val="C4884C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400" b="1"/>
                <a:t>At</a:t>
              </a:r>
              <a:endParaRPr lang="en-US" sz="1000"/>
            </a:p>
            <a:p>
              <a:pPr algn="ctr" eaLnBrk="1" hangingPunct="1"/>
              <a:endParaRPr lang="en-US" sz="1000"/>
            </a:p>
            <a:p>
              <a:pPr algn="ctr" eaLnBrk="1" hangingPunct="1"/>
              <a:r>
                <a:rPr lang="en-US" sz="1000"/>
                <a:t>2.2</a:t>
              </a:r>
            </a:p>
          </p:txBody>
        </p:sp>
        <p:sp>
          <p:nvSpPr>
            <p:cNvPr id="42148" name="Rectangle 164"/>
            <p:cNvSpPr>
              <a:spLocks noChangeArrowheads="1"/>
            </p:cNvSpPr>
            <p:nvPr/>
          </p:nvSpPr>
          <p:spPr bwMode="auto">
            <a:xfrm>
              <a:off x="3919" y="3266"/>
              <a:ext cx="144" cy="144"/>
            </a:xfrm>
            <a:prstGeom prst="rect">
              <a:avLst/>
            </a:prstGeom>
            <a:solidFill>
              <a:srgbClr val="C4884C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49" name="Text Box 165"/>
            <p:cNvSpPr txBox="1">
              <a:spLocks noChangeArrowheads="1"/>
            </p:cNvSpPr>
            <p:nvPr/>
          </p:nvSpPr>
          <p:spPr bwMode="auto">
            <a:xfrm>
              <a:off x="4075" y="3266"/>
              <a:ext cx="52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/>
                <a:t>2.0 - 2.4</a:t>
              </a:r>
            </a:p>
          </p:txBody>
        </p:sp>
      </p:grpSp>
      <p:sp>
        <p:nvSpPr>
          <p:cNvPr id="42150" name="Text Box 166"/>
          <p:cNvSpPr txBox="1">
            <a:spLocks noChangeArrowheads="1"/>
          </p:cNvSpPr>
          <p:nvPr/>
        </p:nvSpPr>
        <p:spPr bwMode="auto">
          <a:xfrm rot="-5400000">
            <a:off x="178594" y="2890044"/>
            <a:ext cx="844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Period</a:t>
            </a:r>
          </a:p>
        </p:txBody>
      </p:sp>
      <p:grpSp>
        <p:nvGrpSpPr>
          <p:cNvPr id="42151" name="Group 167"/>
          <p:cNvGrpSpPr>
            <a:grpSpLocks/>
          </p:cNvGrpSpPr>
          <p:nvPr/>
        </p:nvGrpSpPr>
        <p:grpSpPr bwMode="auto">
          <a:xfrm>
            <a:off x="1295400" y="1981200"/>
            <a:ext cx="4483100" cy="3856038"/>
            <a:chOff x="816" y="1248"/>
            <a:chExt cx="2824" cy="2429"/>
          </a:xfrm>
        </p:grpSpPr>
        <p:sp>
          <p:nvSpPr>
            <p:cNvPr id="42152" name="Text Box 168"/>
            <p:cNvSpPr txBox="1">
              <a:spLocks noChangeArrowheads="1"/>
            </p:cNvSpPr>
            <p:nvPr/>
          </p:nvSpPr>
          <p:spPr bwMode="auto">
            <a:xfrm>
              <a:off x="1631" y="3091"/>
              <a:ext cx="79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000"/>
                <a:t>Actinides:  1.3 - 1.5</a:t>
              </a:r>
            </a:p>
          </p:txBody>
        </p:sp>
        <p:grpSp>
          <p:nvGrpSpPr>
            <p:cNvPr id="42153" name="Group 169"/>
            <p:cNvGrpSpPr>
              <a:grpSpLocks/>
            </p:cNvGrpSpPr>
            <p:nvPr/>
          </p:nvGrpSpPr>
          <p:grpSpPr bwMode="auto">
            <a:xfrm>
              <a:off x="816" y="1248"/>
              <a:ext cx="2824" cy="2429"/>
              <a:chOff x="816" y="1248"/>
              <a:chExt cx="2824" cy="2429"/>
            </a:xfrm>
          </p:grpSpPr>
          <p:grpSp>
            <p:nvGrpSpPr>
              <p:cNvPr id="42154" name="Group 170"/>
              <p:cNvGrpSpPr>
                <a:grpSpLocks/>
              </p:cNvGrpSpPr>
              <p:nvPr/>
            </p:nvGrpSpPr>
            <p:grpSpPr bwMode="auto">
              <a:xfrm>
                <a:off x="816" y="1248"/>
                <a:ext cx="2824" cy="2429"/>
                <a:chOff x="816" y="1248"/>
                <a:chExt cx="2824" cy="2429"/>
              </a:xfrm>
            </p:grpSpPr>
            <p:sp>
              <p:nvSpPr>
                <p:cNvPr id="42155" name="Rectangle 171"/>
                <p:cNvSpPr>
                  <a:spLocks noChangeArrowheads="1"/>
                </p:cNvSpPr>
                <p:nvPr/>
              </p:nvSpPr>
              <p:spPr bwMode="auto">
                <a:xfrm>
                  <a:off x="816" y="1248"/>
                  <a:ext cx="240" cy="336"/>
                </a:xfrm>
                <a:prstGeom prst="rect">
                  <a:avLst/>
                </a:prstGeom>
                <a:solidFill>
                  <a:srgbClr val="FFD8C5">
                    <a:alpha val="50000"/>
                  </a:srgb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1" hangingPunct="1"/>
                  <a:r>
                    <a:rPr lang="en-US" sz="1400" b="1"/>
                    <a:t>Li</a:t>
                  </a:r>
                  <a:endParaRPr lang="en-US" sz="1000"/>
                </a:p>
                <a:p>
                  <a:pPr algn="ctr" eaLnBrk="1" hangingPunct="1"/>
                  <a:endParaRPr lang="en-US" sz="1000"/>
                </a:p>
                <a:p>
                  <a:pPr algn="ctr" eaLnBrk="1" hangingPunct="1"/>
                  <a:r>
                    <a:rPr lang="en-US" sz="1000"/>
                    <a:t>1.0</a:t>
                  </a:r>
                </a:p>
              </p:txBody>
            </p:sp>
            <p:sp>
              <p:nvSpPr>
                <p:cNvPr id="42156" name="Rectangle 172"/>
                <p:cNvSpPr>
                  <a:spLocks noChangeArrowheads="1"/>
                </p:cNvSpPr>
                <p:nvPr/>
              </p:nvSpPr>
              <p:spPr bwMode="auto">
                <a:xfrm>
                  <a:off x="1056" y="1920"/>
                  <a:ext cx="240" cy="336"/>
                </a:xfrm>
                <a:prstGeom prst="rect">
                  <a:avLst/>
                </a:prstGeom>
                <a:solidFill>
                  <a:srgbClr val="FFD8C5">
                    <a:alpha val="50000"/>
                  </a:srgb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1" hangingPunct="1"/>
                  <a:r>
                    <a:rPr lang="en-US" sz="1400" b="1"/>
                    <a:t>Ca</a:t>
                  </a:r>
                  <a:endParaRPr lang="en-US" sz="1000"/>
                </a:p>
                <a:p>
                  <a:pPr algn="ctr" eaLnBrk="1" hangingPunct="1"/>
                  <a:endParaRPr lang="en-US" sz="1000"/>
                </a:p>
                <a:p>
                  <a:pPr algn="ctr" eaLnBrk="1" hangingPunct="1"/>
                  <a:r>
                    <a:rPr lang="en-US" sz="1000"/>
                    <a:t>1.0</a:t>
                  </a:r>
                  <a:endParaRPr lang="en-US" sz="1000" baseline="30000"/>
                </a:p>
              </p:txBody>
            </p:sp>
            <p:sp>
              <p:nvSpPr>
                <p:cNvPr id="42157" name="Rectangle 173"/>
                <p:cNvSpPr>
                  <a:spLocks noChangeArrowheads="1"/>
                </p:cNvSpPr>
                <p:nvPr/>
              </p:nvSpPr>
              <p:spPr bwMode="auto">
                <a:xfrm>
                  <a:off x="1296" y="1920"/>
                  <a:ext cx="240" cy="336"/>
                </a:xfrm>
                <a:prstGeom prst="rect">
                  <a:avLst/>
                </a:prstGeom>
                <a:solidFill>
                  <a:srgbClr val="FFD8C5">
                    <a:alpha val="50000"/>
                  </a:srgb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1" hangingPunct="1"/>
                  <a:r>
                    <a:rPr lang="en-US" sz="1400" b="1"/>
                    <a:t>Sc</a:t>
                  </a:r>
                  <a:endParaRPr lang="en-US" sz="1000"/>
                </a:p>
                <a:p>
                  <a:pPr algn="ctr" eaLnBrk="1" hangingPunct="1"/>
                  <a:endParaRPr lang="en-US" sz="1000"/>
                </a:p>
                <a:p>
                  <a:pPr algn="ctr" eaLnBrk="1" hangingPunct="1"/>
                  <a:r>
                    <a:rPr lang="en-US" sz="1000"/>
                    <a:t>1.3</a:t>
                  </a:r>
                  <a:endParaRPr lang="en-US" sz="1000" baseline="30000"/>
                </a:p>
              </p:txBody>
            </p:sp>
            <p:sp>
              <p:nvSpPr>
                <p:cNvPr id="42158" name="Rectangle 174"/>
                <p:cNvSpPr>
                  <a:spLocks noChangeArrowheads="1"/>
                </p:cNvSpPr>
                <p:nvPr/>
              </p:nvSpPr>
              <p:spPr bwMode="auto">
                <a:xfrm>
                  <a:off x="1056" y="2256"/>
                  <a:ext cx="240" cy="336"/>
                </a:xfrm>
                <a:prstGeom prst="rect">
                  <a:avLst/>
                </a:prstGeom>
                <a:solidFill>
                  <a:srgbClr val="FFD8C5">
                    <a:alpha val="50000"/>
                  </a:srgb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1" hangingPunct="1"/>
                  <a:r>
                    <a:rPr lang="en-US" sz="1400" b="1"/>
                    <a:t>Sr</a:t>
                  </a:r>
                  <a:endParaRPr lang="en-US" sz="1000"/>
                </a:p>
                <a:p>
                  <a:pPr algn="ctr" eaLnBrk="1" hangingPunct="1"/>
                  <a:endParaRPr lang="en-US" sz="1000"/>
                </a:p>
                <a:p>
                  <a:pPr algn="ctr" eaLnBrk="1" hangingPunct="1"/>
                  <a:r>
                    <a:rPr lang="en-US" sz="1000"/>
                    <a:t>1.0</a:t>
                  </a:r>
                  <a:endParaRPr lang="en-US" sz="1000" baseline="30000"/>
                </a:p>
              </p:txBody>
            </p:sp>
            <p:sp>
              <p:nvSpPr>
                <p:cNvPr id="42159" name="Rectangle 175"/>
                <p:cNvSpPr>
                  <a:spLocks noChangeArrowheads="1"/>
                </p:cNvSpPr>
                <p:nvPr/>
              </p:nvSpPr>
              <p:spPr bwMode="auto">
                <a:xfrm>
                  <a:off x="1296" y="2256"/>
                  <a:ext cx="240" cy="336"/>
                </a:xfrm>
                <a:prstGeom prst="rect">
                  <a:avLst/>
                </a:prstGeom>
                <a:solidFill>
                  <a:srgbClr val="FFD8C5">
                    <a:alpha val="50000"/>
                  </a:srgb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1" hangingPunct="1"/>
                  <a:r>
                    <a:rPr lang="en-US" sz="1400" b="1"/>
                    <a:t>Y</a:t>
                  </a:r>
                  <a:r>
                    <a:rPr lang="en-US" sz="1000" b="1"/>
                    <a:t> </a:t>
                  </a:r>
                </a:p>
                <a:p>
                  <a:pPr algn="ctr" eaLnBrk="1" hangingPunct="1"/>
                  <a:endParaRPr lang="en-US" sz="1000"/>
                </a:p>
                <a:p>
                  <a:pPr algn="ctr" eaLnBrk="1" hangingPunct="1"/>
                  <a:r>
                    <a:rPr lang="en-US" sz="1000"/>
                    <a:t>1.2</a:t>
                  </a:r>
                  <a:endParaRPr lang="en-US" sz="1000" baseline="30000"/>
                </a:p>
              </p:txBody>
            </p:sp>
            <p:sp>
              <p:nvSpPr>
                <p:cNvPr id="42160" name="Rectangle 176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240" cy="336"/>
                </a:xfrm>
                <a:prstGeom prst="rect">
                  <a:avLst/>
                </a:prstGeom>
                <a:solidFill>
                  <a:srgbClr val="FFD8C5">
                    <a:alpha val="50000"/>
                  </a:srgb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1" hangingPunct="1"/>
                  <a:r>
                    <a:rPr lang="en-US" sz="1400" b="1"/>
                    <a:t>Zr</a:t>
                  </a:r>
                  <a:endParaRPr lang="en-US" sz="1000"/>
                </a:p>
                <a:p>
                  <a:pPr algn="ctr" eaLnBrk="1" hangingPunct="1"/>
                  <a:endParaRPr lang="en-US" sz="1000"/>
                </a:p>
                <a:p>
                  <a:pPr algn="ctr" eaLnBrk="1" hangingPunct="1"/>
                  <a:r>
                    <a:rPr lang="en-US" sz="1000"/>
                    <a:t>1.4</a:t>
                  </a:r>
                  <a:endParaRPr lang="en-US" sz="1000" baseline="30000"/>
                </a:p>
              </p:txBody>
            </p:sp>
            <p:sp>
              <p:nvSpPr>
                <p:cNvPr id="42161" name="Rectangle 177"/>
                <p:cNvSpPr>
                  <a:spLocks noChangeArrowheads="1"/>
                </p:cNvSpPr>
                <p:nvPr/>
              </p:nvSpPr>
              <p:spPr bwMode="auto">
                <a:xfrm>
                  <a:off x="1536" y="2592"/>
                  <a:ext cx="240" cy="336"/>
                </a:xfrm>
                <a:prstGeom prst="rect">
                  <a:avLst/>
                </a:prstGeom>
                <a:solidFill>
                  <a:srgbClr val="FFD8C5">
                    <a:alpha val="50000"/>
                  </a:srgb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1" hangingPunct="1"/>
                  <a:r>
                    <a:rPr lang="en-US" sz="1400" b="1"/>
                    <a:t>Hf</a:t>
                  </a:r>
                  <a:endParaRPr lang="en-US" sz="1000"/>
                </a:p>
                <a:p>
                  <a:pPr algn="ctr" eaLnBrk="1" hangingPunct="1"/>
                  <a:endParaRPr lang="en-US" sz="1000"/>
                </a:p>
                <a:p>
                  <a:pPr algn="ctr" eaLnBrk="1" hangingPunct="1"/>
                  <a:r>
                    <a:rPr lang="en-US" sz="1000"/>
                    <a:t>1.3</a:t>
                  </a:r>
                  <a:endParaRPr lang="en-US" sz="1000" baseline="30000"/>
                </a:p>
              </p:txBody>
            </p:sp>
            <p:sp>
              <p:nvSpPr>
                <p:cNvPr id="42162" name="Rectangle 178"/>
                <p:cNvSpPr>
                  <a:spLocks noChangeArrowheads="1"/>
                </p:cNvSpPr>
                <p:nvPr/>
              </p:nvSpPr>
              <p:spPr bwMode="auto">
                <a:xfrm>
                  <a:off x="1056" y="1584"/>
                  <a:ext cx="240" cy="336"/>
                </a:xfrm>
                <a:prstGeom prst="rect">
                  <a:avLst/>
                </a:prstGeom>
                <a:solidFill>
                  <a:srgbClr val="FFD8C5">
                    <a:alpha val="50000"/>
                  </a:srgb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1" hangingPunct="1"/>
                  <a:r>
                    <a:rPr lang="en-US" sz="1400" b="1"/>
                    <a:t>Mg</a:t>
                  </a:r>
                  <a:endParaRPr lang="en-US" sz="1000"/>
                </a:p>
                <a:p>
                  <a:pPr algn="ctr" eaLnBrk="1" hangingPunct="1"/>
                  <a:endParaRPr lang="en-US" sz="1000"/>
                </a:p>
                <a:p>
                  <a:pPr algn="ctr" eaLnBrk="1" hangingPunct="1"/>
                  <a:r>
                    <a:rPr lang="en-US" sz="1000"/>
                    <a:t>1.2</a:t>
                  </a:r>
                  <a:endParaRPr lang="en-US" sz="1000" baseline="30000"/>
                </a:p>
              </p:txBody>
            </p:sp>
            <p:sp>
              <p:nvSpPr>
                <p:cNvPr id="42163" name="Rectangle 179"/>
                <p:cNvSpPr>
                  <a:spLocks noChangeArrowheads="1"/>
                </p:cNvSpPr>
                <p:nvPr/>
              </p:nvSpPr>
              <p:spPr bwMode="auto">
                <a:xfrm>
                  <a:off x="1296" y="2592"/>
                  <a:ext cx="240" cy="336"/>
                </a:xfrm>
                <a:prstGeom prst="rect">
                  <a:avLst/>
                </a:prstGeom>
                <a:solidFill>
                  <a:srgbClr val="FFD8C5">
                    <a:alpha val="50000"/>
                  </a:srgb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1" hangingPunct="1"/>
                  <a:r>
                    <a:rPr lang="en-US" sz="1400" b="1"/>
                    <a:t>La</a:t>
                  </a:r>
                  <a:endParaRPr lang="en-US" sz="1000"/>
                </a:p>
                <a:p>
                  <a:pPr algn="ctr" eaLnBrk="1" hangingPunct="1"/>
                  <a:endParaRPr lang="en-US" sz="1000"/>
                </a:p>
                <a:p>
                  <a:pPr algn="ctr" eaLnBrk="1" hangingPunct="1"/>
                  <a:r>
                    <a:rPr lang="en-US" sz="1000"/>
                    <a:t>1.1</a:t>
                  </a:r>
                  <a:endParaRPr lang="en-US" sz="1000" baseline="30000"/>
                </a:p>
              </p:txBody>
            </p:sp>
            <p:sp>
              <p:nvSpPr>
                <p:cNvPr id="42164" name="Rectangle 180"/>
                <p:cNvSpPr>
                  <a:spLocks noChangeArrowheads="1"/>
                </p:cNvSpPr>
                <p:nvPr/>
              </p:nvSpPr>
              <p:spPr bwMode="auto">
                <a:xfrm>
                  <a:off x="1296" y="2928"/>
                  <a:ext cx="240" cy="336"/>
                </a:xfrm>
                <a:prstGeom prst="rect">
                  <a:avLst/>
                </a:prstGeom>
                <a:solidFill>
                  <a:srgbClr val="FFD8C5">
                    <a:alpha val="50000"/>
                  </a:srgb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1" hangingPunct="1"/>
                  <a:r>
                    <a:rPr lang="en-US" sz="1400" b="1"/>
                    <a:t>Ac</a:t>
                  </a:r>
                  <a:endParaRPr lang="en-US" sz="1000"/>
                </a:p>
                <a:p>
                  <a:pPr algn="ctr" eaLnBrk="1" hangingPunct="1"/>
                  <a:endParaRPr lang="en-US" sz="1000"/>
                </a:p>
                <a:p>
                  <a:pPr algn="ctr" eaLnBrk="1" hangingPunct="1"/>
                  <a:r>
                    <a:rPr lang="en-US" sz="1000"/>
                    <a:t>1.1</a:t>
                  </a:r>
                  <a:endParaRPr lang="en-US" sz="1000" baseline="30000"/>
                </a:p>
              </p:txBody>
            </p:sp>
            <p:sp>
              <p:nvSpPr>
                <p:cNvPr id="42165" name="Rectangle 181"/>
                <p:cNvSpPr>
                  <a:spLocks noChangeArrowheads="1"/>
                </p:cNvSpPr>
                <p:nvPr/>
              </p:nvSpPr>
              <p:spPr bwMode="auto">
                <a:xfrm>
                  <a:off x="2959" y="3485"/>
                  <a:ext cx="144" cy="144"/>
                </a:xfrm>
                <a:prstGeom prst="rect">
                  <a:avLst/>
                </a:prstGeom>
                <a:solidFill>
                  <a:srgbClr val="FFD8C5">
                    <a:alpha val="50000"/>
                  </a:srgb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166" name="Text Box 182"/>
                <p:cNvSpPr txBox="1">
                  <a:spLocks noChangeArrowheads="1"/>
                </p:cNvSpPr>
                <p:nvPr/>
              </p:nvSpPr>
              <p:spPr bwMode="auto">
                <a:xfrm>
                  <a:off x="3115" y="3485"/>
                  <a:ext cx="525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sz="1400"/>
                    <a:t>1.0 - 1.4</a:t>
                  </a:r>
                </a:p>
              </p:txBody>
            </p:sp>
            <p:sp>
              <p:nvSpPr>
                <p:cNvPr id="42167" name="Text Box 183"/>
                <p:cNvSpPr txBox="1">
                  <a:spLocks noChangeArrowheads="1"/>
                </p:cNvSpPr>
                <p:nvPr/>
              </p:nvSpPr>
              <p:spPr bwMode="auto">
                <a:xfrm>
                  <a:off x="1631" y="2971"/>
                  <a:ext cx="905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sz="1000"/>
                    <a:t>Lanthanides:  1.1 - 1.3</a:t>
                  </a:r>
                </a:p>
              </p:txBody>
            </p:sp>
            <p:sp>
              <p:nvSpPr>
                <p:cNvPr id="42168" name="Text Box 184"/>
                <p:cNvSpPr txBox="1">
                  <a:spLocks noChangeArrowheads="1"/>
                </p:cNvSpPr>
                <p:nvPr/>
              </p:nvSpPr>
              <p:spPr bwMode="auto">
                <a:xfrm>
                  <a:off x="1427" y="2563"/>
                  <a:ext cx="156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sz="1000">
                      <a:latin typeface="Symbol" pitchFamily="18" charset="2"/>
                    </a:rPr>
                    <a:t>*</a:t>
                  </a:r>
                </a:p>
              </p:txBody>
            </p:sp>
          </p:grpSp>
          <p:sp>
            <p:nvSpPr>
              <p:cNvPr id="42169" name="Text Box 185"/>
              <p:cNvSpPr txBox="1">
                <a:spLocks noChangeArrowheads="1"/>
              </p:cNvSpPr>
              <p:nvPr/>
            </p:nvSpPr>
            <p:spPr bwMode="auto">
              <a:xfrm>
                <a:off x="1586" y="2956"/>
                <a:ext cx="156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000">
                    <a:latin typeface="Symbol" pitchFamily="18" charset="2"/>
                  </a:rPr>
                  <a:t>*</a:t>
                </a:r>
              </a:p>
            </p:txBody>
          </p:sp>
        </p:grpSp>
        <p:sp>
          <p:nvSpPr>
            <p:cNvPr id="42170" name="Text Box 186"/>
            <p:cNvSpPr txBox="1">
              <a:spLocks noChangeArrowheads="1"/>
            </p:cNvSpPr>
            <p:nvPr/>
          </p:nvSpPr>
          <p:spPr bwMode="auto">
            <a:xfrm>
              <a:off x="1586" y="3076"/>
              <a:ext cx="160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800">
                  <a:latin typeface="Symbol" pitchFamily="18" charset="2"/>
                </a:rPr>
                <a:t>y</a:t>
              </a:r>
            </a:p>
          </p:txBody>
        </p:sp>
        <p:sp>
          <p:nvSpPr>
            <p:cNvPr id="42171" name="Text Box 187"/>
            <p:cNvSpPr txBox="1">
              <a:spLocks noChangeArrowheads="1"/>
            </p:cNvSpPr>
            <p:nvPr/>
          </p:nvSpPr>
          <p:spPr bwMode="auto">
            <a:xfrm>
              <a:off x="1424" y="2896"/>
              <a:ext cx="160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800">
                  <a:latin typeface="Symbol" pitchFamily="18" charset="2"/>
                </a:rPr>
                <a:t>y</a:t>
              </a:r>
            </a:p>
          </p:txBody>
        </p:sp>
      </p:grpSp>
      <p:sp>
        <p:nvSpPr>
          <p:cNvPr id="42172" name="Text Box 188"/>
          <p:cNvSpPr txBox="1">
            <a:spLocks noChangeArrowheads="1"/>
          </p:cNvSpPr>
          <p:nvPr/>
        </p:nvSpPr>
        <p:spPr bwMode="auto">
          <a:xfrm>
            <a:off x="1303338" y="1152525"/>
            <a:ext cx="3698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/>
              <a:t>1A</a:t>
            </a:r>
          </a:p>
        </p:txBody>
      </p:sp>
      <p:sp>
        <p:nvSpPr>
          <p:cNvPr id="42173" name="Text Box 189"/>
          <p:cNvSpPr txBox="1">
            <a:spLocks noChangeArrowheads="1"/>
          </p:cNvSpPr>
          <p:nvPr/>
        </p:nvSpPr>
        <p:spPr bwMode="auto">
          <a:xfrm>
            <a:off x="1679575" y="1685925"/>
            <a:ext cx="3698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/>
              <a:t>2A</a:t>
            </a:r>
          </a:p>
        </p:txBody>
      </p:sp>
      <p:sp>
        <p:nvSpPr>
          <p:cNvPr id="42174" name="Text Box 190"/>
          <p:cNvSpPr txBox="1">
            <a:spLocks noChangeArrowheads="1"/>
          </p:cNvSpPr>
          <p:nvPr/>
        </p:nvSpPr>
        <p:spPr bwMode="auto">
          <a:xfrm>
            <a:off x="2055813" y="2752725"/>
            <a:ext cx="3698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/>
              <a:t>3B</a:t>
            </a:r>
          </a:p>
        </p:txBody>
      </p:sp>
      <p:sp>
        <p:nvSpPr>
          <p:cNvPr id="42175" name="Text Box 191"/>
          <p:cNvSpPr txBox="1">
            <a:spLocks noChangeArrowheads="1"/>
          </p:cNvSpPr>
          <p:nvPr/>
        </p:nvSpPr>
        <p:spPr bwMode="auto">
          <a:xfrm>
            <a:off x="2441575" y="2747963"/>
            <a:ext cx="3698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/>
              <a:t>4B</a:t>
            </a:r>
          </a:p>
        </p:txBody>
      </p:sp>
      <p:sp>
        <p:nvSpPr>
          <p:cNvPr id="42176" name="Text Box 192"/>
          <p:cNvSpPr txBox="1">
            <a:spLocks noChangeArrowheads="1"/>
          </p:cNvSpPr>
          <p:nvPr/>
        </p:nvSpPr>
        <p:spPr bwMode="auto">
          <a:xfrm>
            <a:off x="2832100" y="2752725"/>
            <a:ext cx="3698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/>
              <a:t>5B</a:t>
            </a:r>
          </a:p>
        </p:txBody>
      </p:sp>
      <p:sp>
        <p:nvSpPr>
          <p:cNvPr id="42177" name="Text Box 193"/>
          <p:cNvSpPr txBox="1">
            <a:spLocks noChangeArrowheads="1"/>
          </p:cNvSpPr>
          <p:nvPr/>
        </p:nvSpPr>
        <p:spPr bwMode="auto">
          <a:xfrm>
            <a:off x="3208338" y="2747963"/>
            <a:ext cx="3698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/>
              <a:t>6B</a:t>
            </a:r>
          </a:p>
        </p:txBody>
      </p:sp>
      <p:sp>
        <p:nvSpPr>
          <p:cNvPr id="42178" name="Text Box 194"/>
          <p:cNvSpPr txBox="1">
            <a:spLocks noChangeArrowheads="1"/>
          </p:cNvSpPr>
          <p:nvPr/>
        </p:nvSpPr>
        <p:spPr bwMode="auto">
          <a:xfrm>
            <a:off x="3584575" y="2752725"/>
            <a:ext cx="3698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/>
              <a:t>7B</a:t>
            </a:r>
          </a:p>
        </p:txBody>
      </p:sp>
      <p:sp>
        <p:nvSpPr>
          <p:cNvPr id="42179" name="Text Box 195"/>
          <p:cNvSpPr txBox="1">
            <a:spLocks noChangeArrowheads="1"/>
          </p:cNvSpPr>
          <p:nvPr/>
        </p:nvSpPr>
        <p:spPr bwMode="auto">
          <a:xfrm>
            <a:off x="5108575" y="2747963"/>
            <a:ext cx="3698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/>
              <a:t>1B</a:t>
            </a:r>
          </a:p>
        </p:txBody>
      </p:sp>
      <p:sp>
        <p:nvSpPr>
          <p:cNvPr id="42180" name="Text Box 196"/>
          <p:cNvSpPr txBox="1">
            <a:spLocks noChangeArrowheads="1"/>
          </p:cNvSpPr>
          <p:nvPr/>
        </p:nvSpPr>
        <p:spPr bwMode="auto">
          <a:xfrm>
            <a:off x="5499100" y="2743200"/>
            <a:ext cx="3698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/>
              <a:t>2B</a:t>
            </a:r>
          </a:p>
        </p:txBody>
      </p:sp>
      <p:sp>
        <p:nvSpPr>
          <p:cNvPr id="42181" name="Text Box 197"/>
          <p:cNvSpPr txBox="1">
            <a:spLocks noChangeArrowheads="1"/>
          </p:cNvSpPr>
          <p:nvPr/>
        </p:nvSpPr>
        <p:spPr bwMode="auto">
          <a:xfrm>
            <a:off x="5870575" y="1681163"/>
            <a:ext cx="3698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/>
              <a:t>3A</a:t>
            </a:r>
          </a:p>
        </p:txBody>
      </p:sp>
      <p:sp>
        <p:nvSpPr>
          <p:cNvPr id="42182" name="Text Box 198"/>
          <p:cNvSpPr txBox="1">
            <a:spLocks noChangeArrowheads="1"/>
          </p:cNvSpPr>
          <p:nvPr/>
        </p:nvSpPr>
        <p:spPr bwMode="auto">
          <a:xfrm>
            <a:off x="6251575" y="1685925"/>
            <a:ext cx="3698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/>
              <a:t>4A</a:t>
            </a:r>
          </a:p>
        </p:txBody>
      </p:sp>
      <p:sp>
        <p:nvSpPr>
          <p:cNvPr id="42183" name="Text Box 199"/>
          <p:cNvSpPr txBox="1">
            <a:spLocks noChangeArrowheads="1"/>
          </p:cNvSpPr>
          <p:nvPr/>
        </p:nvSpPr>
        <p:spPr bwMode="auto">
          <a:xfrm>
            <a:off x="6637338" y="1681163"/>
            <a:ext cx="3698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/>
              <a:t>5A</a:t>
            </a:r>
          </a:p>
        </p:txBody>
      </p:sp>
      <p:sp>
        <p:nvSpPr>
          <p:cNvPr id="42184" name="Text Box 200"/>
          <p:cNvSpPr txBox="1">
            <a:spLocks noChangeArrowheads="1"/>
          </p:cNvSpPr>
          <p:nvPr/>
        </p:nvSpPr>
        <p:spPr bwMode="auto">
          <a:xfrm>
            <a:off x="7018338" y="1685925"/>
            <a:ext cx="3698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/>
              <a:t>6A</a:t>
            </a:r>
          </a:p>
        </p:txBody>
      </p:sp>
      <p:sp>
        <p:nvSpPr>
          <p:cNvPr id="42185" name="Text Box 201"/>
          <p:cNvSpPr txBox="1">
            <a:spLocks noChangeArrowheads="1"/>
          </p:cNvSpPr>
          <p:nvPr/>
        </p:nvSpPr>
        <p:spPr bwMode="auto">
          <a:xfrm>
            <a:off x="7399338" y="1681163"/>
            <a:ext cx="3698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/>
              <a:t>7A</a:t>
            </a:r>
          </a:p>
        </p:txBody>
      </p:sp>
      <p:sp>
        <p:nvSpPr>
          <p:cNvPr id="42186" name="Text Box 202"/>
          <p:cNvSpPr txBox="1">
            <a:spLocks noChangeArrowheads="1"/>
          </p:cNvSpPr>
          <p:nvPr/>
        </p:nvSpPr>
        <p:spPr bwMode="auto">
          <a:xfrm>
            <a:off x="7780338" y="1152525"/>
            <a:ext cx="3698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/>
              <a:t>8A</a:t>
            </a:r>
          </a:p>
        </p:txBody>
      </p:sp>
      <p:sp>
        <p:nvSpPr>
          <p:cNvPr id="42187" name="Rectangle 203"/>
          <p:cNvSpPr>
            <a:spLocks noChangeArrowheads="1"/>
          </p:cNvSpPr>
          <p:nvPr/>
        </p:nvSpPr>
        <p:spPr bwMode="auto">
          <a:xfrm>
            <a:off x="4511675" y="5059363"/>
            <a:ext cx="2820988" cy="1211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188" name="Rectangle 204"/>
          <p:cNvSpPr>
            <a:spLocks noChangeArrowheads="1"/>
          </p:cNvSpPr>
          <p:nvPr/>
        </p:nvSpPr>
        <p:spPr bwMode="auto">
          <a:xfrm>
            <a:off x="76200" y="6567488"/>
            <a:ext cx="374967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800"/>
              <a:t>Hill, Petrucci, </a:t>
            </a:r>
            <a:r>
              <a:rPr lang="en-US" sz="800" u="sng"/>
              <a:t>General Chemistry An Integrated Approach</a:t>
            </a:r>
            <a:r>
              <a:rPr lang="en-US" sz="800"/>
              <a:t> 2</a:t>
            </a:r>
            <a:r>
              <a:rPr lang="en-US" sz="800" baseline="30000"/>
              <a:t>nd</a:t>
            </a:r>
            <a:r>
              <a:rPr lang="en-US" sz="800"/>
              <a:t> Edition, page 373</a:t>
            </a:r>
          </a:p>
        </p:txBody>
      </p:sp>
      <p:sp>
        <p:nvSpPr>
          <p:cNvPr id="42189" name="AutoShape 205"/>
          <p:cNvSpPr>
            <a:spLocks/>
          </p:cNvSpPr>
          <p:nvPr/>
        </p:nvSpPr>
        <p:spPr bwMode="auto">
          <a:xfrm rot="-5400000">
            <a:off x="4503738" y="2382838"/>
            <a:ext cx="77787" cy="1100137"/>
          </a:xfrm>
          <a:prstGeom prst="rightBracket">
            <a:avLst>
              <a:gd name="adj" fmla="val 117858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190" name="Text Box 206"/>
          <p:cNvSpPr txBox="1">
            <a:spLocks noChangeArrowheads="1"/>
          </p:cNvSpPr>
          <p:nvPr/>
        </p:nvSpPr>
        <p:spPr bwMode="auto">
          <a:xfrm>
            <a:off x="4346575" y="2747963"/>
            <a:ext cx="369888" cy="2746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/>
              <a:t>8B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2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2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2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2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2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2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FF0000"/>
      </a:hlink>
      <a:folHlink>
        <a:srgbClr val="D60093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FF0000"/>
        </a:hlink>
        <a:folHlink>
          <a:srgbClr val="D6009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3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4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5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6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7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8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9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</TotalTime>
  <Words>2621</Words>
  <Application>Microsoft Office PowerPoint</Application>
  <PresentationFormat>On-screen Show (4:3)</PresentationFormat>
  <Paragraphs>2191</Paragraphs>
  <Slides>16</Slides>
  <Notes>16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Times New Roman</vt:lpstr>
      <vt:lpstr>Symbol</vt:lpstr>
      <vt:lpstr>Default Design</vt:lpstr>
      <vt:lpstr>Slide 1</vt:lpstr>
      <vt:lpstr>Slide 2</vt:lpstr>
      <vt:lpstr>Slide 3</vt:lpstr>
      <vt:lpstr>Plotting Trends A Periodic Table Activity</vt:lpstr>
      <vt:lpstr>Slide 5</vt:lpstr>
      <vt:lpstr>Slide 6</vt:lpstr>
      <vt:lpstr>Melting Points</vt:lpstr>
      <vt:lpstr>Densities of Elements</vt:lpstr>
      <vt:lpstr>Electronegativities</vt:lpstr>
      <vt:lpstr>Atomic Radii</vt:lpstr>
      <vt:lpstr>Atomic Radii</vt:lpstr>
      <vt:lpstr>Ionization Energies</vt:lpstr>
      <vt:lpstr>Summary of Periodic Trends</vt:lpstr>
      <vt:lpstr>Slide 14</vt:lpstr>
      <vt:lpstr>Slide 15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Periodic Trends</dc:title>
  <dc:subject>Chemistry</dc:subject>
  <dc:creator>Jeff Christopherson</dc:creator>
  <cp:lastModifiedBy>UNIT55</cp:lastModifiedBy>
  <cp:revision>41</cp:revision>
  <cp:lastPrinted>1601-01-01T00:00:00Z</cp:lastPrinted>
  <dcterms:created xsi:type="dcterms:W3CDTF">1601-01-01T00:00:00Z</dcterms:created>
  <dcterms:modified xsi:type="dcterms:W3CDTF">2009-07-06T15:37:41Z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