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7" r:id="rId12"/>
    <p:sldId id="268" r:id="rId13"/>
    <p:sldId id="266" r:id="rId14"/>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FF864D-507C-41E8-92D5-7D9917FB125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12BEAE-C9EF-433E-977C-64D98F06DDB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D5F1BC-9C60-4A01-BF80-ADEAC5C6E2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17189B-6996-4C4D-8A8B-2F499E8DD1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FAF254-EE8F-4A20-9F7A-B149538889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95110B-8173-4325-99D8-F5E9BA082B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7BB813B-165D-4E75-8D82-3A0658E42A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DB9813-C276-4E23-AE9F-A4C33E87A50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DF109E-9325-4FC3-889F-EF7D9E6E63E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C5281F-E20C-4F4C-90F0-58DFF6CA3B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C1BB66-335C-49E6-8DBF-D41825886D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DB7E3C2-7D9B-4C6C-BF20-0F79523DA24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Introduction%20to%20Qualitative%20Analysis.doc"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5000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t>Qualitative Analysis</a:t>
            </a:r>
          </a:p>
        </p:txBody>
      </p:sp>
      <p:sp>
        <p:nvSpPr>
          <p:cNvPr id="4099" name="Rectangle 3"/>
          <p:cNvSpPr>
            <a:spLocks noGrp="1" noChangeArrowheads="1"/>
          </p:cNvSpPr>
          <p:nvPr>
            <p:ph type="subTitle" idx="1"/>
          </p:nvPr>
        </p:nvSpPr>
        <p:spPr/>
        <p:txBody>
          <a:bodyPr/>
          <a:lstStyle/>
          <a:p>
            <a:r>
              <a:rPr lang="en-US"/>
              <a:t>An Introduction…</a:t>
            </a:r>
          </a:p>
        </p:txBody>
      </p:sp>
      <p:sp>
        <p:nvSpPr>
          <p:cNvPr id="4100" name="Document">
            <a:hlinkClick r:id="rId2" action="ppaction://hlinkfile" tooltip="Printable copy of Introduction to Qualitative Analysis Lab"/>
          </p:cNvPr>
          <p:cNvSpPr>
            <a:spLocks noChangeAspect="1" noEditPoints="1" noChangeArrowheads="1"/>
          </p:cNvSpPr>
          <p:nvPr/>
        </p:nvSpPr>
        <p:spPr bwMode="auto">
          <a:xfrm>
            <a:off x="7773988" y="431800"/>
            <a:ext cx="1001712" cy="133985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r>
              <a:rPr lang="en-US"/>
              <a:t>PRINT</a:t>
            </a:r>
          </a:p>
          <a:p>
            <a:endParaRPr lang="en-US" sz="800"/>
          </a:p>
          <a:p>
            <a:r>
              <a:rPr lang="en-US"/>
              <a:t>Copy of Lab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2000">
                <a:solidFill>
                  <a:schemeClr val="tx1"/>
                </a:solidFill>
              </a:rPr>
              <a:t>Teacher Preparation Notes for Introduction to Qualitative Analysis</a:t>
            </a:r>
          </a:p>
        </p:txBody>
      </p:sp>
      <p:sp>
        <p:nvSpPr>
          <p:cNvPr id="13315" name="Rectangle 3"/>
          <p:cNvSpPr>
            <a:spLocks noChangeArrowheads="1"/>
          </p:cNvSpPr>
          <p:nvPr/>
        </p:nvSpPr>
        <p:spPr bwMode="auto">
          <a:xfrm>
            <a:off x="292100" y="1525588"/>
            <a:ext cx="9282113" cy="3937000"/>
          </a:xfrm>
          <a:prstGeom prst="rect">
            <a:avLst/>
          </a:prstGeom>
          <a:noFill/>
          <a:ln w="9525">
            <a:noFill/>
            <a:miter lim="800000"/>
            <a:headEnd/>
            <a:tailEnd/>
          </a:ln>
          <a:effectLst/>
        </p:spPr>
        <p:txBody>
          <a:bodyPr anchor="ctr">
            <a:spAutoFit/>
          </a:bodyPr>
          <a:lstStyle/>
          <a:p>
            <a:pPr algn="l"/>
            <a:r>
              <a:rPr lang="en-US"/>
              <a:t>Solutions should be prepared fresh each year to avoid confusion as to identity of unknowns in bottles.  The “key” to each solution is as follows:</a:t>
            </a:r>
          </a:p>
          <a:p>
            <a:pPr algn="l"/>
            <a:endParaRPr lang="en-US"/>
          </a:p>
          <a:p>
            <a:pPr algn="l"/>
            <a:r>
              <a:rPr lang="en-US" u="sng"/>
              <a:t>Solution Number</a:t>
            </a:r>
            <a:r>
              <a:rPr lang="en-US"/>
              <a:t>			</a:t>
            </a:r>
            <a:r>
              <a:rPr lang="en-US" u="sng"/>
              <a:t>Grams of salt per 500 mL of Water</a:t>
            </a:r>
            <a:endParaRPr lang="en-US"/>
          </a:p>
          <a:p>
            <a:pPr algn="l"/>
            <a:r>
              <a:rPr lang="en-US"/>
              <a:t>1     0.1 M NaCl			3.0 g NaCl</a:t>
            </a:r>
          </a:p>
          <a:p>
            <a:pPr algn="l"/>
            <a:r>
              <a:rPr lang="en-US"/>
              <a:t>2     0.1 M Na</a:t>
            </a:r>
            <a:r>
              <a:rPr lang="en-US" baseline="-25000"/>
              <a:t>2</a:t>
            </a:r>
            <a:r>
              <a:rPr lang="en-US"/>
              <a:t>SO</a:t>
            </a:r>
            <a:r>
              <a:rPr lang="en-US" baseline="-25000"/>
              <a:t>4</a:t>
            </a:r>
            <a:r>
              <a:rPr lang="en-US"/>
              <a:t>		7.0 g Na</a:t>
            </a:r>
            <a:r>
              <a:rPr lang="en-US" baseline="-25000"/>
              <a:t>2</a:t>
            </a:r>
            <a:r>
              <a:rPr lang="en-US"/>
              <a:t>SO</a:t>
            </a:r>
            <a:r>
              <a:rPr lang="en-US" baseline="-25000"/>
              <a:t>4</a:t>
            </a:r>
            <a:r>
              <a:rPr lang="en-US"/>
              <a:t> or 16 g Na</a:t>
            </a:r>
            <a:r>
              <a:rPr lang="en-US" baseline="-25000"/>
              <a:t>2</a:t>
            </a:r>
            <a:r>
              <a:rPr lang="en-US"/>
              <a:t>SO</a:t>
            </a:r>
            <a:r>
              <a:rPr lang="en-US" baseline="-25000"/>
              <a:t>4</a:t>
            </a:r>
            <a:r>
              <a:rPr lang="en-US" b="1" baseline="30000"/>
              <a:t>.</a:t>
            </a:r>
            <a:r>
              <a:rPr lang="en-US"/>
              <a:t>10H</a:t>
            </a:r>
            <a:r>
              <a:rPr lang="en-US" baseline="-25000"/>
              <a:t>2</a:t>
            </a:r>
            <a:r>
              <a:rPr lang="en-US"/>
              <a:t>O</a:t>
            </a:r>
          </a:p>
          <a:p>
            <a:pPr algn="l"/>
            <a:r>
              <a:rPr lang="en-US"/>
              <a:t>3     0.1 M K</a:t>
            </a:r>
            <a:r>
              <a:rPr lang="en-US" baseline="-25000"/>
              <a:t>2</a:t>
            </a:r>
            <a:r>
              <a:rPr lang="en-US"/>
              <a:t>CrO</a:t>
            </a:r>
            <a:r>
              <a:rPr lang="en-US" baseline="-25000"/>
              <a:t>4</a:t>
            </a:r>
            <a:r>
              <a:rPr lang="en-US"/>
              <a:t>			7.0 g K</a:t>
            </a:r>
            <a:r>
              <a:rPr lang="en-US" baseline="-25000"/>
              <a:t>2</a:t>
            </a:r>
            <a:r>
              <a:rPr lang="en-US"/>
              <a:t>CrO</a:t>
            </a:r>
            <a:r>
              <a:rPr lang="en-US" baseline="-25000"/>
              <a:t>4</a:t>
            </a:r>
          </a:p>
          <a:p>
            <a:pPr algn="l"/>
            <a:r>
              <a:rPr lang="en-US"/>
              <a:t>4     0.1 M K</a:t>
            </a:r>
            <a:r>
              <a:rPr lang="en-US" baseline="-25000"/>
              <a:t>4</a:t>
            </a:r>
            <a:r>
              <a:rPr lang="en-US"/>
              <a:t>Fe(CN)</a:t>
            </a:r>
            <a:r>
              <a:rPr lang="en-US" baseline="-25000"/>
              <a:t>6</a:t>
            </a:r>
            <a:r>
              <a:rPr lang="en-US" b="1" baseline="30000"/>
              <a:t>.</a:t>
            </a:r>
            <a:r>
              <a:rPr lang="en-US" b="1"/>
              <a:t> </a:t>
            </a:r>
            <a:r>
              <a:rPr lang="en-US"/>
              <a:t>3H</a:t>
            </a:r>
            <a:r>
              <a:rPr lang="en-US" baseline="-25000"/>
              <a:t>2</a:t>
            </a:r>
            <a:r>
              <a:rPr lang="en-US"/>
              <a:t>O	21 g K</a:t>
            </a:r>
            <a:r>
              <a:rPr lang="en-US" baseline="-25000"/>
              <a:t>4</a:t>
            </a:r>
            <a:r>
              <a:rPr lang="en-US"/>
              <a:t>Fe(CN)</a:t>
            </a:r>
            <a:r>
              <a:rPr lang="en-US" baseline="-25000"/>
              <a:t>6</a:t>
            </a:r>
            <a:r>
              <a:rPr lang="en-US" b="1" baseline="30000"/>
              <a:t>.</a:t>
            </a:r>
            <a:r>
              <a:rPr lang="en-US" b="1"/>
              <a:t> </a:t>
            </a:r>
            <a:r>
              <a:rPr lang="en-US"/>
              <a:t>3H</a:t>
            </a:r>
            <a:r>
              <a:rPr lang="en-US" baseline="-25000"/>
              <a:t>2</a:t>
            </a:r>
            <a:r>
              <a:rPr lang="en-US"/>
              <a:t>O or 24 g K</a:t>
            </a:r>
            <a:r>
              <a:rPr lang="en-US" baseline="-25000"/>
              <a:t>4</a:t>
            </a:r>
            <a:r>
              <a:rPr lang="en-US"/>
              <a:t>Fe(CN)</a:t>
            </a:r>
            <a:r>
              <a:rPr lang="en-US" baseline="-25000"/>
              <a:t>6</a:t>
            </a:r>
            <a:r>
              <a:rPr lang="en-US" b="1" baseline="30000"/>
              <a:t>.</a:t>
            </a:r>
            <a:r>
              <a:rPr lang="en-US" b="1"/>
              <a:t> </a:t>
            </a:r>
            <a:r>
              <a:rPr lang="en-US"/>
              <a:t>6H</a:t>
            </a:r>
            <a:r>
              <a:rPr lang="en-US" baseline="-25000"/>
              <a:t>2</a:t>
            </a:r>
            <a:r>
              <a:rPr lang="en-US"/>
              <a:t>O</a:t>
            </a:r>
          </a:p>
          <a:p>
            <a:pPr algn="l"/>
            <a:r>
              <a:rPr lang="en-US"/>
              <a:t>A     0.1 M AgNO</a:t>
            </a:r>
            <a:r>
              <a:rPr lang="en-US" baseline="-25000"/>
              <a:t>3</a:t>
            </a:r>
            <a:r>
              <a:rPr lang="en-US"/>
              <a:t>			8.5 g AgNO</a:t>
            </a:r>
            <a:r>
              <a:rPr lang="en-US" baseline="-25000"/>
              <a:t>3</a:t>
            </a:r>
          </a:p>
          <a:p>
            <a:pPr algn="l"/>
            <a:r>
              <a:rPr lang="en-US"/>
              <a:t>B     0.1 M Ba(NO</a:t>
            </a:r>
            <a:r>
              <a:rPr lang="en-US" baseline="-25000"/>
              <a:t>3</a:t>
            </a:r>
            <a:r>
              <a:rPr lang="en-US"/>
              <a:t>)</a:t>
            </a:r>
            <a:r>
              <a:rPr lang="en-US" baseline="-25000"/>
              <a:t>2</a:t>
            </a:r>
            <a:r>
              <a:rPr lang="en-US"/>
              <a:t>		13 g Ba(NO3)</a:t>
            </a:r>
            <a:r>
              <a:rPr lang="en-US" baseline="-25000"/>
              <a:t>2</a:t>
            </a:r>
          </a:p>
          <a:p>
            <a:pPr algn="l"/>
            <a:r>
              <a:rPr lang="en-US"/>
              <a:t>C    0.1 M Zn(NO</a:t>
            </a:r>
            <a:r>
              <a:rPr lang="en-US" baseline="-25000"/>
              <a:t>3</a:t>
            </a:r>
            <a:r>
              <a:rPr lang="en-US"/>
              <a:t>)</a:t>
            </a:r>
            <a:r>
              <a:rPr lang="en-US" baseline="-25000"/>
              <a:t>2</a:t>
            </a:r>
            <a:r>
              <a:rPr lang="en-US" b="1" baseline="30000"/>
              <a:t>.</a:t>
            </a:r>
            <a:r>
              <a:rPr lang="en-US"/>
              <a:t> 6H</a:t>
            </a:r>
            <a:r>
              <a:rPr lang="en-US" baseline="-25000"/>
              <a:t>2</a:t>
            </a:r>
            <a:r>
              <a:rPr lang="en-US"/>
              <a:t>O		15 g Zn(NO</a:t>
            </a:r>
            <a:r>
              <a:rPr lang="en-US" baseline="-25000"/>
              <a:t>3</a:t>
            </a:r>
            <a:r>
              <a:rPr lang="en-US"/>
              <a:t>)</a:t>
            </a:r>
            <a:r>
              <a:rPr lang="en-US" baseline="-25000"/>
              <a:t>2</a:t>
            </a:r>
            <a:r>
              <a:rPr lang="en-US" b="1" baseline="30000"/>
              <a:t>.</a:t>
            </a:r>
            <a:r>
              <a:rPr lang="en-US"/>
              <a:t> 6H</a:t>
            </a:r>
            <a:r>
              <a:rPr lang="en-US" baseline="-25000"/>
              <a:t>2</a:t>
            </a:r>
            <a:r>
              <a:rPr lang="en-US"/>
              <a:t>O</a:t>
            </a:r>
          </a:p>
          <a:p>
            <a:pPr algn="l"/>
            <a:r>
              <a:rPr lang="en-US"/>
              <a:t>		</a:t>
            </a:r>
          </a:p>
          <a:p>
            <a:pPr algn="l"/>
            <a:r>
              <a:rPr lang="en-US"/>
              <a:t>These solutions are then transferred into glass eye dropper bottles for students.</a:t>
            </a:r>
          </a:p>
          <a:p>
            <a:pPr algn="l"/>
            <a:r>
              <a:rPr lang="en-US"/>
              <a:t>The unknowns are made as follows: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349375" y="1419225"/>
            <a:ext cx="2297113" cy="519113"/>
          </a:xfrm>
          <a:prstGeom prst="rect">
            <a:avLst/>
          </a:prstGeom>
          <a:noFill/>
          <a:ln w="9525">
            <a:noFill/>
            <a:miter lim="800000"/>
            <a:headEnd/>
            <a:tailEnd/>
          </a:ln>
          <a:effectLst/>
        </p:spPr>
        <p:txBody>
          <a:bodyPr wrap="none" anchor="ctr">
            <a:spAutoFit/>
          </a:bodyPr>
          <a:lstStyle/>
          <a:p>
            <a:pPr algn="l" eaLnBrk="1" hangingPunct="1"/>
            <a:r>
              <a:rPr lang="en-US" sz="1000">
                <a:cs typeface="Times New Roman" pitchFamily="18" charset="0"/>
              </a:rPr>
              <a:t>PART ONE – Single Known Solutions</a:t>
            </a:r>
            <a:endParaRPr lang="en-US" sz="900"/>
          </a:p>
          <a:p>
            <a:pPr algn="l"/>
            <a:endParaRPr lang="en-US"/>
          </a:p>
        </p:txBody>
      </p:sp>
      <p:graphicFrame>
        <p:nvGraphicFramePr>
          <p:cNvPr id="15363" name="Group 3"/>
          <p:cNvGraphicFramePr>
            <a:graphicFrameLocks noGrp="1"/>
          </p:cNvGraphicFramePr>
          <p:nvPr/>
        </p:nvGraphicFramePr>
        <p:xfrm>
          <a:off x="1349375" y="1938338"/>
          <a:ext cx="6445250" cy="3261360"/>
        </p:xfrm>
        <a:graphic>
          <a:graphicData uri="http://schemas.openxmlformats.org/drawingml/2006/table">
            <a:tbl>
              <a:tblPr/>
              <a:tblGrid>
                <a:gridCol w="1096963"/>
                <a:gridCol w="514350"/>
                <a:gridCol w="1611312"/>
                <a:gridCol w="1611313"/>
                <a:gridCol w="1611312"/>
              </a:tblGrid>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Solutions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A</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B</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of Unknown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Unknown PART TWO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Either 5, 6, 7, 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407" name="Text Box 47"/>
          <p:cNvSpPr txBox="1">
            <a:spLocks noChangeArrowheads="1"/>
          </p:cNvSpPr>
          <p:nvPr/>
        </p:nvSpPr>
        <p:spPr bwMode="auto">
          <a:xfrm>
            <a:off x="8034338" y="227013"/>
            <a:ext cx="654050" cy="366712"/>
          </a:xfrm>
          <a:prstGeom prst="rect">
            <a:avLst/>
          </a:prstGeom>
          <a:noFill/>
          <a:ln w="9525">
            <a:noFill/>
            <a:miter lim="800000"/>
            <a:headEnd/>
            <a:tailEnd/>
          </a:ln>
          <a:effectLst/>
        </p:spPr>
        <p:txBody>
          <a:bodyPr wrap="none">
            <a:spAutoFit/>
          </a:bodyPr>
          <a:lstStyle/>
          <a:p>
            <a:r>
              <a:rPr lang="en-US" b="1">
                <a:solidFill>
                  <a:srgbClr val="FF0000"/>
                </a:solidFill>
              </a:rPr>
              <a:t>KEY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376363" y="804863"/>
            <a:ext cx="2501900" cy="519112"/>
          </a:xfrm>
          <a:prstGeom prst="rect">
            <a:avLst/>
          </a:prstGeom>
          <a:noFill/>
          <a:ln w="9525">
            <a:noFill/>
            <a:miter lim="800000"/>
            <a:headEnd/>
            <a:tailEnd/>
          </a:ln>
          <a:effectLst/>
        </p:spPr>
        <p:txBody>
          <a:bodyPr wrap="none" anchor="ctr">
            <a:spAutoFit/>
          </a:bodyPr>
          <a:lstStyle/>
          <a:p>
            <a:pPr algn="l" eaLnBrk="1" hangingPunct="1"/>
            <a:r>
              <a:rPr lang="en-US" sz="1000">
                <a:cs typeface="Times New Roman" pitchFamily="18" charset="0"/>
              </a:rPr>
              <a:t>PART THREE – Double Known Solutions</a:t>
            </a:r>
            <a:endParaRPr lang="en-US" sz="900"/>
          </a:p>
          <a:p>
            <a:pPr algn="l"/>
            <a:endParaRPr lang="en-US"/>
          </a:p>
        </p:txBody>
      </p:sp>
      <p:sp>
        <p:nvSpPr>
          <p:cNvPr id="16387" name="Rectangle 3"/>
          <p:cNvSpPr>
            <a:spLocks noChangeArrowheads="1"/>
          </p:cNvSpPr>
          <p:nvPr/>
        </p:nvSpPr>
        <p:spPr bwMode="auto">
          <a:xfrm>
            <a:off x="1376363" y="804863"/>
            <a:ext cx="514350" cy="0"/>
          </a:xfrm>
          <a:prstGeom prst="rect">
            <a:avLst/>
          </a:prstGeom>
          <a:solidFill>
            <a:srgbClr val="C0C0C0"/>
          </a:solidFill>
          <a:ln w="9525">
            <a:noFill/>
            <a:miter lim="800000"/>
            <a:headEnd/>
            <a:tailEnd/>
          </a:ln>
          <a:effectLst/>
        </p:spPr>
        <p:txBody>
          <a:bodyPr wrap="none" anchor="ctr">
            <a:spAutoFit/>
          </a:bodyPr>
          <a:lstStyle/>
          <a:p>
            <a:endParaRPr lang="en-US"/>
          </a:p>
        </p:txBody>
      </p:sp>
      <p:sp>
        <p:nvSpPr>
          <p:cNvPr id="16388" name="Line 4"/>
          <p:cNvSpPr>
            <a:spLocks noChangeShapeType="1"/>
          </p:cNvSpPr>
          <p:nvPr/>
        </p:nvSpPr>
        <p:spPr bwMode="auto">
          <a:xfrm>
            <a:off x="2557463" y="5213350"/>
            <a:ext cx="119062" cy="225425"/>
          </a:xfrm>
          <a:prstGeom prst="line">
            <a:avLst/>
          </a:prstGeom>
          <a:noFill/>
          <a:ln w="9525">
            <a:solidFill>
              <a:srgbClr val="000000"/>
            </a:solidFill>
            <a:round/>
            <a:headEnd/>
            <a:tailEnd type="triangle" w="med" len="med"/>
          </a:ln>
        </p:spPr>
        <p:txBody>
          <a:bodyPr/>
          <a:lstStyle/>
          <a:p>
            <a:endParaRPr lang="en-US"/>
          </a:p>
        </p:txBody>
      </p:sp>
      <p:graphicFrame>
        <p:nvGraphicFramePr>
          <p:cNvPr id="16389" name="Group 5"/>
          <p:cNvGraphicFramePr>
            <a:graphicFrameLocks noGrp="1"/>
          </p:cNvGraphicFramePr>
          <p:nvPr/>
        </p:nvGraphicFramePr>
        <p:xfrm>
          <a:off x="1376363" y="1323975"/>
          <a:ext cx="6445250" cy="4206240"/>
        </p:xfrm>
        <a:graphic>
          <a:graphicData uri="http://schemas.openxmlformats.org/drawingml/2006/table">
            <a:tbl>
              <a:tblPr/>
              <a:tblGrid>
                <a:gridCol w="1096962"/>
                <a:gridCol w="514350"/>
                <a:gridCol w="1611313"/>
                <a:gridCol w="1611312"/>
                <a:gridCol w="1611313"/>
              </a:tblGrid>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Solutions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A</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B</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of Unknown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Double Unknown PART FOUR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Either: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15, 16, 17, 18, 19, 20, 21, 22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43" name="Text Box 59"/>
          <p:cNvSpPr txBox="1">
            <a:spLocks noChangeArrowheads="1"/>
          </p:cNvSpPr>
          <p:nvPr/>
        </p:nvSpPr>
        <p:spPr bwMode="auto">
          <a:xfrm>
            <a:off x="8034338" y="227013"/>
            <a:ext cx="654050" cy="366712"/>
          </a:xfrm>
          <a:prstGeom prst="rect">
            <a:avLst/>
          </a:prstGeom>
          <a:noFill/>
          <a:ln w="9525">
            <a:noFill/>
            <a:miter lim="800000"/>
            <a:headEnd/>
            <a:tailEnd/>
          </a:ln>
          <a:effectLst/>
        </p:spPr>
        <p:txBody>
          <a:bodyPr wrap="none">
            <a:spAutoFit/>
          </a:bodyPr>
          <a:lstStyle/>
          <a:p>
            <a:r>
              <a:rPr lang="en-US" b="1">
                <a:solidFill>
                  <a:srgbClr val="FF0000"/>
                </a:solidFill>
              </a:rPr>
              <a:t>KEY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704850" y="731838"/>
            <a:ext cx="7888288" cy="5767387"/>
          </a:xfrm>
          <a:prstGeom prst="rect">
            <a:avLst/>
          </a:prstGeom>
          <a:noFill/>
          <a:ln w="9525">
            <a:noFill/>
            <a:miter lim="800000"/>
            <a:headEnd/>
            <a:tailEnd/>
          </a:ln>
          <a:effectLst/>
        </p:spPr>
        <p:txBody>
          <a:bodyPr wrap="none" anchor="ctr">
            <a:spAutoFit/>
          </a:bodyPr>
          <a:lstStyle/>
          <a:p>
            <a:pPr algn="l" eaLnBrk="1" hangingPunct="1">
              <a:tabLst>
                <a:tab pos="1143000" algn="l"/>
              </a:tabLst>
            </a:pPr>
            <a:r>
              <a:rPr lang="en-US" u="sng">
                <a:cs typeface="Times New Roman" pitchFamily="18" charset="0"/>
              </a:rPr>
              <a:t>Double “Un”-knowns</a:t>
            </a:r>
            <a:r>
              <a:rPr lang="en-US">
                <a:cs typeface="Times New Roman" pitchFamily="18" charset="0"/>
              </a:rPr>
              <a:t>	</a:t>
            </a:r>
            <a:r>
              <a:rPr lang="en-US" u="sng">
                <a:cs typeface="Times New Roman" pitchFamily="18" charset="0"/>
              </a:rPr>
              <a:t>To mix with 500 mL of water in Erlenmeyer flask</a:t>
            </a:r>
            <a:endParaRPr lang="en-US"/>
          </a:p>
          <a:p>
            <a:pPr algn="l">
              <a:tabLst>
                <a:tab pos="1143000" algn="l"/>
              </a:tabLst>
            </a:pPr>
            <a:r>
              <a:rPr lang="en-US">
                <a:cs typeface="Times New Roman" pitchFamily="18" charset="0"/>
              </a:rPr>
              <a:t>9	2  +  3		     7.0 g Na</a:t>
            </a:r>
            <a:r>
              <a:rPr lang="en-US" baseline="-30000">
                <a:cs typeface="Times New Roman" pitchFamily="18" charset="0"/>
              </a:rPr>
              <a:t>2</a:t>
            </a:r>
            <a:r>
              <a:rPr lang="en-US">
                <a:cs typeface="Times New Roman" pitchFamily="18" charset="0"/>
              </a:rPr>
              <a:t>SO</a:t>
            </a:r>
            <a:r>
              <a:rPr lang="en-US" baseline="-30000">
                <a:cs typeface="Times New Roman" pitchFamily="18" charset="0"/>
              </a:rPr>
              <a:t>4        </a:t>
            </a:r>
            <a:r>
              <a:rPr lang="en-US">
                <a:cs typeface="Times New Roman" pitchFamily="18" charset="0"/>
              </a:rPr>
              <a:t>+  	7.0 g K</a:t>
            </a:r>
            <a:r>
              <a:rPr lang="en-US" baseline="-30000">
                <a:cs typeface="Times New Roman" pitchFamily="18" charset="0"/>
              </a:rPr>
              <a:t>2</a:t>
            </a:r>
            <a:r>
              <a:rPr lang="en-US">
                <a:cs typeface="Times New Roman" pitchFamily="18" charset="0"/>
              </a:rPr>
              <a:t>CrO</a:t>
            </a:r>
            <a:r>
              <a:rPr lang="en-US" baseline="-30000">
                <a:cs typeface="Times New Roman" pitchFamily="18" charset="0"/>
              </a:rPr>
              <a:t>4</a:t>
            </a:r>
            <a:endParaRPr lang="en-US"/>
          </a:p>
          <a:p>
            <a:pPr algn="l">
              <a:tabLst>
                <a:tab pos="1143000" algn="l"/>
              </a:tabLst>
            </a:pPr>
            <a:r>
              <a:rPr lang="en-US">
                <a:cs typeface="Times New Roman" pitchFamily="18" charset="0"/>
              </a:rPr>
              <a:t>10	1  +  2		     3.0 g NaCl   	   +   	7.0 g Na</a:t>
            </a:r>
            <a:r>
              <a:rPr lang="en-US" baseline="-30000">
                <a:cs typeface="Times New Roman" pitchFamily="18" charset="0"/>
              </a:rPr>
              <a:t>2</a:t>
            </a:r>
            <a:r>
              <a:rPr lang="en-US">
                <a:cs typeface="Times New Roman" pitchFamily="18" charset="0"/>
              </a:rPr>
              <a:t>SO</a:t>
            </a:r>
            <a:r>
              <a:rPr lang="en-US" baseline="-30000">
                <a:cs typeface="Times New Roman" pitchFamily="18" charset="0"/>
              </a:rPr>
              <a:t>4  </a:t>
            </a:r>
            <a:r>
              <a:rPr lang="en-US">
                <a:cs typeface="Times New Roman" pitchFamily="18" charset="0"/>
              </a:rPr>
              <a:t>  </a:t>
            </a:r>
            <a:endParaRPr lang="en-US"/>
          </a:p>
          <a:p>
            <a:pPr algn="l">
              <a:tabLst>
                <a:tab pos="1143000" algn="l"/>
              </a:tabLst>
            </a:pPr>
            <a:r>
              <a:rPr lang="en-US">
                <a:cs typeface="Times New Roman" pitchFamily="18" charset="0"/>
              </a:rPr>
              <a:t>11	1  +  3		     3.0 g NaCl   	   +   	7.0 g K</a:t>
            </a:r>
            <a:r>
              <a:rPr lang="en-US" baseline="-30000">
                <a:cs typeface="Times New Roman" pitchFamily="18" charset="0"/>
              </a:rPr>
              <a:t>2</a:t>
            </a:r>
            <a:r>
              <a:rPr lang="en-US">
                <a:cs typeface="Times New Roman" pitchFamily="18" charset="0"/>
              </a:rPr>
              <a:t>CrO</a:t>
            </a:r>
            <a:r>
              <a:rPr lang="en-US" baseline="-30000">
                <a:cs typeface="Times New Roman" pitchFamily="18" charset="0"/>
              </a:rPr>
              <a:t>4  </a:t>
            </a:r>
            <a:r>
              <a:rPr lang="en-US">
                <a:cs typeface="Times New Roman" pitchFamily="18" charset="0"/>
              </a:rPr>
              <a:t>  </a:t>
            </a:r>
            <a:endParaRPr lang="en-US"/>
          </a:p>
          <a:p>
            <a:pPr algn="l">
              <a:tabLst>
                <a:tab pos="1143000" algn="l"/>
              </a:tabLst>
            </a:pPr>
            <a:r>
              <a:rPr lang="en-US">
                <a:cs typeface="Times New Roman" pitchFamily="18" charset="0"/>
              </a:rPr>
              <a:t>12	1  +  4		     3.0 g NaCl   	   +   	21 g K</a:t>
            </a:r>
            <a:r>
              <a:rPr lang="en-US" baseline="-30000">
                <a:cs typeface="Times New Roman" pitchFamily="18" charset="0"/>
              </a:rPr>
              <a:t>4</a:t>
            </a:r>
            <a:r>
              <a:rPr lang="en-US">
                <a:cs typeface="Times New Roman" pitchFamily="18" charset="0"/>
              </a:rPr>
              <a:t>Fe(CN)</a:t>
            </a:r>
            <a:r>
              <a:rPr lang="en-US" baseline="-30000">
                <a:cs typeface="Times New Roman" pitchFamily="18" charset="0"/>
              </a:rPr>
              <a:t>6</a:t>
            </a:r>
            <a:r>
              <a:rPr lang="en-US" b="1" baseline="30000">
                <a:cs typeface="Times New Roman" pitchFamily="18" charset="0"/>
              </a:rPr>
              <a:t>. </a:t>
            </a:r>
            <a:r>
              <a:rPr lang="en-US">
                <a:cs typeface="Times New Roman" pitchFamily="18" charset="0"/>
              </a:rPr>
              <a:t>3H</a:t>
            </a:r>
            <a:r>
              <a:rPr lang="en-US" baseline="-30000">
                <a:cs typeface="Times New Roman" pitchFamily="18" charset="0"/>
              </a:rPr>
              <a:t>2</a:t>
            </a:r>
            <a:r>
              <a:rPr lang="en-US">
                <a:cs typeface="Times New Roman" pitchFamily="18" charset="0"/>
              </a:rPr>
              <a:t>O</a:t>
            </a:r>
            <a:endParaRPr lang="en-US"/>
          </a:p>
          <a:p>
            <a:pPr algn="l">
              <a:tabLst>
                <a:tab pos="1143000" algn="l"/>
              </a:tabLst>
            </a:pPr>
            <a:r>
              <a:rPr lang="en-US">
                <a:cs typeface="Times New Roman" pitchFamily="18" charset="0"/>
              </a:rPr>
              <a:t>13	3  +  4		     7.0 g K</a:t>
            </a:r>
            <a:r>
              <a:rPr lang="en-US" baseline="-30000">
                <a:cs typeface="Times New Roman" pitchFamily="18" charset="0"/>
              </a:rPr>
              <a:t>2</a:t>
            </a:r>
            <a:r>
              <a:rPr lang="en-US">
                <a:cs typeface="Times New Roman" pitchFamily="18" charset="0"/>
              </a:rPr>
              <a:t>CrO</a:t>
            </a:r>
            <a:r>
              <a:rPr lang="en-US" baseline="-30000">
                <a:cs typeface="Times New Roman" pitchFamily="18" charset="0"/>
              </a:rPr>
              <a:t>4	   </a:t>
            </a:r>
            <a:r>
              <a:rPr lang="en-US">
                <a:cs typeface="Times New Roman" pitchFamily="18" charset="0"/>
              </a:rPr>
              <a:t>+   	21 g K</a:t>
            </a:r>
            <a:r>
              <a:rPr lang="en-US" baseline="-30000">
                <a:cs typeface="Times New Roman" pitchFamily="18" charset="0"/>
              </a:rPr>
              <a:t>4</a:t>
            </a:r>
            <a:r>
              <a:rPr lang="en-US">
                <a:cs typeface="Times New Roman" pitchFamily="18" charset="0"/>
              </a:rPr>
              <a:t>Fe(CN)</a:t>
            </a:r>
            <a:r>
              <a:rPr lang="en-US" baseline="-30000">
                <a:cs typeface="Times New Roman" pitchFamily="18" charset="0"/>
              </a:rPr>
              <a:t>6</a:t>
            </a:r>
            <a:r>
              <a:rPr lang="en-US" b="1" baseline="30000">
                <a:cs typeface="Times New Roman" pitchFamily="18" charset="0"/>
              </a:rPr>
              <a:t>. </a:t>
            </a:r>
            <a:r>
              <a:rPr lang="en-US">
                <a:cs typeface="Times New Roman" pitchFamily="18" charset="0"/>
              </a:rPr>
              <a:t>3H</a:t>
            </a:r>
            <a:r>
              <a:rPr lang="en-US" baseline="-30000">
                <a:cs typeface="Times New Roman" pitchFamily="18" charset="0"/>
              </a:rPr>
              <a:t>2</a:t>
            </a:r>
            <a:r>
              <a:rPr lang="en-US">
                <a:cs typeface="Times New Roman" pitchFamily="18" charset="0"/>
              </a:rPr>
              <a:t>O</a:t>
            </a:r>
            <a:endParaRPr lang="en-US"/>
          </a:p>
          <a:p>
            <a:pPr algn="l">
              <a:tabLst>
                <a:tab pos="1143000" algn="l"/>
              </a:tabLst>
            </a:pPr>
            <a:r>
              <a:rPr lang="en-US">
                <a:cs typeface="Times New Roman" pitchFamily="18" charset="0"/>
              </a:rPr>
              <a:t>14	2  +  4		     7.0 g Na</a:t>
            </a:r>
            <a:r>
              <a:rPr lang="en-US" baseline="-30000">
                <a:cs typeface="Times New Roman" pitchFamily="18" charset="0"/>
              </a:rPr>
              <a:t>2</a:t>
            </a:r>
            <a:r>
              <a:rPr lang="en-US">
                <a:cs typeface="Times New Roman" pitchFamily="18" charset="0"/>
              </a:rPr>
              <a:t>SO</a:t>
            </a:r>
            <a:r>
              <a:rPr lang="en-US" baseline="-30000">
                <a:cs typeface="Times New Roman" pitchFamily="18" charset="0"/>
              </a:rPr>
              <a:t>4	   </a:t>
            </a:r>
            <a:r>
              <a:rPr lang="en-US">
                <a:cs typeface="Times New Roman" pitchFamily="18" charset="0"/>
              </a:rPr>
              <a:t>+   	21 g K</a:t>
            </a:r>
            <a:r>
              <a:rPr lang="en-US" baseline="-30000">
                <a:cs typeface="Times New Roman" pitchFamily="18" charset="0"/>
              </a:rPr>
              <a:t>4</a:t>
            </a:r>
            <a:r>
              <a:rPr lang="en-US">
                <a:cs typeface="Times New Roman" pitchFamily="18" charset="0"/>
              </a:rPr>
              <a:t>Fe(CN)</a:t>
            </a:r>
            <a:r>
              <a:rPr lang="en-US" baseline="-30000">
                <a:cs typeface="Times New Roman" pitchFamily="18" charset="0"/>
              </a:rPr>
              <a:t>6</a:t>
            </a:r>
            <a:r>
              <a:rPr lang="en-US" b="1" baseline="30000">
                <a:cs typeface="Times New Roman" pitchFamily="18" charset="0"/>
              </a:rPr>
              <a:t>. </a:t>
            </a:r>
            <a:r>
              <a:rPr lang="en-US">
                <a:cs typeface="Times New Roman" pitchFamily="18" charset="0"/>
              </a:rPr>
              <a:t>3H</a:t>
            </a:r>
            <a:r>
              <a:rPr lang="en-US" baseline="-30000">
                <a:cs typeface="Times New Roman" pitchFamily="18" charset="0"/>
              </a:rPr>
              <a:t>2</a:t>
            </a:r>
            <a:r>
              <a:rPr lang="en-US">
                <a:cs typeface="Times New Roman" pitchFamily="18" charset="0"/>
              </a:rPr>
              <a:t>O</a:t>
            </a:r>
            <a:endParaRPr lang="en-US"/>
          </a:p>
          <a:p>
            <a:pPr algn="l">
              <a:tabLst>
                <a:tab pos="1143000" algn="l"/>
              </a:tabLst>
            </a:pPr>
            <a:r>
              <a:rPr lang="en-US">
                <a:cs typeface="Times New Roman" pitchFamily="18" charset="0"/>
              </a:rPr>
              <a:t>	</a:t>
            </a:r>
            <a:endParaRPr lang="en-US"/>
          </a:p>
          <a:p>
            <a:pPr algn="l">
              <a:tabLst>
                <a:tab pos="1143000" algn="l"/>
              </a:tabLst>
            </a:pPr>
            <a:r>
              <a:rPr lang="en-US" u="sng">
                <a:cs typeface="Times New Roman" pitchFamily="18" charset="0"/>
              </a:rPr>
              <a:t>Single Unknown</a:t>
            </a:r>
            <a:r>
              <a:rPr lang="en-US">
                <a:cs typeface="Times New Roman" pitchFamily="18" charset="0"/>
              </a:rPr>
              <a:t>		</a:t>
            </a:r>
            <a:r>
              <a:rPr lang="en-US" u="sng">
                <a:cs typeface="Times New Roman" pitchFamily="18" charset="0"/>
              </a:rPr>
              <a:t>True Identity</a:t>
            </a:r>
            <a:endParaRPr lang="en-US"/>
          </a:p>
          <a:p>
            <a:pPr algn="l">
              <a:tabLst>
                <a:tab pos="1143000" algn="l"/>
              </a:tabLst>
            </a:pPr>
            <a:r>
              <a:rPr lang="en-US">
                <a:cs typeface="Times New Roman" pitchFamily="18" charset="0"/>
              </a:rPr>
              <a:t>        5			        4</a:t>
            </a:r>
          </a:p>
          <a:p>
            <a:pPr algn="l">
              <a:tabLst>
                <a:tab pos="1143000" algn="l"/>
              </a:tabLst>
            </a:pPr>
            <a:r>
              <a:rPr lang="en-US">
                <a:cs typeface="Times New Roman" pitchFamily="18" charset="0"/>
              </a:rPr>
              <a:t>        6			        3</a:t>
            </a:r>
          </a:p>
          <a:p>
            <a:pPr algn="l">
              <a:tabLst>
                <a:tab pos="1143000" algn="l"/>
              </a:tabLst>
            </a:pPr>
            <a:r>
              <a:rPr lang="en-US">
                <a:cs typeface="Times New Roman" pitchFamily="18" charset="0"/>
              </a:rPr>
              <a:t>        7			        2</a:t>
            </a:r>
          </a:p>
          <a:p>
            <a:pPr algn="l">
              <a:tabLst>
                <a:tab pos="1143000" algn="l"/>
              </a:tabLst>
            </a:pPr>
            <a:r>
              <a:rPr lang="en-US">
                <a:cs typeface="Times New Roman" pitchFamily="18" charset="0"/>
              </a:rPr>
              <a:t>        8			        1</a:t>
            </a:r>
          </a:p>
          <a:p>
            <a:pPr algn="l">
              <a:tabLst>
                <a:tab pos="1143000" algn="l"/>
              </a:tabLst>
            </a:pPr>
            <a:endParaRPr lang="en-US" sz="1200">
              <a:cs typeface="Times New Roman" pitchFamily="18" charset="0"/>
            </a:endParaRPr>
          </a:p>
          <a:p>
            <a:pPr algn="l">
              <a:tabLst>
                <a:tab pos="1143000" algn="l"/>
              </a:tabLst>
            </a:pPr>
            <a:r>
              <a:rPr lang="en-US" u="sng">
                <a:cs typeface="Times New Roman" pitchFamily="18" charset="0"/>
              </a:rPr>
              <a:t>Double Unknown</a:t>
            </a:r>
            <a:r>
              <a:rPr lang="en-US">
                <a:cs typeface="Times New Roman" pitchFamily="18" charset="0"/>
              </a:rPr>
              <a:t>		</a:t>
            </a:r>
            <a:r>
              <a:rPr lang="en-US" u="sng">
                <a:cs typeface="Times New Roman" pitchFamily="18" charset="0"/>
              </a:rPr>
              <a:t>True Identity</a:t>
            </a:r>
          </a:p>
          <a:p>
            <a:pPr algn="l">
              <a:tabLst>
                <a:tab pos="1143000" algn="l"/>
              </a:tabLst>
            </a:pPr>
            <a:r>
              <a:rPr lang="en-US">
                <a:cs typeface="Times New Roman" pitchFamily="18" charset="0"/>
              </a:rPr>
              <a:t>     15 or 22		       11</a:t>
            </a:r>
          </a:p>
          <a:p>
            <a:pPr algn="l">
              <a:tabLst>
                <a:tab pos="1143000" algn="l"/>
              </a:tabLst>
            </a:pPr>
            <a:r>
              <a:rPr lang="en-US">
                <a:cs typeface="Times New Roman" pitchFamily="18" charset="0"/>
              </a:rPr>
              <a:t>     16			       14</a:t>
            </a:r>
          </a:p>
          <a:p>
            <a:pPr algn="l">
              <a:tabLst>
                <a:tab pos="1143000" algn="l"/>
              </a:tabLst>
            </a:pPr>
            <a:r>
              <a:rPr lang="en-US">
                <a:cs typeface="Times New Roman" pitchFamily="18" charset="0"/>
              </a:rPr>
              <a:t>     17			        9</a:t>
            </a:r>
          </a:p>
          <a:p>
            <a:pPr algn="l">
              <a:tabLst>
                <a:tab pos="1143000" algn="l"/>
              </a:tabLst>
            </a:pPr>
            <a:r>
              <a:rPr lang="en-US">
                <a:cs typeface="Times New Roman" pitchFamily="18" charset="0"/>
              </a:rPr>
              <a:t>     18 or 20		       13</a:t>
            </a:r>
          </a:p>
          <a:p>
            <a:pPr algn="l">
              <a:tabLst>
                <a:tab pos="1143000" algn="l"/>
              </a:tabLst>
            </a:pPr>
            <a:r>
              <a:rPr lang="en-US">
                <a:cs typeface="Times New Roman" pitchFamily="18" charset="0"/>
              </a:rPr>
              <a:t>     19			       10</a:t>
            </a:r>
          </a:p>
          <a:p>
            <a:pPr algn="l">
              <a:tabLst>
                <a:tab pos="1143000" algn="l"/>
              </a:tabLst>
            </a:pPr>
            <a:r>
              <a:rPr lang="en-US">
                <a:cs typeface="Times New Roman" pitchFamily="18" charset="0"/>
              </a:rPr>
              <a:t>     21			       12</a:t>
            </a:r>
          </a:p>
        </p:txBody>
      </p:sp>
      <p:sp>
        <p:nvSpPr>
          <p:cNvPr id="14341" name="Text Box 5"/>
          <p:cNvSpPr txBox="1">
            <a:spLocks noChangeArrowheads="1"/>
          </p:cNvSpPr>
          <p:nvPr/>
        </p:nvSpPr>
        <p:spPr bwMode="auto">
          <a:xfrm>
            <a:off x="8034338" y="227013"/>
            <a:ext cx="654050" cy="366712"/>
          </a:xfrm>
          <a:prstGeom prst="rect">
            <a:avLst/>
          </a:prstGeom>
          <a:noFill/>
          <a:ln w="9525">
            <a:noFill/>
            <a:miter lim="800000"/>
            <a:headEnd/>
            <a:tailEnd/>
          </a:ln>
          <a:effectLst/>
        </p:spPr>
        <p:txBody>
          <a:bodyPr wrap="none">
            <a:spAutoFit/>
          </a:bodyPr>
          <a:lstStyle/>
          <a:p>
            <a:r>
              <a:rPr lang="en-US" b="1">
                <a:solidFill>
                  <a:srgbClr val="FF0000"/>
                </a:solidFill>
              </a:rPr>
              <a:t>KEY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solidFill>
                  <a:schemeClr val="tx1"/>
                </a:solidFill>
              </a:rPr>
              <a:t>Introduction</a:t>
            </a:r>
          </a:p>
        </p:txBody>
      </p:sp>
      <p:sp>
        <p:nvSpPr>
          <p:cNvPr id="5124" name="Rectangle 4"/>
          <p:cNvSpPr>
            <a:spLocks noChangeArrowheads="1"/>
          </p:cNvSpPr>
          <p:nvPr/>
        </p:nvSpPr>
        <p:spPr bwMode="auto">
          <a:xfrm>
            <a:off x="533400" y="990600"/>
            <a:ext cx="8305800" cy="5310188"/>
          </a:xfrm>
          <a:prstGeom prst="rect">
            <a:avLst/>
          </a:prstGeom>
          <a:noFill/>
          <a:ln w="9525">
            <a:noFill/>
            <a:miter lim="800000"/>
            <a:headEnd/>
            <a:tailEnd/>
          </a:ln>
          <a:effectLst/>
        </p:spPr>
        <p:txBody>
          <a:bodyPr anchor="ctr">
            <a:spAutoFit/>
          </a:bodyPr>
          <a:lstStyle/>
          <a:p>
            <a:pPr algn="l"/>
            <a:endParaRPr lang="en-US"/>
          </a:p>
          <a:p>
            <a:pPr algn="l"/>
            <a:r>
              <a:rPr lang="en-US"/>
              <a:t>     Qualitative analysis in chemistry is very much like detective work.  The characters in a detective story have methods of operation and other distinguishing features.  These characteristics make it possible to identify individuals as having been responsible for certain acts.  The clues that one observes are evidence of some kind of interaction.  In qualitative analysis you will make use of clues, (evidence of chemical interaction), to help you identify the presence of specific ions (chemicals) in water solution.  However, before you can expect to identify the presence of ions, you must first become familiar with their characteristic behavior.</a:t>
            </a:r>
          </a:p>
          <a:p>
            <a:pPr algn="l"/>
            <a:r>
              <a:rPr lang="en-US"/>
              <a:t>     In this experiment you will be given four solutions, labeled </a:t>
            </a:r>
            <a:r>
              <a:rPr lang="en-US" b="1"/>
              <a:t>1</a:t>
            </a:r>
            <a:r>
              <a:rPr lang="en-US"/>
              <a:t>, </a:t>
            </a:r>
            <a:r>
              <a:rPr lang="en-US" b="1"/>
              <a:t>2</a:t>
            </a:r>
            <a:r>
              <a:rPr lang="en-US"/>
              <a:t>, </a:t>
            </a:r>
            <a:r>
              <a:rPr lang="en-US" b="1"/>
              <a:t>3</a:t>
            </a:r>
            <a:r>
              <a:rPr lang="en-US"/>
              <a:t>, and </a:t>
            </a:r>
            <a:r>
              <a:rPr lang="en-US" b="1"/>
              <a:t>4</a:t>
            </a:r>
            <a:r>
              <a:rPr lang="en-US"/>
              <a:t>.  You will discover how they behave when they are mixed with three other solutions labeled </a:t>
            </a:r>
            <a:r>
              <a:rPr lang="en-US" b="1"/>
              <a:t>A</a:t>
            </a:r>
            <a:r>
              <a:rPr lang="en-US"/>
              <a:t>, </a:t>
            </a:r>
            <a:r>
              <a:rPr lang="en-US" b="1"/>
              <a:t>B</a:t>
            </a:r>
            <a:r>
              <a:rPr lang="en-US"/>
              <a:t>, and </a:t>
            </a:r>
            <a:r>
              <a:rPr lang="en-US" b="1"/>
              <a:t>C</a:t>
            </a:r>
            <a:r>
              <a:rPr lang="en-US"/>
              <a:t>.  By making careful observations and recording them in your data table, you will detect evidence of chemical reaction that will be characteristic of each of the solutions.  These clues may be the formation of precipitates (solids), change in color, production of a gas, or other evidence of a chemical reaction.  You will then perform the same chemical tests on an unknown solution which contains either </a:t>
            </a:r>
            <a:r>
              <a:rPr lang="en-US" b="1"/>
              <a:t>1</a:t>
            </a:r>
            <a:r>
              <a:rPr lang="en-US"/>
              <a:t>, </a:t>
            </a:r>
            <a:r>
              <a:rPr lang="en-US" b="1"/>
              <a:t>2</a:t>
            </a:r>
            <a:r>
              <a:rPr lang="en-US"/>
              <a:t>, </a:t>
            </a:r>
            <a:r>
              <a:rPr lang="en-US" b="1"/>
              <a:t>3</a:t>
            </a:r>
            <a:r>
              <a:rPr lang="en-US"/>
              <a:t>, or </a:t>
            </a:r>
            <a:r>
              <a:rPr lang="en-US" b="1"/>
              <a:t>4 </a:t>
            </a:r>
            <a:r>
              <a:rPr lang="en-US"/>
              <a:t>to determine which one it contains.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Pre-Lab</a:t>
            </a:r>
          </a:p>
        </p:txBody>
      </p:sp>
      <p:sp>
        <p:nvSpPr>
          <p:cNvPr id="6147" name="Rectangle 3"/>
          <p:cNvSpPr>
            <a:spLocks noChangeArrowheads="1"/>
          </p:cNvSpPr>
          <p:nvPr/>
        </p:nvSpPr>
        <p:spPr bwMode="auto">
          <a:xfrm>
            <a:off x="304800" y="1447800"/>
            <a:ext cx="8610600" cy="915988"/>
          </a:xfrm>
          <a:prstGeom prst="rect">
            <a:avLst/>
          </a:prstGeom>
          <a:noFill/>
          <a:ln w="9525">
            <a:noFill/>
            <a:miter lim="800000"/>
            <a:headEnd/>
            <a:tailEnd/>
          </a:ln>
          <a:effectLst/>
        </p:spPr>
        <p:txBody>
          <a:bodyPr anchor="ctr">
            <a:spAutoFit/>
          </a:bodyPr>
          <a:lstStyle/>
          <a:p>
            <a:pPr algn="just" eaLnBrk="1" hangingPunct="1"/>
            <a:r>
              <a:rPr lang="en-US"/>
              <a:t>As an example of the above discussion consider the following hypothetical case.  Solutions X, Y, and Z were allowed to react separately with a few drops of solutions I, II, III, and IV.  The observations were recorded in the table as shown below.</a:t>
            </a:r>
          </a:p>
        </p:txBody>
      </p:sp>
      <p:graphicFrame>
        <p:nvGraphicFramePr>
          <p:cNvPr id="6278" name="Group 134"/>
          <p:cNvGraphicFramePr>
            <a:graphicFrameLocks noGrp="1"/>
          </p:cNvGraphicFramePr>
          <p:nvPr/>
        </p:nvGraphicFramePr>
        <p:xfrm>
          <a:off x="914400" y="2670175"/>
          <a:ext cx="7391400" cy="2816226"/>
        </p:xfrm>
        <a:graphic>
          <a:graphicData uri="http://schemas.openxmlformats.org/drawingml/2006/table">
            <a:tbl>
              <a:tblPr/>
              <a:tblGrid>
                <a:gridCol w="1238250"/>
                <a:gridCol w="2068513"/>
                <a:gridCol w="2033587"/>
                <a:gridCol w="2051050"/>
              </a:tblGrid>
              <a:tr h="476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Solutions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X</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Y</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Z</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620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I</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heavy, yellow precipitate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green precipitate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2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II</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heavy white precipitate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pale yellow precipitate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III</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light blue precipitate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0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IV</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canary yellow solution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no reaction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79" name="Rectangle 135"/>
          <p:cNvSpPr>
            <a:spLocks noChangeArrowheads="1"/>
          </p:cNvSpPr>
          <p:nvPr/>
        </p:nvSpPr>
        <p:spPr bwMode="auto">
          <a:xfrm>
            <a:off x="304800" y="5711825"/>
            <a:ext cx="8839200" cy="1069975"/>
          </a:xfrm>
          <a:prstGeom prst="rect">
            <a:avLst/>
          </a:prstGeom>
          <a:noFill/>
          <a:ln w="9525">
            <a:noFill/>
            <a:miter lim="800000"/>
            <a:headEnd/>
            <a:tailEnd/>
          </a:ln>
          <a:effectLst/>
        </p:spPr>
        <p:txBody>
          <a:bodyPr anchor="ctr">
            <a:spAutoFit/>
          </a:bodyPr>
          <a:lstStyle/>
          <a:p>
            <a:pPr algn="l"/>
            <a:r>
              <a:rPr lang="en-US" sz="1600"/>
              <a:t>Using the above data, determine the identity of an unknown solution that formed a yellow </a:t>
            </a:r>
          </a:p>
          <a:p>
            <a:pPr algn="l"/>
            <a:r>
              <a:rPr lang="en-US" sz="1600"/>
              <a:t>precipitate with solution 1, NR (no reaction) with solution 2, NR with solution 3, and a canary yellow solution with solution 4.    </a:t>
            </a:r>
          </a:p>
          <a:p>
            <a:pPr algn="l"/>
            <a:r>
              <a:rPr lang="en-US" sz="1600" b="1"/>
              <a:t> 				What is your answer?</a:t>
            </a:r>
            <a:r>
              <a:rPr lang="en-US" sz="1600"/>
              <a:t>__________  Simple, right?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solidFill>
                  <a:schemeClr val="tx1"/>
                </a:solidFill>
              </a:rPr>
              <a:t>Experimental Procedure</a:t>
            </a:r>
            <a:r>
              <a:rPr lang="en-US" b="1">
                <a:solidFill>
                  <a:schemeClr val="tx1"/>
                </a:solidFill>
              </a:rPr>
              <a:t> </a:t>
            </a:r>
            <a:endParaRPr lang="en-US">
              <a:solidFill>
                <a:schemeClr val="tx1"/>
              </a:solidFill>
            </a:endParaRPr>
          </a:p>
        </p:txBody>
      </p:sp>
      <p:sp>
        <p:nvSpPr>
          <p:cNvPr id="7171" name="Rectangle 3"/>
          <p:cNvSpPr>
            <a:spLocks noChangeArrowheads="1"/>
          </p:cNvSpPr>
          <p:nvPr/>
        </p:nvSpPr>
        <p:spPr bwMode="auto">
          <a:xfrm>
            <a:off x="304800" y="1703388"/>
            <a:ext cx="8610600" cy="4483100"/>
          </a:xfrm>
          <a:prstGeom prst="rect">
            <a:avLst/>
          </a:prstGeom>
          <a:noFill/>
          <a:ln w="9525">
            <a:noFill/>
            <a:miter lim="800000"/>
            <a:headEnd/>
            <a:tailEnd/>
          </a:ln>
          <a:effectLst/>
        </p:spPr>
        <p:txBody>
          <a:bodyPr anchor="ctr">
            <a:spAutoFit/>
          </a:bodyPr>
          <a:lstStyle/>
          <a:p>
            <a:pPr algn="l"/>
            <a:r>
              <a:rPr lang="en-US"/>
              <a:t>       All data should be entered in the data table provided.  NOTE:  </a:t>
            </a:r>
            <a:r>
              <a:rPr lang="en-US" i="1"/>
              <a:t>After you have completed all reactions (parts one through four) ask your teacher to come to your lab station to see your completed set of reactions and initial this sheet.</a:t>
            </a:r>
          </a:p>
          <a:p>
            <a:pPr algn="l"/>
            <a:endParaRPr lang="en-US"/>
          </a:p>
          <a:p>
            <a:pPr algn="l"/>
            <a:r>
              <a:rPr lang="en-US"/>
              <a:t>PART ONE:  Single Known Solutions   (Each solution contains only one chemical)</a:t>
            </a:r>
          </a:p>
          <a:p>
            <a:pPr algn="l"/>
            <a:endParaRPr lang="en-US"/>
          </a:p>
          <a:p>
            <a:pPr algn="l"/>
            <a:r>
              <a:rPr lang="en-US"/>
              <a:t>__ 1   Place a drop of each numbered solution on your clean piece of plastic film.</a:t>
            </a:r>
          </a:p>
          <a:p>
            <a:pPr algn="l"/>
            <a:r>
              <a:rPr lang="en-US"/>
              <a:t>         (Four total:  </a:t>
            </a:r>
            <a:r>
              <a:rPr lang="en-US" b="1"/>
              <a:t>1</a:t>
            </a:r>
            <a:r>
              <a:rPr lang="en-US"/>
              <a:t>, </a:t>
            </a:r>
            <a:r>
              <a:rPr lang="en-US" b="1"/>
              <a:t>2</a:t>
            </a:r>
            <a:r>
              <a:rPr lang="en-US"/>
              <a:t>, </a:t>
            </a:r>
            <a:r>
              <a:rPr lang="en-US" b="1"/>
              <a:t>3</a:t>
            </a:r>
            <a:r>
              <a:rPr lang="en-US"/>
              <a:t>, and </a:t>
            </a:r>
            <a:r>
              <a:rPr lang="en-US" b="1"/>
              <a:t>4</a:t>
            </a:r>
            <a:r>
              <a:rPr lang="en-US"/>
              <a:t>)   </a:t>
            </a:r>
            <a:r>
              <a:rPr lang="en-US" sz="1400" b="1">
                <a:solidFill>
                  <a:srgbClr val="FF0000"/>
                </a:solidFill>
              </a:rPr>
              <a:t>Do not touch the end of the dropper to the plastic film.</a:t>
            </a:r>
          </a:p>
          <a:p>
            <a:pPr algn="l"/>
            <a:endParaRPr lang="en-US" sz="900" b="1">
              <a:solidFill>
                <a:srgbClr val="FF0000"/>
              </a:solidFill>
            </a:endParaRPr>
          </a:p>
          <a:p>
            <a:pPr algn="l"/>
            <a:r>
              <a:rPr lang="en-US"/>
              <a:t>__ 2   Add a drop of solution </a:t>
            </a:r>
            <a:r>
              <a:rPr lang="en-US" b="1"/>
              <a:t>A</a:t>
            </a:r>
            <a:r>
              <a:rPr lang="en-US"/>
              <a:t> to each drop on the film.</a:t>
            </a:r>
          </a:p>
          <a:p>
            <a:pPr algn="l"/>
            <a:endParaRPr lang="en-US" sz="900"/>
          </a:p>
          <a:p>
            <a:pPr algn="l"/>
            <a:endParaRPr lang="en-US" sz="900"/>
          </a:p>
          <a:p>
            <a:pPr algn="l"/>
            <a:r>
              <a:rPr lang="en-US"/>
              <a:t>__ 3   Place fresh drops of the numbered solutions on the film and test with   </a:t>
            </a:r>
          </a:p>
          <a:p>
            <a:pPr algn="l"/>
            <a:r>
              <a:rPr lang="en-US"/>
              <a:t>          solution </a:t>
            </a:r>
            <a:r>
              <a:rPr lang="en-US" b="1"/>
              <a:t>B</a:t>
            </a:r>
            <a:r>
              <a:rPr lang="en-US"/>
              <a:t>.  Repeat for </a:t>
            </a:r>
            <a:r>
              <a:rPr lang="en-US" b="1"/>
              <a:t>C</a:t>
            </a:r>
            <a:r>
              <a:rPr lang="en-US"/>
              <a:t>.</a:t>
            </a:r>
          </a:p>
          <a:p>
            <a:pPr algn="l"/>
            <a:r>
              <a:rPr lang="en-US"/>
              <a:t>          Record your results in your data table.</a:t>
            </a:r>
          </a:p>
          <a:p>
            <a:pPr algn="l"/>
            <a:endParaRPr lang="en-US" sz="900"/>
          </a:p>
          <a:p>
            <a:pPr algn="l"/>
            <a:r>
              <a:rPr lang="en-US"/>
              <a:t>__ 4   Study the data carefully and not the identifying clues. You will use this </a:t>
            </a:r>
          </a:p>
          <a:p>
            <a:pPr algn="l"/>
            <a:r>
              <a:rPr lang="en-US"/>
              <a:t>          information to help you answer part TWO.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ChangeArrowheads="1"/>
          </p:cNvSpPr>
          <p:nvPr/>
        </p:nvSpPr>
        <p:spPr bwMode="auto">
          <a:xfrm>
            <a:off x="307975" y="1701800"/>
            <a:ext cx="7924800" cy="3113088"/>
          </a:xfrm>
          <a:prstGeom prst="rect">
            <a:avLst/>
          </a:prstGeom>
          <a:noFill/>
          <a:ln w="9525">
            <a:noFill/>
            <a:miter lim="800000"/>
            <a:headEnd/>
            <a:tailEnd/>
          </a:ln>
          <a:effectLst/>
        </p:spPr>
        <p:txBody>
          <a:bodyPr anchor="ctr">
            <a:spAutoFit/>
          </a:bodyPr>
          <a:lstStyle/>
          <a:p>
            <a:pPr algn="l"/>
            <a:r>
              <a:rPr lang="en-US"/>
              <a:t>PART TWO:  Single Known Solution.   </a:t>
            </a:r>
          </a:p>
          <a:p>
            <a:pPr algn="l"/>
            <a:endParaRPr lang="en-US"/>
          </a:p>
          <a:p>
            <a:pPr algn="l"/>
            <a:r>
              <a:rPr lang="en-US"/>
              <a:t>__ 5   Obtain a single unknown solutions (</a:t>
            </a:r>
            <a:r>
              <a:rPr lang="en-US" b="1"/>
              <a:t>5</a:t>
            </a:r>
            <a:r>
              <a:rPr lang="en-US"/>
              <a:t>, </a:t>
            </a:r>
            <a:r>
              <a:rPr lang="en-US" b="1"/>
              <a:t>6</a:t>
            </a:r>
            <a:r>
              <a:rPr lang="en-US"/>
              <a:t>, </a:t>
            </a:r>
            <a:r>
              <a:rPr lang="en-US" b="1"/>
              <a:t>7</a:t>
            </a:r>
            <a:r>
              <a:rPr lang="en-US"/>
              <a:t>, or </a:t>
            </a:r>
            <a:r>
              <a:rPr lang="en-US" b="1"/>
              <a:t>8</a:t>
            </a:r>
            <a:r>
              <a:rPr lang="en-US"/>
              <a:t>)</a:t>
            </a:r>
          </a:p>
          <a:p>
            <a:pPr algn="l"/>
            <a:r>
              <a:rPr lang="en-US"/>
              <a:t>          (Number of unknown solution: ____ )   and test with solutions </a:t>
            </a:r>
            <a:r>
              <a:rPr lang="en-US" b="1"/>
              <a:t>A</a:t>
            </a:r>
            <a:r>
              <a:rPr lang="en-US"/>
              <a:t>, </a:t>
            </a:r>
            <a:r>
              <a:rPr lang="en-US" b="1"/>
              <a:t>B</a:t>
            </a:r>
            <a:r>
              <a:rPr lang="en-US"/>
              <a:t>,   </a:t>
            </a:r>
          </a:p>
          <a:p>
            <a:pPr algn="l"/>
            <a:r>
              <a:rPr lang="en-US"/>
              <a:t>          and </a:t>
            </a:r>
            <a:r>
              <a:rPr lang="en-US" b="1"/>
              <a:t>C</a:t>
            </a:r>
            <a:r>
              <a:rPr lang="en-US"/>
              <a:t> to determine which known solutions (</a:t>
            </a:r>
            <a:r>
              <a:rPr lang="en-US" b="1"/>
              <a:t>1</a:t>
            </a:r>
            <a:r>
              <a:rPr lang="en-US"/>
              <a:t>, </a:t>
            </a:r>
            <a:r>
              <a:rPr lang="en-US" b="1"/>
              <a:t>2</a:t>
            </a:r>
            <a:r>
              <a:rPr lang="en-US"/>
              <a:t>, </a:t>
            </a:r>
            <a:r>
              <a:rPr lang="en-US" b="1"/>
              <a:t>3</a:t>
            </a:r>
            <a:r>
              <a:rPr lang="en-US"/>
              <a:t>, or </a:t>
            </a:r>
            <a:r>
              <a:rPr lang="en-US" b="1"/>
              <a:t>4</a:t>
            </a:r>
            <a:r>
              <a:rPr lang="en-US"/>
              <a:t>) it is like.</a:t>
            </a:r>
          </a:p>
          <a:p>
            <a:pPr algn="l"/>
            <a:endParaRPr lang="en-US"/>
          </a:p>
          <a:p>
            <a:pPr algn="l"/>
            <a:r>
              <a:rPr lang="en-US"/>
              <a:t>__ 6   Which numbered solutions (</a:t>
            </a:r>
            <a:r>
              <a:rPr lang="en-US" b="1"/>
              <a:t>1</a:t>
            </a:r>
            <a:r>
              <a:rPr lang="en-US"/>
              <a:t>, </a:t>
            </a:r>
            <a:r>
              <a:rPr lang="en-US" b="1"/>
              <a:t>2</a:t>
            </a:r>
            <a:r>
              <a:rPr lang="en-US"/>
              <a:t>, </a:t>
            </a:r>
            <a:r>
              <a:rPr lang="en-US" b="1"/>
              <a:t>3</a:t>
            </a:r>
            <a:r>
              <a:rPr lang="en-US"/>
              <a:t>, or </a:t>
            </a:r>
            <a:r>
              <a:rPr lang="en-US" b="1"/>
              <a:t>4</a:t>
            </a:r>
            <a:r>
              <a:rPr lang="en-US"/>
              <a:t>) is most likely the same as    </a:t>
            </a:r>
          </a:p>
          <a:p>
            <a:pPr algn="l"/>
            <a:r>
              <a:rPr lang="en-US"/>
              <a:t>          your unknown solutions (</a:t>
            </a:r>
            <a:r>
              <a:rPr lang="en-US" b="1"/>
              <a:t>5</a:t>
            </a:r>
            <a:r>
              <a:rPr lang="en-US"/>
              <a:t>, </a:t>
            </a:r>
            <a:r>
              <a:rPr lang="en-US" b="1"/>
              <a:t>6</a:t>
            </a:r>
            <a:r>
              <a:rPr lang="en-US"/>
              <a:t>, </a:t>
            </a:r>
            <a:r>
              <a:rPr lang="en-US" b="1"/>
              <a:t>7</a:t>
            </a:r>
            <a:r>
              <a:rPr lang="en-US"/>
              <a:t>, or </a:t>
            </a:r>
            <a:r>
              <a:rPr lang="en-US" b="1"/>
              <a:t>8</a:t>
            </a:r>
            <a:r>
              <a:rPr lang="en-US"/>
              <a:t>)?  _____</a:t>
            </a:r>
          </a:p>
          <a:p>
            <a:pPr algn="l"/>
            <a:r>
              <a:rPr lang="en-US"/>
              <a:t>	</a:t>
            </a:r>
          </a:p>
          <a:p>
            <a:pPr algn="l"/>
            <a:r>
              <a:rPr lang="en-US"/>
              <a:t>Explain your answer?</a:t>
            </a:r>
          </a:p>
          <a:p>
            <a:pPr algn="l"/>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a:p>
        </p:txBody>
      </p:sp>
      <p:sp>
        <p:nvSpPr>
          <p:cNvPr id="10243" name="Rectangle 3"/>
          <p:cNvSpPr>
            <a:spLocks noChangeArrowheads="1"/>
          </p:cNvSpPr>
          <p:nvPr/>
        </p:nvSpPr>
        <p:spPr bwMode="auto">
          <a:xfrm>
            <a:off x="307975" y="1703388"/>
            <a:ext cx="8077200" cy="4211637"/>
          </a:xfrm>
          <a:prstGeom prst="rect">
            <a:avLst/>
          </a:prstGeom>
          <a:noFill/>
          <a:ln w="9525">
            <a:noFill/>
            <a:miter lim="800000"/>
            <a:headEnd/>
            <a:tailEnd/>
          </a:ln>
          <a:effectLst/>
        </p:spPr>
        <p:txBody>
          <a:bodyPr anchor="ctr">
            <a:spAutoFit/>
          </a:bodyPr>
          <a:lstStyle/>
          <a:p>
            <a:pPr algn="l"/>
            <a:r>
              <a:rPr lang="en-US"/>
              <a:t>PART THREE:  Solutions that are a mixture of two different chemicals.  </a:t>
            </a:r>
          </a:p>
          <a:p>
            <a:pPr algn="l"/>
            <a:r>
              <a:rPr lang="en-US"/>
              <a:t>		The two chemical do not react with each other.)</a:t>
            </a:r>
          </a:p>
          <a:p>
            <a:pPr algn="l"/>
            <a:endParaRPr lang="en-US"/>
          </a:p>
          <a:p>
            <a:pPr algn="l"/>
            <a:r>
              <a:rPr lang="en-US"/>
              <a:t>__ 7   Place a drop of each double known solution on your clean piece of </a:t>
            </a:r>
          </a:p>
          <a:p>
            <a:pPr algn="l"/>
            <a:r>
              <a:rPr lang="en-US"/>
              <a:t>          plastic film.</a:t>
            </a:r>
          </a:p>
          <a:p>
            <a:pPr algn="l"/>
            <a:r>
              <a:rPr lang="en-US"/>
              <a:t>	(Six total:  </a:t>
            </a:r>
            <a:r>
              <a:rPr lang="en-US" b="1"/>
              <a:t>9</a:t>
            </a:r>
            <a:r>
              <a:rPr lang="en-US"/>
              <a:t>, </a:t>
            </a:r>
            <a:r>
              <a:rPr lang="en-US" b="1"/>
              <a:t>10</a:t>
            </a:r>
            <a:r>
              <a:rPr lang="en-US"/>
              <a:t>, </a:t>
            </a:r>
            <a:r>
              <a:rPr lang="en-US" b="1"/>
              <a:t>11</a:t>
            </a:r>
            <a:r>
              <a:rPr lang="en-US"/>
              <a:t>, </a:t>
            </a:r>
            <a:r>
              <a:rPr lang="en-US" b="1"/>
              <a:t>12</a:t>
            </a:r>
            <a:r>
              <a:rPr lang="en-US"/>
              <a:t>, </a:t>
            </a:r>
            <a:r>
              <a:rPr lang="en-US" b="1"/>
              <a:t>13</a:t>
            </a:r>
            <a:r>
              <a:rPr lang="en-US"/>
              <a:t>, and </a:t>
            </a:r>
            <a:r>
              <a:rPr lang="en-US" b="1"/>
              <a:t>14</a:t>
            </a:r>
            <a:r>
              <a:rPr lang="en-US"/>
              <a:t>)   </a:t>
            </a:r>
          </a:p>
          <a:p>
            <a:pPr algn="l"/>
            <a:endParaRPr lang="en-US"/>
          </a:p>
          <a:p>
            <a:pPr algn="l"/>
            <a:r>
              <a:rPr lang="en-US"/>
              <a:t>__ 8   Add a drop of solution </a:t>
            </a:r>
            <a:r>
              <a:rPr lang="en-US" b="1"/>
              <a:t>A</a:t>
            </a:r>
            <a:r>
              <a:rPr lang="en-US"/>
              <a:t> to each drop on the film.</a:t>
            </a:r>
          </a:p>
          <a:p>
            <a:pPr algn="l"/>
            <a:endParaRPr lang="en-US"/>
          </a:p>
          <a:p>
            <a:pPr algn="l"/>
            <a:r>
              <a:rPr lang="en-US"/>
              <a:t>__ 9   Place fresh drops of the double known solution solutions on the film </a:t>
            </a:r>
          </a:p>
          <a:p>
            <a:pPr algn="l"/>
            <a:r>
              <a:rPr lang="en-US"/>
              <a:t>          and test with solution </a:t>
            </a:r>
            <a:r>
              <a:rPr lang="en-US" b="1"/>
              <a:t>B</a:t>
            </a:r>
            <a:r>
              <a:rPr lang="en-US"/>
              <a:t>.  </a:t>
            </a:r>
          </a:p>
          <a:p>
            <a:pPr algn="l"/>
            <a:r>
              <a:rPr lang="en-US"/>
              <a:t>          Repeat for </a:t>
            </a:r>
            <a:r>
              <a:rPr lang="en-US" b="1"/>
              <a:t>C</a:t>
            </a:r>
            <a:r>
              <a:rPr lang="en-US"/>
              <a:t>.  Record your results in your data table.</a:t>
            </a:r>
          </a:p>
          <a:p>
            <a:pPr algn="l"/>
            <a:endParaRPr lang="en-US"/>
          </a:p>
          <a:p>
            <a:pPr algn="l"/>
            <a:r>
              <a:rPr lang="en-US"/>
              <a:t>__ 10   Study the data carefully and note the identifying clues.  You will use </a:t>
            </a:r>
          </a:p>
          <a:p>
            <a:pPr algn="l"/>
            <a:r>
              <a:rPr lang="en-US"/>
              <a:t>            this information to help you answer part FOUR.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ChangeArrowheads="1"/>
          </p:cNvSpPr>
          <p:nvPr/>
        </p:nvSpPr>
        <p:spPr bwMode="auto">
          <a:xfrm>
            <a:off x="307975" y="1701800"/>
            <a:ext cx="8229600" cy="3937000"/>
          </a:xfrm>
          <a:prstGeom prst="rect">
            <a:avLst/>
          </a:prstGeom>
          <a:noFill/>
          <a:ln w="9525">
            <a:noFill/>
            <a:miter lim="800000"/>
            <a:headEnd/>
            <a:tailEnd/>
          </a:ln>
          <a:effectLst/>
        </p:spPr>
        <p:txBody>
          <a:bodyPr anchor="ctr">
            <a:spAutoFit/>
          </a:bodyPr>
          <a:lstStyle/>
          <a:p>
            <a:pPr algn="l"/>
            <a:r>
              <a:rPr lang="en-US"/>
              <a:t>PART FOUR:  Double Unknown Solutions   </a:t>
            </a:r>
          </a:p>
          <a:p>
            <a:pPr algn="l"/>
            <a:r>
              <a:rPr lang="en-US"/>
              <a:t>		(Each solution contains only one chemical)</a:t>
            </a:r>
          </a:p>
          <a:p>
            <a:pPr algn="l"/>
            <a:endParaRPr lang="en-US"/>
          </a:p>
          <a:p>
            <a:pPr algn="l"/>
            <a:r>
              <a:rPr lang="en-US"/>
              <a:t>__ 11   Obtain a double unknown solutions, (</a:t>
            </a:r>
            <a:r>
              <a:rPr lang="en-US" b="1"/>
              <a:t>15</a:t>
            </a:r>
            <a:r>
              <a:rPr lang="en-US"/>
              <a:t>, </a:t>
            </a:r>
            <a:r>
              <a:rPr lang="en-US" b="1"/>
              <a:t>16</a:t>
            </a:r>
            <a:r>
              <a:rPr lang="en-US"/>
              <a:t>, </a:t>
            </a:r>
            <a:r>
              <a:rPr lang="en-US" b="1"/>
              <a:t>17</a:t>
            </a:r>
            <a:r>
              <a:rPr lang="en-US"/>
              <a:t>, </a:t>
            </a:r>
            <a:r>
              <a:rPr lang="en-US" b="1"/>
              <a:t>18</a:t>
            </a:r>
            <a:r>
              <a:rPr lang="en-US"/>
              <a:t>, </a:t>
            </a:r>
            <a:r>
              <a:rPr lang="en-US" b="1"/>
              <a:t>19</a:t>
            </a:r>
            <a:r>
              <a:rPr lang="en-US"/>
              <a:t>, </a:t>
            </a:r>
            <a:r>
              <a:rPr lang="en-US" b="1"/>
              <a:t>20</a:t>
            </a:r>
            <a:r>
              <a:rPr lang="en-US"/>
              <a:t>, </a:t>
            </a:r>
            <a:r>
              <a:rPr lang="en-US" b="1"/>
              <a:t>21</a:t>
            </a:r>
            <a:r>
              <a:rPr lang="en-US"/>
              <a:t>, or </a:t>
            </a:r>
            <a:r>
              <a:rPr lang="en-US" b="1"/>
              <a:t>22</a:t>
            </a:r>
            <a:r>
              <a:rPr lang="en-US"/>
              <a:t>) </a:t>
            </a:r>
          </a:p>
          <a:p>
            <a:pPr algn="l"/>
            <a:r>
              <a:rPr lang="en-US"/>
              <a:t>	which contains a mixture of two or more known solutions.  </a:t>
            </a:r>
          </a:p>
          <a:p>
            <a:pPr algn="l"/>
            <a:r>
              <a:rPr lang="en-US"/>
              <a:t>	(Number of double unknown solution _____)</a:t>
            </a:r>
          </a:p>
          <a:p>
            <a:pPr algn="l"/>
            <a:endParaRPr lang="en-US"/>
          </a:p>
          <a:p>
            <a:pPr algn="l"/>
            <a:r>
              <a:rPr lang="en-US"/>
              <a:t>__ 12   Test your double unknown solution with solutions A, B, and C to </a:t>
            </a:r>
          </a:p>
          <a:p>
            <a:pPr algn="l"/>
            <a:r>
              <a:rPr lang="en-US"/>
              <a:t>	determine which double known solution it is like.</a:t>
            </a:r>
          </a:p>
          <a:p>
            <a:pPr algn="l"/>
            <a:endParaRPr lang="en-US"/>
          </a:p>
          <a:p>
            <a:pPr algn="l"/>
            <a:r>
              <a:rPr lang="en-US"/>
              <a:t>__ 13   Which known solution (</a:t>
            </a:r>
            <a:r>
              <a:rPr lang="en-US" b="1"/>
              <a:t>9</a:t>
            </a:r>
            <a:r>
              <a:rPr lang="en-US"/>
              <a:t>, </a:t>
            </a:r>
            <a:r>
              <a:rPr lang="en-US" b="1"/>
              <a:t>10</a:t>
            </a:r>
            <a:r>
              <a:rPr lang="en-US"/>
              <a:t>, </a:t>
            </a:r>
            <a:r>
              <a:rPr lang="en-US" b="1"/>
              <a:t>11</a:t>
            </a:r>
            <a:r>
              <a:rPr lang="en-US"/>
              <a:t>, </a:t>
            </a:r>
            <a:r>
              <a:rPr lang="en-US" b="1"/>
              <a:t>12</a:t>
            </a:r>
            <a:r>
              <a:rPr lang="en-US"/>
              <a:t>, </a:t>
            </a:r>
            <a:r>
              <a:rPr lang="en-US" b="1"/>
              <a:t>13</a:t>
            </a:r>
            <a:r>
              <a:rPr lang="en-US"/>
              <a:t>, or </a:t>
            </a:r>
            <a:r>
              <a:rPr lang="en-US" b="1"/>
              <a:t>14</a:t>
            </a:r>
            <a:r>
              <a:rPr lang="en-US"/>
              <a:t>) is most likely the same 	as your unknown solution? ____</a:t>
            </a:r>
          </a:p>
          <a:p>
            <a:pPr algn="l"/>
            <a:r>
              <a:rPr lang="en-US"/>
              <a:t>	</a:t>
            </a:r>
          </a:p>
          <a:p>
            <a:pPr algn="l"/>
            <a:r>
              <a:rPr lang="en-US"/>
              <a:t>Explain your answer?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349375" y="1419225"/>
            <a:ext cx="2297113" cy="519113"/>
          </a:xfrm>
          <a:prstGeom prst="rect">
            <a:avLst/>
          </a:prstGeom>
          <a:noFill/>
          <a:ln w="9525">
            <a:noFill/>
            <a:miter lim="800000"/>
            <a:headEnd/>
            <a:tailEnd/>
          </a:ln>
          <a:effectLst/>
        </p:spPr>
        <p:txBody>
          <a:bodyPr wrap="none" anchor="ctr">
            <a:spAutoFit/>
          </a:bodyPr>
          <a:lstStyle/>
          <a:p>
            <a:pPr algn="l" eaLnBrk="1" hangingPunct="1"/>
            <a:r>
              <a:rPr lang="en-US" sz="1000">
                <a:cs typeface="Times New Roman" pitchFamily="18" charset="0"/>
              </a:rPr>
              <a:t>PART ONE – Single Known Solutions</a:t>
            </a:r>
            <a:endParaRPr lang="en-US" sz="900"/>
          </a:p>
          <a:p>
            <a:pPr algn="l"/>
            <a:endParaRPr lang="en-US"/>
          </a:p>
        </p:txBody>
      </p:sp>
      <p:graphicFrame>
        <p:nvGraphicFramePr>
          <p:cNvPr id="11458" name="Group 194"/>
          <p:cNvGraphicFramePr>
            <a:graphicFrameLocks noGrp="1"/>
          </p:cNvGraphicFramePr>
          <p:nvPr/>
        </p:nvGraphicFramePr>
        <p:xfrm>
          <a:off x="1349375" y="1938338"/>
          <a:ext cx="6445250" cy="3261360"/>
        </p:xfrm>
        <a:graphic>
          <a:graphicData uri="http://schemas.openxmlformats.org/drawingml/2006/table">
            <a:tbl>
              <a:tblPr/>
              <a:tblGrid>
                <a:gridCol w="1096963"/>
                <a:gridCol w="514350"/>
                <a:gridCol w="1611312"/>
                <a:gridCol w="1611313"/>
                <a:gridCol w="1611312"/>
              </a:tblGrid>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Solutions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A</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B</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2</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3</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4</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of Unknown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Unknown PART TWO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Either 5, 6, 7, 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1376363" y="804863"/>
            <a:ext cx="2501900" cy="519112"/>
          </a:xfrm>
          <a:prstGeom prst="rect">
            <a:avLst/>
          </a:prstGeom>
          <a:noFill/>
          <a:ln w="9525">
            <a:noFill/>
            <a:miter lim="800000"/>
            <a:headEnd/>
            <a:tailEnd/>
          </a:ln>
          <a:effectLst/>
        </p:spPr>
        <p:txBody>
          <a:bodyPr wrap="none" anchor="ctr">
            <a:spAutoFit/>
          </a:bodyPr>
          <a:lstStyle/>
          <a:p>
            <a:pPr algn="l" eaLnBrk="1" hangingPunct="1"/>
            <a:r>
              <a:rPr lang="en-US" sz="1000">
                <a:cs typeface="Times New Roman" pitchFamily="18" charset="0"/>
              </a:rPr>
              <a:t>PART THREE – Double Known Solutions</a:t>
            </a:r>
            <a:endParaRPr lang="en-US" sz="900"/>
          </a:p>
          <a:p>
            <a:pPr algn="l"/>
            <a:endParaRPr lang="en-US"/>
          </a:p>
        </p:txBody>
      </p:sp>
      <p:sp>
        <p:nvSpPr>
          <p:cNvPr id="12323" name="Rectangle 35"/>
          <p:cNvSpPr>
            <a:spLocks noChangeArrowheads="1"/>
          </p:cNvSpPr>
          <p:nvPr/>
        </p:nvSpPr>
        <p:spPr bwMode="auto">
          <a:xfrm>
            <a:off x="1376363" y="804863"/>
            <a:ext cx="514350" cy="0"/>
          </a:xfrm>
          <a:prstGeom prst="rect">
            <a:avLst/>
          </a:prstGeom>
          <a:solidFill>
            <a:srgbClr val="C0C0C0"/>
          </a:solidFill>
          <a:ln w="9525">
            <a:noFill/>
            <a:miter lim="800000"/>
            <a:headEnd/>
            <a:tailEnd/>
          </a:ln>
          <a:effectLst/>
        </p:spPr>
        <p:txBody>
          <a:bodyPr wrap="none" anchor="ctr">
            <a:spAutoFit/>
          </a:bodyPr>
          <a:lstStyle/>
          <a:p>
            <a:endParaRPr lang="en-US"/>
          </a:p>
        </p:txBody>
      </p:sp>
      <p:sp>
        <p:nvSpPr>
          <p:cNvPr id="12290" name="Line 2"/>
          <p:cNvSpPr>
            <a:spLocks noChangeShapeType="1"/>
          </p:cNvSpPr>
          <p:nvPr/>
        </p:nvSpPr>
        <p:spPr bwMode="auto">
          <a:xfrm>
            <a:off x="2557463" y="5213350"/>
            <a:ext cx="119062" cy="225425"/>
          </a:xfrm>
          <a:prstGeom prst="line">
            <a:avLst/>
          </a:prstGeom>
          <a:noFill/>
          <a:ln w="9525">
            <a:solidFill>
              <a:srgbClr val="000000"/>
            </a:solidFill>
            <a:round/>
            <a:headEnd/>
            <a:tailEnd type="triangle" w="med" len="med"/>
          </a:ln>
        </p:spPr>
        <p:txBody>
          <a:bodyPr/>
          <a:lstStyle/>
          <a:p>
            <a:endParaRPr lang="en-US"/>
          </a:p>
        </p:txBody>
      </p:sp>
      <p:graphicFrame>
        <p:nvGraphicFramePr>
          <p:cNvPr id="12571" name="Group 283"/>
          <p:cNvGraphicFramePr>
            <a:graphicFrameLocks noGrp="1"/>
          </p:cNvGraphicFramePr>
          <p:nvPr/>
        </p:nvGraphicFramePr>
        <p:xfrm>
          <a:off x="1376363" y="1323975"/>
          <a:ext cx="6445250" cy="4206240"/>
        </p:xfrm>
        <a:graphic>
          <a:graphicData uri="http://schemas.openxmlformats.org/drawingml/2006/table">
            <a:tbl>
              <a:tblPr/>
              <a:tblGrid>
                <a:gridCol w="1096962"/>
                <a:gridCol w="514350"/>
                <a:gridCol w="1611313"/>
                <a:gridCol w="1611312"/>
                <a:gridCol w="1611313"/>
              </a:tblGrid>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Solutions</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A</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B</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C</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9</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10</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11</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12</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13</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ea typeface="Times New Roman" pitchFamily="18" charset="0"/>
                          <a:cs typeface="Arial" charset="0"/>
                        </a:rPr>
                        <a:t>14</a:t>
                      </a:r>
                      <a:endParaRPr kumimoji="0" lang="en-US"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of Unknown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6E6E6"/>
                    </a:solidFill>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ea typeface="Times New Roman" pitchFamily="18" charset="0"/>
                          <a:cs typeface="Arial" charset="0"/>
                        </a:rPr>
                        <a:t>  Double Unknown PART FOUR</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Either:</a:t>
                      </a:r>
                      <a:endParaRPr kumimoji="0" lang="en-US" sz="1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Times New Roman" pitchFamily="18" charset="0"/>
                          <a:cs typeface="Arial" charset="0"/>
                        </a:rPr>
                        <a:t>15, 16, 17, 18, 19, 20, 21, 22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41</TotalTime>
  <Words>870</Words>
  <Application>Microsoft Office PowerPoint</Application>
  <PresentationFormat>On-screen Show (4:3)</PresentationFormat>
  <Paragraphs>181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Qualitative Analysis</vt:lpstr>
      <vt:lpstr>Introduction</vt:lpstr>
      <vt:lpstr>Pre-Lab</vt:lpstr>
      <vt:lpstr>Experimental Procedure </vt:lpstr>
      <vt:lpstr>Slide 5</vt:lpstr>
      <vt:lpstr>Slide 6</vt:lpstr>
      <vt:lpstr>Slide 7</vt:lpstr>
      <vt:lpstr>Slide 8</vt:lpstr>
      <vt:lpstr>Slide 9</vt:lpstr>
      <vt:lpstr>Teacher Preparation Notes for Introduction to Qualitative Analysis</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Analysis</dc:title>
  <dc:subject>Chemistry</dc:subject>
  <dc:creator>Jeff Christopherson</dc:creator>
  <cp:lastModifiedBy>UNIT55</cp:lastModifiedBy>
  <cp:revision>13</cp:revision>
  <cp:lastPrinted>1601-01-01T00:00:00Z</cp:lastPrinted>
  <dcterms:created xsi:type="dcterms:W3CDTF">1601-01-01T00:00:00Z</dcterms:created>
  <dcterms:modified xsi:type="dcterms:W3CDTF">2009-07-06T15:39:03Z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