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4" r:id="rId10"/>
    <p:sldId id="266" r:id="rId11"/>
    <p:sldId id="267" r:id="rId12"/>
    <p:sldId id="264" r:id="rId13"/>
    <p:sldId id="269" r:id="rId14"/>
    <p:sldId id="270" r:id="rId15"/>
    <p:sldId id="271" r:id="rId16"/>
    <p:sldId id="272" r:id="rId17"/>
    <p:sldId id="265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E1"/>
    <a:srgbClr val="CC3300"/>
    <a:srgbClr val="1C1C1C"/>
    <a:srgbClr val="F4AAA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2528" autoAdjust="0"/>
  </p:normalViewPr>
  <p:slideViewPr>
    <p:cSldViewPr snapToGrid="0">
      <p:cViewPr varScale="1">
        <p:scale>
          <a:sx n="90" d="100"/>
          <a:sy n="90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D7644-0E84-4FC0-9A75-2687CF9B45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EC79A-7EBB-434D-BEC0-A10A403900F8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06D77-5EAF-4E87-AB0B-4B378021808F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F923C-E17A-4E4D-8C00-626FF15730C8}" type="slidenum">
              <a:rPr lang="en-US"/>
              <a:pPr/>
              <a:t>11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17A45-9528-4693-B21C-4121553DCC29}" type="slidenum">
              <a:rPr lang="en-US"/>
              <a:pPr/>
              <a:t>12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67304-12B0-4C7A-8314-13C7FC68D669}" type="slidenum">
              <a:rPr lang="en-US"/>
              <a:pPr/>
              <a:t>13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2BD49-FD02-49F2-AF8D-D5A22518F024}" type="slidenum">
              <a:rPr lang="en-US"/>
              <a:pPr/>
              <a:t>14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1757A-5714-42EC-A378-F9E6A5EB3B58}" type="slidenum">
              <a:rPr lang="en-US"/>
              <a:pPr/>
              <a:t>15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FECE0-7D02-42A4-AB13-6EDF16E05BF9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EF1EC-B1FC-49B1-BBAF-3A43EFFF51F9}" type="slidenum">
              <a:rPr lang="en-US"/>
              <a:pPr/>
              <a:t>17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no longer use evaporating dishes.  I purchase disposable 6 ounce plastic dishes from Sam’s Club.  I have the student record the mass of the initial mass of copper + disposable dish with a permanent marker on the side.  When students are done, they hand me the dish with the recovered copper.  I then weigh the product and can see truly how accurate the students were.  The cups can be disposed of – making clean-up very easy.</a:t>
            </a:r>
          </a:p>
          <a:p>
            <a:endParaRPr lang="en-US"/>
          </a:p>
          <a:p>
            <a:r>
              <a:rPr lang="en-US"/>
              <a:t>Using this method, numerous students came up with almost exactly 100% yield.  I had students wash final product 3x with distilled water in disposable dish and allowed samples to dry over a weekend.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B7E29-B9FD-46D9-9526-FC9A97CCFA42}" type="slidenum">
              <a:rPr lang="en-US"/>
              <a:pPr/>
              <a:t>18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BF136-412F-44F1-B346-4E712971B128}" type="slidenum">
              <a:rPr lang="en-US"/>
              <a:pPr/>
              <a:t>19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90E2C-CEF7-4D91-B2DF-F0B6B4056C71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EC776-3486-4187-9360-477A2E95BC13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584E6-089E-4875-9D3A-015474696766}" type="slidenum">
              <a:rPr lang="en-US"/>
              <a:pPr/>
              <a:t>3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718AC-83D4-429C-BDBA-BEE4EA609FE6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FBFB1-200F-4DFC-ACA8-F90D58D41ECE}" type="slidenum">
              <a:rPr lang="en-US"/>
              <a:pPr/>
              <a:t>5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2C2EC-3DE7-4872-BA5A-552A3528F342}" type="slidenum">
              <a:rPr lang="en-US"/>
              <a:pPr/>
              <a:t>6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6CD-A4EF-4E9A-8CE4-771F435979F8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08243-2D7A-4A35-90D1-CACA09A763C5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12023-A924-4BF1-9436-79BC1839172C}" type="slidenum">
              <a:rPr lang="en-US"/>
              <a:pPr/>
              <a:t>9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BCF9-E5CB-4003-BF43-7D161B490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44339-ADB2-467D-A38F-CA05A5B04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6B77-37DB-4EAE-ADC9-25D68F8D9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F0E0F-67D8-4889-BAA0-F654E4EC0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A816C-B9E1-473C-A592-47FBF6237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94FA4-1AC9-4864-807F-C208584F0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B72E4-BFA3-4520-B25E-2105377F1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B0EA-C4C6-49E2-BBEC-2932AD6B9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3AA4B-797F-419C-A5C6-68DA42842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E48D2-61A9-4B3A-B50A-F6805DD46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96314-2F47-48AE-962B-37357CACF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B08549-73B0-4925-BF1C-A900883E91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Keys%20Worksheets/KEYS%20Stoich/Chemical%20Reactions%20of%20Copper%20and%20Percent%20Yield%20Key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Keys%20Worksheets/KEYS%20Stoich/Chemical%20Reactions%20of%20Copper%20and%20Percent%20Yield%20Key.do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emical%20Reactions%20of%20Copper%20and%20Percent%20Yield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Reactions of Copper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Percent Yield</a:t>
            </a:r>
          </a:p>
        </p:txBody>
      </p:sp>
      <p:sp>
        <p:nvSpPr>
          <p:cNvPr id="2054" name="Document">
            <a:hlinkClick r:id="rId3" tooltip="Answer Key -  Reactions of Copper Percent Yield Lab"/>
          </p:cNvPr>
          <p:cNvSpPr>
            <a:spLocks noChangeAspect="1" noEditPoints="1" noChangeArrowheads="1"/>
          </p:cNvSpPr>
          <p:nvPr/>
        </p:nvSpPr>
        <p:spPr bwMode="auto">
          <a:xfrm>
            <a:off x="8202613" y="5681663"/>
            <a:ext cx="67627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1000"/>
          </a:p>
          <a:p>
            <a:pPr algn="ctr"/>
            <a:r>
              <a:rPr lang="en-US" sz="1000">
                <a:solidFill>
                  <a:srgbClr val="FF0000"/>
                </a:solidFill>
              </a:rPr>
              <a:t>Answer</a:t>
            </a:r>
            <a:r>
              <a:rPr lang="en-US" sz="1200">
                <a:solidFill>
                  <a:srgbClr val="FF0000"/>
                </a:solidFill>
              </a:rPr>
              <a:t>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6350" y="1179513"/>
            <a:ext cx="7974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en-US" sz="1400">
                <a:ea typeface="Arial Unicode MS" pitchFamily="34" charset="-128"/>
                <a:cs typeface="Arial" charset="0"/>
              </a:rPr>
              <a:t>6.  Describe the reaction  Cu(s)  +  HNO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400">
                <a:ea typeface="Arial Unicode MS" pitchFamily="34" charset="-128"/>
                <a:cs typeface="Arial" charset="0"/>
              </a:rPr>
              <a:t>(aq)                </a:t>
            </a:r>
            <a:r>
              <a:rPr lang="en-US" sz="1400" b="1">
                <a:ea typeface="Arial Unicode MS" pitchFamily="34" charset="-128"/>
                <a:cs typeface="Arial" charset="0"/>
              </a:rPr>
              <a:t>Cu(NO</a:t>
            </a:r>
            <a:r>
              <a:rPr lang="en-US" sz="1400" b="1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400" b="1">
                <a:ea typeface="Arial Unicode MS" pitchFamily="34" charset="-128"/>
                <a:cs typeface="Arial" charset="0"/>
              </a:rPr>
              <a:t>)</a:t>
            </a:r>
            <a:r>
              <a:rPr lang="en-US" sz="1400" b="1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 b="1">
                <a:ea typeface="Arial Unicode MS" pitchFamily="34" charset="-128"/>
                <a:cs typeface="Arial" charset="0"/>
              </a:rPr>
              <a:t>(aq)  +  2 NO</a:t>
            </a:r>
            <a:r>
              <a:rPr lang="en-US" sz="1400" b="1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 b="1">
                <a:ea typeface="Arial Unicode MS" pitchFamily="34" charset="-128"/>
                <a:cs typeface="Arial" charset="0"/>
              </a:rPr>
              <a:t>(g)  +  2 H</a:t>
            </a:r>
            <a:r>
              <a:rPr lang="en-US" sz="1400" b="1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 b="1">
                <a:ea typeface="Arial Unicode MS" pitchFamily="34" charset="-128"/>
                <a:cs typeface="Arial" charset="0"/>
              </a:rPr>
              <a:t>O(l)</a:t>
            </a:r>
          </a:p>
          <a:p>
            <a:pPr indent="45720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ea typeface="Arial Unicode MS" pitchFamily="34" charset="-128"/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6350" y="4572000"/>
            <a:ext cx="60213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en-US" sz="1400">
                <a:ea typeface="Arial Unicode MS" pitchFamily="34" charset="-128"/>
                <a:cs typeface="Arial" charset="0"/>
              </a:rPr>
              <a:t>8.  Describe the reaction Cu(OH)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(s)                </a:t>
            </a:r>
            <a:r>
              <a:rPr lang="en-US" sz="1400" b="1">
                <a:ea typeface="Arial Unicode MS" pitchFamily="34" charset="-128"/>
                <a:cs typeface="Arial" charset="0"/>
              </a:rPr>
              <a:t>CuO(s)     +     H</a:t>
            </a:r>
            <a:r>
              <a:rPr lang="en-US" sz="1400" b="1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 b="1">
                <a:ea typeface="Arial Unicode MS" pitchFamily="34" charset="-128"/>
                <a:cs typeface="Arial" charset="0"/>
              </a:rPr>
              <a:t>O(g)</a:t>
            </a:r>
          </a:p>
          <a:p>
            <a:pPr indent="45720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	</a:t>
            </a:r>
          </a:p>
          <a:p>
            <a:pPr indent="457200"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 </a:t>
            </a:r>
          </a:p>
          <a:p>
            <a:pPr indent="457200" eaLnBrk="0" hangingPunct="0"/>
            <a:endParaRPr lang="en-US" sz="1400">
              <a:ea typeface="Arial Unicode MS" pitchFamily="34" charset="-128"/>
              <a:cs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6350" y="2971800"/>
            <a:ext cx="81819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en-US" sz="1400">
                <a:ea typeface="Arial Unicode MS" pitchFamily="34" charset="-128"/>
                <a:cs typeface="Arial" charset="0"/>
              </a:rPr>
              <a:t>7.  Describe the reaction Cu(NO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400">
                <a:ea typeface="Arial Unicode MS" pitchFamily="34" charset="-128"/>
                <a:cs typeface="Arial" charset="0"/>
              </a:rPr>
              <a:t>)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(aq)  +  NaOH(aq)                </a:t>
            </a:r>
            <a:r>
              <a:rPr lang="en-US" sz="1400" b="1">
                <a:ea typeface="Arial Unicode MS" pitchFamily="34" charset="-128"/>
                <a:cs typeface="Arial" charset="0"/>
              </a:rPr>
              <a:t>Cu(OH)</a:t>
            </a:r>
            <a:r>
              <a:rPr lang="en-US" sz="1400" b="1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 b="1">
                <a:ea typeface="Arial Unicode MS" pitchFamily="34" charset="-128"/>
                <a:cs typeface="Arial" charset="0"/>
              </a:rPr>
              <a:t>(s)     +     2 NaNO</a:t>
            </a:r>
            <a:r>
              <a:rPr lang="en-US" sz="1400" b="1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400" b="1">
                <a:ea typeface="Arial Unicode MS" pitchFamily="34" charset="-128"/>
                <a:cs typeface="Arial" charset="0"/>
              </a:rPr>
              <a:t>(aq)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  </a:t>
            </a:r>
          </a:p>
          <a:p>
            <a:pPr indent="457200"/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 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	</a:t>
            </a:r>
          </a:p>
          <a:p>
            <a:pPr indent="457200"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ea typeface="Arial Unicode MS" pitchFamily="34" charset="-128"/>
              <a:cs typeface="Arial" charset="0"/>
            </a:endParaRPr>
          </a:p>
        </p:txBody>
      </p:sp>
      <p:grpSp>
        <p:nvGrpSpPr>
          <p:cNvPr id="13333" name="Group 21"/>
          <p:cNvGrpSpPr>
            <a:grpSpLocks/>
          </p:cNvGrpSpPr>
          <p:nvPr/>
        </p:nvGrpSpPr>
        <p:grpSpPr bwMode="auto">
          <a:xfrm>
            <a:off x="1636713" y="2390775"/>
            <a:ext cx="5607050" cy="517525"/>
            <a:chOff x="1031" y="1506"/>
            <a:chExt cx="3532" cy="326"/>
          </a:xfrm>
        </p:grpSpPr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031" y="1506"/>
              <a:ext cx="35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Cu(s)  +  4 HNO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(aq)                Cu(NO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)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(aq)  +  2 NO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(g)  +  2 H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O(l)</a:t>
              </a:r>
              <a:endParaRPr lang="en-US" sz="140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  <a:p>
              <a:pPr eaLnBrk="0" hangingPunct="0"/>
              <a:r>
                <a:rPr lang="en-US" sz="1400">
                  <a:latin typeface="Arial Unicode MS" pitchFamily="34" charset="-128"/>
                  <a:ea typeface="Arial Unicode MS" pitchFamily="34" charset="-128"/>
                  <a:cs typeface="Arial" charset="0"/>
                </a:rPr>
                <a:t> </a:t>
              </a:r>
              <a:endParaRPr lang="en-US" sz="1400"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2250" y="1595"/>
              <a:ext cx="225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1624013" y="3932238"/>
            <a:ext cx="6021387" cy="730250"/>
            <a:chOff x="1023" y="2477"/>
            <a:chExt cx="3793" cy="460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1023" y="2477"/>
              <a:ext cx="379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 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Cu(NO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)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(aq)  +  2 NaOH(aq)                 Cu(OH)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(s)     +     2 NaNO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(aq)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</a:t>
              </a:r>
              <a:endPara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0" hangingPunct="0"/>
              <a:r>
                <a:rPr lang="en-US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 </a:t>
              </a:r>
            </a:p>
            <a:p>
              <a:pPr eaLnBrk="0" hangingPunct="0"/>
              <a:endParaRPr lang="en-US" sz="1400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2686" y="2576"/>
              <a:ext cx="225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2879725" y="5730875"/>
            <a:ext cx="3467100" cy="304800"/>
            <a:chOff x="1814" y="3610"/>
            <a:chExt cx="2184" cy="192"/>
          </a:xfrm>
        </p:grpSpPr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1814" y="3610"/>
              <a:ext cx="21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Cu(OH)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(s)              CuO(s)     +     H</a:t>
              </a:r>
              <a:r>
                <a:rPr lang="en-US" sz="1400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O(g)</a:t>
              </a: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2533" y="3705"/>
              <a:ext cx="225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213225" y="1366838"/>
            <a:ext cx="358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833938" y="3119438"/>
            <a:ext cx="3571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575050" y="4727575"/>
            <a:ext cx="358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1255713" y="295275"/>
            <a:ext cx="675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/>
              <a:t>REPORT SHEET</a:t>
            </a:r>
            <a:endParaRPr lang="en-US"/>
          </a:p>
          <a:p>
            <a:pPr algn="ctr"/>
            <a:r>
              <a:rPr lang="en-US"/>
              <a:t>Chemical Reactions of Copper and Percent Yield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447675" y="1611313"/>
            <a:ext cx="8904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The addition of nitric acid caused the copper metal to slowly dissolve.  A red-brown gas (NO</a:t>
            </a:r>
            <a:r>
              <a:rPr lang="en-US" sz="1400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) was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produced.  The odor was similar to the smell of chlorine.  The nitric acid liquid changed color from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colorless to a blue-green color.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7675" y="3395663"/>
            <a:ext cx="830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The addition of sodium hydroxide solution with the copper nitrate solution produced a bright blue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colored solid (gel-like) material [Cu(OH)</a:t>
            </a:r>
            <a:r>
              <a:rPr lang="en-US" sz="1400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].  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447675" y="5000625"/>
            <a:ext cx="87931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When the beaker containing the copper (II) hydroxide and water was heated the blue solid changed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color into a black fine powder.  Upon cooling the black powder (CuO) could be separated from the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water by decantation.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563938" y="46434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4021138" y="58007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Symbol" pitchFamily="18" charset="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2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8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/>
      <p:bldP spid="13336" grpId="0"/>
      <p:bldP spid="13338" grpId="0"/>
      <p:bldP spid="13340" grpId="0"/>
      <p:bldP spid="13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5613" y="1019175"/>
            <a:ext cx="565943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9.  What are you removing by this washing?</a:t>
            </a: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80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80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10.  What copper compound is present in the beaker?  </a:t>
            </a: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</a:t>
            </a:r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11.  Describe the reaction </a:t>
            </a:r>
            <a:r>
              <a:rPr lang="en-US" sz="140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CuSO</a:t>
            </a:r>
            <a:r>
              <a:rPr lang="en-US" sz="1400" baseline="-3000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40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(aq)  +  Zn(s),</a:t>
            </a:r>
            <a:r>
              <a:rPr lang="en-US" sz="1400">
                <a:ea typeface="Arial Unicode MS" pitchFamily="34" charset="-128"/>
                <a:cs typeface="Arial Unicode MS" pitchFamily="34" charset="-128"/>
              </a:rPr>
              <a:t> or CuSO</a:t>
            </a:r>
            <a:r>
              <a:rPr lang="en-US" sz="1400" baseline="-30000"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400">
                <a:ea typeface="Arial Unicode MS" pitchFamily="34" charset="-128"/>
                <a:cs typeface="Arial Unicode MS" pitchFamily="34" charset="-128"/>
              </a:rPr>
              <a:t>(aq)  +  Al(s)</a:t>
            </a: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12.  What is present in solution?</a:t>
            </a: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</a:t>
            </a:r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40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400">
                <a:ea typeface="Arial Unicode MS" pitchFamily="34" charset="-128"/>
                <a:cs typeface="Arial Unicode MS" pitchFamily="34" charset="-128"/>
              </a:rPr>
              <a:t>13.  What is the gas?</a:t>
            </a:r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</a:t>
            </a:r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255713" y="295275"/>
            <a:ext cx="675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/>
              <a:t>REPORT SHEET</a:t>
            </a:r>
            <a:endParaRPr lang="en-US"/>
          </a:p>
          <a:p>
            <a:pPr algn="ctr"/>
            <a:r>
              <a:rPr lang="en-US"/>
              <a:t>Chemical Reactions of Copper and Percent Yield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363663" y="1651000"/>
            <a:ext cx="675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Unreacted (impurities) and excess NaNO</a:t>
            </a:r>
            <a:r>
              <a:rPr lang="en-US" sz="1400" baseline="-300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14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that wasn’t removed in the previous step.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365250" y="2538413"/>
            <a:ext cx="2332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CuSO</a:t>
            </a:r>
            <a:r>
              <a:rPr lang="en-US" sz="1400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      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copper (II) sulfate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370013" y="3427413"/>
            <a:ext cx="80406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aluminum foil is added to the solution of copper (II) sulfate, the foil dissolves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has copper spots. 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solution changes color from pale blue to colorless. 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gas is released (hydrogen).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363663" y="4940300"/>
            <a:ext cx="7177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1400" baseline="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3+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ions and SO</a:t>
            </a:r>
            <a:r>
              <a:rPr lang="en-US" sz="1400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400" baseline="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ions. 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are removed in the final washing to leave you with pure Copper!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366838" y="5878513"/>
            <a:ext cx="484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Hydrogen gas.  (Also yields pale yellow-green chlorine gas)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7" grpId="0"/>
      <p:bldP spid="143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84200" y="1057275"/>
            <a:ext cx="46561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14.  How do you know?</a:t>
            </a:r>
            <a:endParaRPr lang="en-US" sz="8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           </a:t>
            </a: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15.  What are you removing by washing?</a:t>
            </a:r>
            <a:endParaRPr lang="en-US" sz="800"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8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 	</a:t>
            </a:r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16.  What color is your copper sample?</a:t>
            </a:r>
            <a:endParaRPr lang="en-US" sz="800"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8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            </a:t>
            </a: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17.  Is it uniform in appearance?</a:t>
            </a:r>
            <a:endParaRPr lang="en-US" sz="800"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8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 	</a:t>
            </a:r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18.  Suggest possible sources of error in this experiment.</a:t>
            </a:r>
            <a:endParaRPr lang="en-US" sz="800"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8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           </a:t>
            </a: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5713" y="295275"/>
            <a:ext cx="675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/>
              <a:t>REPORT SHEET</a:t>
            </a:r>
            <a:endParaRPr lang="en-US"/>
          </a:p>
          <a:p>
            <a:pPr algn="ctr"/>
            <a:r>
              <a:rPr lang="en-US"/>
              <a:t>Chemical Reactions of Copper and Percent Yield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162050" y="13335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Any time an acid is added to a metal hydrogen gas is released. 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We also checked with a glowing wooden splint that burst into flames when placed in the beaker.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00188" y="2306638"/>
            <a:ext cx="213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Al</a:t>
            </a:r>
            <a:r>
              <a:rPr lang="en-US" sz="1400" baseline="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3+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 ions and SO</a:t>
            </a:r>
            <a:r>
              <a:rPr lang="en-US" sz="1400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4</a:t>
            </a:r>
            <a:r>
              <a:rPr lang="en-US" sz="1400" baseline="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2-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ions.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216025" y="3068638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Initial color is red-brown (copper colored) when wet.  After drying, many samples will have a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clear crystal of aluminum sulfate crystals that weren’t removed during washing.  Small bits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of excess aluminum may be present giving the silver color of aluminum mixed in with copper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sample.  Finally, upon standing, the copper may oxidize and change to a slightly green color.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498600" y="4457700"/>
            <a:ext cx="429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Yes, with  </a:t>
            </a:r>
            <a:r>
              <a:rPr lang="en-US" sz="8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exceptions listed in question #16 (above).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176338" y="5227638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When decanting, lost some sample by pouring it out.  It is difficult to have all CuO settle to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bottom and remove all liquid.  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Approximate volumes of acids and bases were added.  We assumed we had excess in all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cases and removed the excess by washing.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Extremely hard to remove excess Al foil – addition of [hydrochloric acid] to dissolve foil may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have caused the copper product to react and form copper (II) chloride.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54250" y="4430713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4" action="ppaction://hlinksldjump"/>
              </a:rPr>
              <a:t>*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0"/>
      <p:bldP spid="5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1212850" y="5864225"/>
            <a:ext cx="4962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 x g CO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=  3 mol 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</a:t>
            </a:r>
          </a:p>
          <a:p>
            <a:pPr eaLnBrk="0" hangingPunct="0"/>
            <a:endParaRPr lang="en-US" sz="1400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1300163" y="5103813"/>
            <a:ext cx="41163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 x mol CO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=  3 mol 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</a:t>
            </a:r>
          </a:p>
          <a:p>
            <a:pPr eaLnBrk="0" hangingPunct="0"/>
            <a:endParaRPr lang="en-US" sz="1400"/>
          </a:p>
        </p:txBody>
      </p:sp>
      <p:sp>
        <p:nvSpPr>
          <p:cNvPr id="16388" name="Document">
            <a:hlinkClick r:id="rId3" tooltip="Answer Key -  Reactions of Copper Percent Yield Lab"/>
          </p:cNvPr>
          <p:cNvSpPr>
            <a:spLocks noChangeAspect="1" noEditPoints="1" noChangeArrowheads="1"/>
          </p:cNvSpPr>
          <p:nvPr/>
        </p:nvSpPr>
        <p:spPr bwMode="auto">
          <a:xfrm>
            <a:off x="8156575" y="236538"/>
            <a:ext cx="67627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1000"/>
          </a:p>
          <a:p>
            <a:pPr algn="ctr"/>
            <a:r>
              <a:rPr lang="en-US" sz="1000">
                <a:solidFill>
                  <a:srgbClr val="FF0000"/>
                </a:solidFill>
              </a:rPr>
              <a:t>Answer</a:t>
            </a:r>
            <a:r>
              <a:rPr lang="en-US" sz="1200">
                <a:solidFill>
                  <a:srgbClr val="FF0000"/>
                </a:solidFill>
              </a:rPr>
              <a:t> Key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964113" y="6213475"/>
            <a:ext cx="1274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 mol CO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002088" y="6216650"/>
            <a:ext cx="1103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2 mol 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006975" y="5969000"/>
            <a:ext cx="1209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44 g CO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921125" y="5959475"/>
            <a:ext cx="11445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 mol CO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200525" y="5216525"/>
            <a:ext cx="996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 mol CO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283075" y="5448300"/>
            <a:ext cx="10747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2 mol 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4981575" y="6040438"/>
            <a:ext cx="996950" cy="438150"/>
            <a:chOff x="4790" y="13724"/>
            <a:chExt cx="1127" cy="689"/>
          </a:xfrm>
        </p:grpSpPr>
        <p:sp>
          <p:nvSpPr>
            <p:cNvPr id="16396" name="AutoShape 12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3914775" y="6042025"/>
            <a:ext cx="1042988" cy="438150"/>
            <a:chOff x="4790" y="13724"/>
            <a:chExt cx="1127" cy="689"/>
          </a:xfrm>
        </p:grpSpPr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4202113" y="5284788"/>
            <a:ext cx="995362" cy="438150"/>
            <a:chOff x="4790" y="13724"/>
            <a:chExt cx="1127" cy="689"/>
          </a:xfrm>
        </p:grpSpPr>
        <p:sp>
          <p:nvSpPr>
            <p:cNvPr id="16404" name="AutoShape 20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927100" y="631825"/>
            <a:ext cx="770731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b="1">
                <a:ea typeface="Arial Unicode MS" pitchFamily="34" charset="-128"/>
                <a:cs typeface="Arial" charset="0"/>
              </a:rPr>
              <a:t>POST LAB QUESTIONS										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 </a:t>
            </a: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1.  If your percent yield of copper was greater than 100%, what are two plausible errors </a:t>
            </a: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     you may have made?</a:t>
            </a: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	</a:t>
            </a: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600"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2.  Consider the combustion of methane, CH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400">
                <a:ea typeface="Arial Unicode MS" pitchFamily="34" charset="-128"/>
                <a:cs typeface="Arial" charset="0"/>
              </a:rPr>
              <a:t>: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algn="ctr" eaLnBrk="0" hangingPunct="0"/>
            <a:r>
              <a:rPr lang="en-US" sz="1600">
                <a:ea typeface="Arial Unicode MS" pitchFamily="34" charset="-128"/>
                <a:cs typeface="Arial" charset="0"/>
              </a:rPr>
              <a:t>CH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600">
                <a:ea typeface="Arial Unicode MS" pitchFamily="34" charset="-128"/>
                <a:cs typeface="Arial" charset="0"/>
              </a:rPr>
              <a:t>(g)  +  2 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(g)   -----&gt;    CO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(g)  +  2 H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O(g)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600"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Suppose 2 mole of methane is allowed to react with 3 mol of oxygen.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a)  What is the limiting reagent? (show work)</a:t>
            </a:r>
          </a:p>
          <a:p>
            <a:pPr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	</a:t>
            </a: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solidFill>
                <a:srgbClr val="00008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b) How many moles of CO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can be made from this mixture?  How many grams of CO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?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ea typeface="Arial Unicode MS" pitchFamily="34" charset="-128"/>
              <a:cs typeface="Arial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-1211263" y="3025775"/>
            <a:ext cx="2190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-1211263" y="4429125"/>
            <a:ext cx="184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/>
              <a:t/>
            </a:r>
            <a:br>
              <a:rPr lang="en-US" sz="900"/>
            </a:br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/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1841500" y="1698625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was not fully dried and still contained water. 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Impurities were mixed in with copper causing it to weigh more than it should.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1841500" y="3706813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OXYGEN is the limiting reactant.  According to the balanced chemical equation,  				                 		you need 2x the amount of oxygen as methane. 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would need 4 mole of oxygen to react with 2 mol of methane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(you have only 3 mol of oxygen).</a:t>
            </a: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5186363" y="5318125"/>
            <a:ext cx="134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1.5 mol CO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5940425" y="6075363"/>
            <a:ext cx="1208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66 g CO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3638550" y="5421313"/>
            <a:ext cx="481013" cy="111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V="1">
            <a:off x="4533900" y="5564188"/>
            <a:ext cx="481013" cy="111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V="1">
            <a:off x="3343275" y="6197600"/>
            <a:ext cx="490538" cy="74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V="1">
            <a:off x="4238625" y="6350000"/>
            <a:ext cx="490538" cy="74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 flipV="1">
            <a:off x="4175125" y="6096000"/>
            <a:ext cx="655638" cy="92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 flipV="1">
            <a:off x="5194300" y="6334125"/>
            <a:ext cx="655638" cy="92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" grpId="0"/>
      <p:bldP spid="16409" grpId="0"/>
      <p:bldP spid="16390" grpId="0"/>
      <p:bldP spid="16399" grpId="0"/>
      <p:bldP spid="16398" grpId="0"/>
      <p:bldP spid="16397" grpId="0"/>
      <p:bldP spid="16401" grpId="0"/>
      <p:bldP spid="16400" grpId="0"/>
      <p:bldP spid="16423" grpId="0"/>
      <p:bldP spid="16425" grpId="0"/>
      <p:bldP spid="16426" grpId="0" animBg="1"/>
      <p:bldP spid="16427" grpId="0" animBg="1"/>
      <p:bldP spid="16428" grpId="0" animBg="1"/>
      <p:bldP spid="16429" grpId="0" animBg="1"/>
      <p:bldP spid="16430" grpId="0" animBg="1"/>
      <p:bldP spid="164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742950" y="4379913"/>
            <a:ext cx="7843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							       </a:t>
            </a:r>
          </a:p>
          <a:p>
            <a:pPr eaLnBrk="0" hangingPunct="0"/>
            <a:endParaRPr lang="en-US" sz="1400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3484563" y="2198688"/>
            <a:ext cx="7223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ea typeface="Arial Unicode MS" pitchFamily="34" charset="-128"/>
                <a:cs typeface="Arial" charset="0"/>
              </a:rPr>
              <a:t>/ 32 g</a:t>
            </a:r>
          </a:p>
        </p:txBody>
      </p:sp>
      <p:sp>
        <p:nvSpPr>
          <p:cNvPr id="17485" name="Rectangle 77"/>
          <p:cNvSpPr>
            <a:spLocks noChangeArrowheads="1"/>
          </p:cNvSpPr>
          <p:nvPr/>
        </p:nvSpPr>
        <p:spPr bwMode="auto">
          <a:xfrm>
            <a:off x="603250" y="5257800"/>
            <a:ext cx="29765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x g H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 =  0.1875 mol 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</a:t>
            </a: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400"/>
          </a:p>
        </p:txBody>
      </p:sp>
      <p:sp>
        <p:nvSpPr>
          <p:cNvPr id="17479" name="Rectangle 71"/>
          <p:cNvSpPr>
            <a:spLocks noChangeArrowheads="1"/>
          </p:cNvSpPr>
          <p:nvPr/>
        </p:nvSpPr>
        <p:spPr bwMode="auto">
          <a:xfrm>
            <a:off x="592138" y="4427538"/>
            <a:ext cx="2976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x g CO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=  0.1875 mol 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 </a:t>
            </a:r>
          </a:p>
          <a:p>
            <a:pPr eaLnBrk="0" hangingPunct="0"/>
            <a:endParaRPr lang="en-US" sz="1400"/>
          </a:p>
        </p:txBody>
      </p: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542925" y="3621088"/>
            <a:ext cx="23161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 x g CH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=  0.1875 mol 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sz="1400"/>
          </a:p>
          <a:p>
            <a:pPr eaLnBrk="0" hangingPunct="0"/>
            <a:endParaRPr lang="en-US" sz="1400"/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6426200" y="2466975"/>
            <a:ext cx="207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[Have </a:t>
            </a:r>
            <a:r>
              <a:rPr lang="en-US" sz="1400" b="1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g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b="1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400" b="1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remaining]</a:t>
            </a:r>
            <a:endParaRPr lang="en-US" sz="1400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2035175" y="1055688"/>
            <a:ext cx="467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eaLnBrk="0" hangingPunct="0"/>
            <a:r>
              <a:rPr lang="en-US" sz="1600">
                <a:ea typeface="Arial Unicode MS" pitchFamily="34" charset="-128"/>
                <a:cs typeface="Arial" charset="0"/>
              </a:rPr>
              <a:t>CH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600">
                <a:ea typeface="Arial Unicode MS" pitchFamily="34" charset="-128"/>
                <a:cs typeface="Arial" charset="0"/>
              </a:rPr>
              <a:t>(g)   +   2 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(g)               CO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(g)   +   2 H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O(g)</a:t>
            </a:r>
            <a:endParaRPr lang="en-US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8 g                  6 g</a:t>
            </a:r>
          </a:p>
          <a:p>
            <a:pPr eaLnBrk="0" hangingPunct="0"/>
            <a:endParaRPr lang="en-US" sz="14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903663" y="5324475"/>
            <a:ext cx="1192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18 g H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O 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930650" y="3689350"/>
            <a:ext cx="11080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16 g CH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2878138" y="3930650"/>
            <a:ext cx="982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2 mol 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3879850" y="3940175"/>
            <a:ext cx="1192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 mol CH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838450" y="3686175"/>
            <a:ext cx="11906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 mol CH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2309813" y="2063750"/>
            <a:ext cx="0" cy="60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3454400" y="2043113"/>
            <a:ext cx="0" cy="62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2308225" y="2198688"/>
            <a:ext cx="768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ea typeface="Arial Unicode MS" pitchFamily="34" charset="-128"/>
                <a:cs typeface="Arial" charset="0"/>
              </a:rPr>
              <a:t>/ 16 g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1851025" y="2663825"/>
            <a:ext cx="1282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ea typeface="Arial Unicode MS" pitchFamily="34" charset="-128"/>
                <a:cs typeface="Arial" charset="0"/>
              </a:rPr>
              <a:t>0.5 mol CH</a:t>
            </a:r>
            <a:r>
              <a:rPr lang="en-US" sz="1200" baseline="-30000">
                <a:ea typeface="Arial Unicode MS" pitchFamily="34" charset="-128"/>
                <a:cs typeface="Arial" charset="0"/>
              </a:rPr>
              <a:t>4</a:t>
            </a:r>
            <a:endParaRPr lang="en-US" sz="1200">
              <a:ea typeface="Arial Unicode MS" pitchFamily="34" charset="-128"/>
              <a:cs typeface="Arial" charset="0"/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2968625" y="2659063"/>
            <a:ext cx="16113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0.1875 mol O</a:t>
            </a:r>
            <a:r>
              <a:rPr lang="en-US" sz="1200" b="1" baseline="-3000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2</a:t>
            </a:r>
            <a:endParaRPr lang="en-US" sz="1200">
              <a:ea typeface="Arial Unicode MS" pitchFamily="34" charset="-128"/>
              <a:cs typeface="Arial" charset="0"/>
            </a:endParaRP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1931988" y="2919413"/>
            <a:ext cx="806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3054350" y="2919413"/>
            <a:ext cx="998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2163763" y="2906713"/>
            <a:ext cx="463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3327400" y="2900363"/>
            <a:ext cx="463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2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074863" y="3201988"/>
            <a:ext cx="463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0.5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3133725" y="3206750"/>
            <a:ext cx="669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0.093 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3109913" y="1190625"/>
            <a:ext cx="819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limiting</a:t>
            </a:r>
            <a:endParaRPr lang="en-US" sz="1400">
              <a:ea typeface="Arial Unicode MS" pitchFamily="34" charset="-128"/>
              <a:cs typeface="Arial" charset="0"/>
            </a:endParaRPr>
          </a:p>
        </p:txBody>
      </p: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3863975" y="3762375"/>
            <a:ext cx="1052513" cy="438150"/>
            <a:chOff x="4790" y="13724"/>
            <a:chExt cx="1127" cy="689"/>
          </a:xfrm>
        </p:grpSpPr>
        <p:sp>
          <p:nvSpPr>
            <p:cNvPr id="17438" name="AutoShape 30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2809875" y="3762375"/>
            <a:ext cx="1023938" cy="438150"/>
            <a:chOff x="4790" y="13724"/>
            <a:chExt cx="1127" cy="689"/>
          </a:xfrm>
        </p:grpSpPr>
        <p:sp>
          <p:nvSpPr>
            <p:cNvPr id="17435" name="AutoShape 27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948113" y="4491038"/>
            <a:ext cx="12382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44 g CO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860675" y="4487863"/>
            <a:ext cx="10810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 mol CO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3900488" y="4564063"/>
            <a:ext cx="998537" cy="438150"/>
            <a:chOff x="4790" y="13724"/>
            <a:chExt cx="1127" cy="689"/>
          </a:xfrm>
        </p:grpSpPr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2825750" y="4564063"/>
            <a:ext cx="1014413" cy="438150"/>
            <a:chOff x="4790" y="13724"/>
            <a:chExt cx="1127" cy="689"/>
          </a:xfrm>
        </p:grpSpPr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909888" y="4735513"/>
            <a:ext cx="1389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2 mol 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870325" y="4716463"/>
            <a:ext cx="1487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 mol CO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03538" y="5565775"/>
            <a:ext cx="1055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2 mol O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90963" y="5583238"/>
            <a:ext cx="10350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1 mol H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O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846388" y="5321300"/>
            <a:ext cx="1073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2 mol H</a:t>
            </a:r>
            <a:r>
              <a:rPr lang="en-US" sz="14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400">
                <a:ea typeface="Arial Unicode MS" pitchFamily="34" charset="-128"/>
                <a:cs typeface="Arial" charset="0"/>
              </a:rPr>
              <a:t>O </a:t>
            </a:r>
          </a:p>
        </p:txBody>
      </p: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3900488" y="5397500"/>
            <a:ext cx="960437" cy="438150"/>
            <a:chOff x="4790" y="13724"/>
            <a:chExt cx="1127" cy="689"/>
          </a:xfrm>
        </p:grpSpPr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2833688" y="5397500"/>
            <a:ext cx="1016000" cy="438150"/>
            <a:chOff x="4790" y="13724"/>
            <a:chExt cx="1127" cy="689"/>
          </a:xfrm>
        </p:grpSpPr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306388" y="469900"/>
            <a:ext cx="10444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en-US" sz="1600">
                <a:ea typeface="Arial Unicode MS" pitchFamily="34" charset="-128"/>
                <a:cs typeface="Arial" charset="0"/>
              </a:rPr>
              <a:t>3.  Suppose 8.00 g of CH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600">
                <a:ea typeface="Arial Unicode MS" pitchFamily="34" charset="-128"/>
                <a:cs typeface="Arial" charset="0"/>
              </a:rPr>
              <a:t> is allowed to burn in the presence of 6.00 g of oxygen.                                            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600">
                <a:ea typeface="Arial Unicode MS" pitchFamily="34" charset="-128"/>
                <a:cs typeface="Arial" charset="0"/>
              </a:rPr>
              <a:t>     How much (in grams) CH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600">
                <a:ea typeface="Arial Unicode MS" pitchFamily="34" charset="-128"/>
                <a:cs typeface="Arial" charset="0"/>
              </a:rPr>
              <a:t>, 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, CO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, and H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O remain after the reaction is complete?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687388" y="2071688"/>
            <a:ext cx="2333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eaLnBrk="0" hangingPunct="0"/>
            <a:endParaRPr lang="en-US" sz="1400"/>
          </a:p>
        </p:txBody>
      </p:sp>
      <p:sp>
        <p:nvSpPr>
          <p:cNvPr id="17471" name="Rectangle 63"/>
          <p:cNvSpPr>
            <a:spLocks noChangeArrowheads="1"/>
          </p:cNvSpPr>
          <p:nvPr/>
        </p:nvSpPr>
        <p:spPr bwMode="auto">
          <a:xfrm>
            <a:off x="1125538" y="3587750"/>
            <a:ext cx="184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/>
              <a:t/>
            </a:r>
            <a:br>
              <a:rPr lang="en-US" sz="1400"/>
            </a:br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/>
          </a:p>
        </p:txBody>
      </p:sp>
      <p:sp>
        <p:nvSpPr>
          <p:cNvPr id="17486" name="Line 78"/>
          <p:cNvSpPr>
            <a:spLocks noChangeShapeType="1"/>
          </p:cNvSpPr>
          <p:nvPr/>
        </p:nvSpPr>
        <p:spPr bwMode="auto">
          <a:xfrm>
            <a:off x="3954463" y="1662113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89" name="Rectangle 81"/>
          <p:cNvSpPr>
            <a:spLocks noChangeArrowheads="1"/>
          </p:cNvSpPr>
          <p:nvPr/>
        </p:nvSpPr>
        <p:spPr bwMode="auto">
          <a:xfrm>
            <a:off x="6442075" y="3859213"/>
            <a:ext cx="233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[Have </a:t>
            </a:r>
            <a:r>
              <a:rPr lang="en-US" sz="1400" b="1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6.5 g CH</a:t>
            </a:r>
            <a:r>
              <a:rPr lang="en-US" sz="1400" b="1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remaining]</a:t>
            </a:r>
          </a:p>
        </p:txBody>
      </p:sp>
      <p:sp>
        <p:nvSpPr>
          <p:cNvPr id="17491" name="Rectangle 83"/>
          <p:cNvSpPr>
            <a:spLocks noChangeArrowheads="1"/>
          </p:cNvSpPr>
          <p:nvPr/>
        </p:nvSpPr>
        <p:spPr bwMode="auto">
          <a:xfrm>
            <a:off x="6434138" y="4635500"/>
            <a:ext cx="250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[Have </a:t>
            </a:r>
            <a:r>
              <a:rPr lang="en-US" sz="1400" b="1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4.125 g CO</a:t>
            </a:r>
            <a:r>
              <a:rPr lang="en-US" sz="1400" b="1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produced]</a:t>
            </a:r>
          </a:p>
        </p:txBody>
      </p:sp>
      <p:sp>
        <p:nvSpPr>
          <p:cNvPr id="17493" name="Rectangle 85"/>
          <p:cNvSpPr>
            <a:spLocks noChangeArrowheads="1"/>
          </p:cNvSpPr>
          <p:nvPr/>
        </p:nvSpPr>
        <p:spPr bwMode="auto">
          <a:xfrm>
            <a:off x="6424613" y="5467350"/>
            <a:ext cx="250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[Have </a:t>
            </a:r>
            <a:r>
              <a:rPr lang="en-US" sz="1400" b="1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3.375 g H</a:t>
            </a:r>
            <a:r>
              <a:rPr lang="en-US" sz="1400" b="1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 b="1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produced]</a:t>
            </a:r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787400" y="6245225"/>
            <a:ext cx="776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Note that we begin with 14 g of reactant and end with 14 g on product side.</a:t>
            </a:r>
          </a:p>
        </p:txBody>
      </p:sp>
      <p:sp>
        <p:nvSpPr>
          <p:cNvPr id="17498" name="Rectangle 90"/>
          <p:cNvSpPr>
            <a:spLocks noChangeArrowheads="1"/>
          </p:cNvSpPr>
          <p:nvPr/>
        </p:nvSpPr>
        <p:spPr bwMode="auto">
          <a:xfrm>
            <a:off x="4883150" y="3830638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1.5 g CH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7499" name="Line 91"/>
          <p:cNvSpPr>
            <a:spLocks noChangeShapeType="1"/>
          </p:cNvSpPr>
          <p:nvPr/>
        </p:nvSpPr>
        <p:spPr bwMode="auto">
          <a:xfrm flipV="1">
            <a:off x="2244725" y="3925888"/>
            <a:ext cx="488950" cy="147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00" name="Line 92"/>
          <p:cNvSpPr>
            <a:spLocks noChangeShapeType="1"/>
          </p:cNvSpPr>
          <p:nvPr/>
        </p:nvSpPr>
        <p:spPr bwMode="auto">
          <a:xfrm flipV="1">
            <a:off x="3127375" y="4041775"/>
            <a:ext cx="488950" cy="147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01" name="Line 93"/>
          <p:cNvSpPr>
            <a:spLocks noChangeShapeType="1"/>
          </p:cNvSpPr>
          <p:nvPr/>
        </p:nvSpPr>
        <p:spPr bwMode="auto">
          <a:xfrm flipV="1">
            <a:off x="3098800" y="3800475"/>
            <a:ext cx="638175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02" name="Line 94"/>
          <p:cNvSpPr>
            <a:spLocks noChangeShapeType="1"/>
          </p:cNvSpPr>
          <p:nvPr/>
        </p:nvSpPr>
        <p:spPr bwMode="auto">
          <a:xfrm flipV="1">
            <a:off x="4100513" y="4064000"/>
            <a:ext cx="638175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04" name="Rectangle 96"/>
          <p:cNvSpPr>
            <a:spLocks noChangeArrowheads="1"/>
          </p:cNvSpPr>
          <p:nvPr/>
        </p:nvSpPr>
        <p:spPr bwMode="auto">
          <a:xfrm>
            <a:off x="4899025" y="4633913"/>
            <a:ext cx="135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4.125 g CO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7505" name="Line 97"/>
          <p:cNvSpPr>
            <a:spLocks noChangeShapeType="1"/>
          </p:cNvSpPr>
          <p:nvPr/>
        </p:nvSpPr>
        <p:spPr bwMode="auto">
          <a:xfrm flipV="1">
            <a:off x="2271713" y="4738688"/>
            <a:ext cx="481012" cy="119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06" name="Line 98"/>
          <p:cNvSpPr>
            <a:spLocks noChangeShapeType="1"/>
          </p:cNvSpPr>
          <p:nvPr/>
        </p:nvSpPr>
        <p:spPr bwMode="auto">
          <a:xfrm flipV="1">
            <a:off x="3171825" y="4854575"/>
            <a:ext cx="481013" cy="119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07" name="Line 99"/>
          <p:cNvSpPr>
            <a:spLocks noChangeShapeType="1"/>
          </p:cNvSpPr>
          <p:nvPr/>
        </p:nvSpPr>
        <p:spPr bwMode="auto">
          <a:xfrm flipV="1">
            <a:off x="3094038" y="4598988"/>
            <a:ext cx="638175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08" name="Line 100"/>
          <p:cNvSpPr>
            <a:spLocks noChangeShapeType="1"/>
          </p:cNvSpPr>
          <p:nvPr/>
        </p:nvSpPr>
        <p:spPr bwMode="auto">
          <a:xfrm flipV="1">
            <a:off x="4095750" y="4862513"/>
            <a:ext cx="638175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0" name="Rectangle 102"/>
          <p:cNvSpPr>
            <a:spLocks noChangeArrowheads="1"/>
          </p:cNvSpPr>
          <p:nvPr/>
        </p:nvSpPr>
        <p:spPr bwMode="auto">
          <a:xfrm>
            <a:off x="4862513" y="5465763"/>
            <a:ext cx="135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3.375 g H</a:t>
            </a:r>
            <a:r>
              <a:rPr lang="en-US" sz="14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 flipV="1">
            <a:off x="2266950" y="5565775"/>
            <a:ext cx="481013" cy="119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2" name="Line 104"/>
          <p:cNvSpPr>
            <a:spLocks noChangeShapeType="1"/>
          </p:cNvSpPr>
          <p:nvPr/>
        </p:nvSpPr>
        <p:spPr bwMode="auto">
          <a:xfrm flipV="1">
            <a:off x="3167063" y="5681663"/>
            <a:ext cx="481012" cy="119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3" name="Line 105"/>
          <p:cNvSpPr>
            <a:spLocks noChangeShapeType="1"/>
          </p:cNvSpPr>
          <p:nvPr/>
        </p:nvSpPr>
        <p:spPr bwMode="auto">
          <a:xfrm flipV="1">
            <a:off x="3108325" y="5445125"/>
            <a:ext cx="638175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flipV="1">
            <a:off x="4110038" y="5708650"/>
            <a:ext cx="638175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9" dur="indefinite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1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1" dur="indefinite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4" dur="indefinite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74" dur="indefinite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5" dur="indefinite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7" dur="indefinite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8" dur="indefinite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0" dur="indefinite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1" dur="indefinite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3" dur="indefinite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4" dur="indefinite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6" dur="indefinite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7" dur="indefinite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9" dur="indefinite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0" dur="indefinite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2" dur="indefinite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3" dur="indefinite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5" dur="indefinite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6" dur="indefinite"/>
                                        <p:tgtEl>
                                          <p:spTgt spid="1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8" dur="indefinite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9" dur="indefinite"/>
                                        <p:tgtEl>
                                          <p:spTgt spid="1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1" dur="indefinite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2" dur="indefinite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4" dur="indefinite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5" dur="indefinite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7" dur="indefinite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8" dur="indefinite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9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382" dur="indefinite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3" dur="indefinite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5" dur="indefinite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6" dur="indefinite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8" dur="indefinite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9" dur="indefinite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1" dur="indefinite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2" dur="indefinite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4" dur="indefinite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5" dur="indefinite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7" dur="indefinite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8" dur="indefinite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0" dur="indefinite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1" dur="indefinite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3" dur="indefinite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4" dur="indefinite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6" dur="indefinite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7" dur="indefinite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9" dur="indefinite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0" dur="indefinite"/>
                                        <p:tgtEl>
                                          <p:spTgt spid="1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2" dur="indefinite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3" dur="indefinite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5" dur="indefinite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6" dur="indefinite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0" dur="5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2" grpId="0"/>
      <p:bldP spid="17485" grpId="0"/>
      <p:bldP spid="17485" grpId="1"/>
      <p:bldP spid="17479" grpId="0"/>
      <p:bldP spid="17479" grpId="1"/>
      <p:bldP spid="17473" grpId="0"/>
      <p:bldP spid="17473" grpId="1"/>
      <p:bldP spid="17467" grpId="0"/>
      <p:bldP spid="17417" grpId="0"/>
      <p:bldP spid="17417" grpId="1"/>
      <p:bldP spid="17441" grpId="0"/>
      <p:bldP spid="17441" grpId="1"/>
      <p:bldP spid="17440" grpId="0"/>
      <p:bldP spid="17440" grpId="1"/>
      <p:bldP spid="17432" grpId="0"/>
      <p:bldP spid="17432" grpId="1"/>
      <p:bldP spid="17439" grpId="0"/>
      <p:bldP spid="17439" grpId="1"/>
      <p:bldP spid="17450" grpId="0" animBg="1"/>
      <p:bldP spid="17451" grpId="0" animBg="1"/>
      <p:bldP spid="17453" grpId="0"/>
      <p:bldP spid="17449" grpId="0"/>
      <p:bldP spid="17448" grpId="0"/>
      <p:bldP spid="17447" grpId="0" animBg="1"/>
      <p:bldP spid="17446" grpId="0" animBg="1"/>
      <p:bldP spid="17445" grpId="0"/>
      <p:bldP spid="17444" grpId="0"/>
      <p:bldP spid="17443" grpId="0"/>
      <p:bldP spid="17442" grpId="0"/>
      <p:bldP spid="17454" grpId="0"/>
      <p:bldP spid="17428" grpId="0"/>
      <p:bldP spid="17428" grpId="1"/>
      <p:bldP spid="17424" grpId="0"/>
      <p:bldP spid="17424" grpId="1"/>
      <p:bldP spid="17423" grpId="0"/>
      <p:bldP spid="17423" grpId="1"/>
      <p:bldP spid="17422" grpId="0"/>
      <p:bldP spid="17422" grpId="1"/>
      <p:bldP spid="17413" grpId="0"/>
      <p:bldP spid="17413" grpId="1"/>
      <p:bldP spid="17412" grpId="0"/>
      <p:bldP spid="17412" grpId="1"/>
      <p:bldP spid="17418" grpId="0"/>
      <p:bldP spid="17418" grpId="1"/>
      <p:bldP spid="17471" grpId="0"/>
      <p:bldP spid="17489" grpId="0"/>
      <p:bldP spid="17491" grpId="0"/>
      <p:bldP spid="17493" grpId="0"/>
      <p:bldP spid="17496" grpId="0"/>
      <p:bldP spid="17498" grpId="0"/>
      <p:bldP spid="17498" grpId="1"/>
      <p:bldP spid="17499" grpId="0" animBg="1"/>
      <p:bldP spid="17499" grpId="1" animBg="1"/>
      <p:bldP spid="17500" grpId="0" animBg="1"/>
      <p:bldP spid="17500" grpId="1" animBg="1"/>
      <p:bldP spid="17501" grpId="0" animBg="1"/>
      <p:bldP spid="17501" grpId="1" animBg="1"/>
      <p:bldP spid="17502" grpId="0" animBg="1"/>
      <p:bldP spid="17502" grpId="1" animBg="1"/>
      <p:bldP spid="17504" grpId="0"/>
      <p:bldP spid="17504" grpId="1"/>
      <p:bldP spid="17505" grpId="0" animBg="1"/>
      <p:bldP spid="17505" grpId="1" animBg="1"/>
      <p:bldP spid="17506" grpId="0" animBg="1"/>
      <p:bldP spid="17506" grpId="1" animBg="1"/>
      <p:bldP spid="17507" grpId="0" animBg="1"/>
      <p:bldP spid="17507" grpId="1" animBg="1"/>
      <p:bldP spid="17508" grpId="0" animBg="1"/>
      <p:bldP spid="17508" grpId="1" animBg="1"/>
      <p:bldP spid="17510" grpId="0"/>
      <p:bldP spid="17510" grpId="1"/>
      <p:bldP spid="17511" grpId="0" animBg="1"/>
      <p:bldP spid="17511" grpId="1" animBg="1"/>
      <p:bldP spid="17512" grpId="0" animBg="1"/>
      <p:bldP spid="17512" grpId="1" animBg="1"/>
      <p:bldP spid="17513" grpId="0" animBg="1"/>
      <p:bldP spid="17513" grpId="1" animBg="1"/>
      <p:bldP spid="17514" grpId="0" animBg="1"/>
      <p:bldP spid="175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724525" y="4662488"/>
            <a:ext cx="1755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X mL of solution 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368550" y="4643438"/>
            <a:ext cx="15446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L of solution 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1824038" y="1966913"/>
            <a:ext cx="58308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CuO(s)     +     H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2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SO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4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(aq)                  CuSO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4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(aq)     +     H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2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O(l)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600">
                <a:latin typeface="Arial Unicode MS" pitchFamily="34" charset="-128"/>
                <a:ea typeface="Arial Unicode MS" pitchFamily="34" charset="-128"/>
                <a:cs typeface="Arial" charset="0"/>
              </a:rPr>
              <a:t>  </a:t>
            </a:r>
          </a:p>
          <a:p>
            <a:pPr eaLnBrk="0" hangingPunct="0"/>
            <a:endParaRPr lang="en-US" sz="1600">
              <a:ea typeface="Arial Unicode MS" pitchFamily="34" charset="-128"/>
              <a:cs typeface="Arial" charset="0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776288" y="2816225"/>
            <a:ext cx="27670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x mol H</a:t>
            </a:r>
            <a:r>
              <a:rPr lang="en-US" sz="16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16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=  0.80 g CuO</a:t>
            </a:r>
          </a:p>
          <a:p>
            <a:pPr eaLnBrk="0" hangingPunct="0"/>
            <a:endParaRPr lang="en-US" sz="1600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595688" y="2913063"/>
            <a:ext cx="1293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1 mol CuO 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4464050" y="2135188"/>
            <a:ext cx="530225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962525" y="3205163"/>
            <a:ext cx="1404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1 mol CuO 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879975" y="2914650"/>
            <a:ext cx="14747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1 mol H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SO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600">
                <a:ea typeface="Arial Unicode MS" pitchFamily="34" charset="-128"/>
                <a:cs typeface="Arial" charset="0"/>
              </a:rPr>
              <a:t> </a:t>
            </a:r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4862513" y="2952750"/>
            <a:ext cx="1350962" cy="531813"/>
            <a:chOff x="4790" y="13724"/>
            <a:chExt cx="1127" cy="689"/>
          </a:xfrm>
        </p:grpSpPr>
        <p:sp>
          <p:nvSpPr>
            <p:cNvPr id="19470" name="AutoShape 14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3521075" y="2952750"/>
            <a:ext cx="1298575" cy="531813"/>
            <a:chOff x="4790" y="13724"/>
            <a:chExt cx="1127" cy="689"/>
          </a:xfrm>
        </p:grpSpPr>
        <p:sp>
          <p:nvSpPr>
            <p:cNvPr id="19473" name="AutoShape 17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568700" y="3189288"/>
            <a:ext cx="14430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79.5 g CuO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478088" y="4311650"/>
            <a:ext cx="1265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mol solute 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351088" y="4660900"/>
            <a:ext cx="130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62625" y="4332288"/>
            <a:ext cx="17970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10.0628 mmol 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802313" y="4668838"/>
            <a:ext cx="1533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926263" y="3681413"/>
            <a:ext cx="27320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solidFill>
                  <a:schemeClr val="bg2"/>
                </a:solidFill>
                <a:ea typeface="Arial Unicode MS" pitchFamily="34" charset="-128"/>
                <a:cs typeface="Arial" charset="0"/>
              </a:rPr>
              <a:t>convert to millimoles (mmol) </a:t>
            </a:r>
          </a:p>
          <a:p>
            <a:r>
              <a:rPr lang="en-US" sz="1200">
                <a:solidFill>
                  <a:schemeClr val="bg2"/>
                </a:solidFill>
                <a:ea typeface="Arial Unicode MS" pitchFamily="34" charset="-128"/>
                <a:cs typeface="Arial" charset="0"/>
              </a:rPr>
              <a:t>by dividing by 1000. 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711200" y="1095375"/>
            <a:ext cx="7394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4.  How many milliliters of 6.0 </a:t>
            </a:r>
            <a:r>
              <a:rPr lang="en-US" sz="1600" i="1">
                <a:ea typeface="Arial Unicode MS" pitchFamily="34" charset="-128"/>
                <a:cs typeface="Arial" charset="0"/>
              </a:rPr>
              <a:t>M</a:t>
            </a:r>
            <a:r>
              <a:rPr lang="en-US" sz="1600">
                <a:ea typeface="Arial Unicode MS" pitchFamily="34" charset="-128"/>
                <a:cs typeface="Arial" charset="0"/>
              </a:rPr>
              <a:t> H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SO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600">
                <a:ea typeface="Arial Unicode MS" pitchFamily="34" charset="-128"/>
                <a:cs typeface="Arial" charset="0"/>
              </a:rPr>
              <a:t> are required to react with 0.80 g of CuO </a:t>
            </a:r>
          </a:p>
          <a:p>
            <a:r>
              <a:rPr lang="en-US" sz="1600">
                <a:ea typeface="Arial Unicode MS" pitchFamily="34" charset="-128"/>
                <a:cs typeface="Arial" charset="0"/>
              </a:rPr>
              <a:t>     according to Equation [4]?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600">
              <a:ea typeface="Arial Unicode MS" pitchFamily="34" charset="-128"/>
              <a:cs typeface="Arial" charset="0"/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847725" y="4489450"/>
            <a:ext cx="154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Molarity (M)  = </a:t>
            </a:r>
            <a:endParaRPr lang="en-US" sz="1600"/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5157788" y="5532438"/>
            <a:ext cx="2486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</a:t>
            </a:r>
            <a:r>
              <a:rPr lang="en-US" sz="1600" b="1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1.677 mL 6.0 M H</a:t>
            </a:r>
            <a:r>
              <a:rPr lang="en-US" sz="1600" b="1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600" b="1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1600" b="1" baseline="-300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4170363" y="4497388"/>
            <a:ext cx="1579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6.0 M H</a:t>
            </a:r>
            <a:r>
              <a:rPr lang="en-US" sz="16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16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=</a:t>
            </a:r>
          </a:p>
        </p:txBody>
      </p:sp>
      <p:sp>
        <p:nvSpPr>
          <p:cNvPr id="19497" name="AutoShape 41"/>
          <p:cNvSpPr>
            <a:spLocks noChangeArrowheads="1"/>
          </p:cNvSpPr>
          <p:nvPr/>
        </p:nvSpPr>
        <p:spPr bwMode="auto">
          <a:xfrm rot="7203843">
            <a:off x="6290468" y="3694907"/>
            <a:ext cx="969963" cy="285750"/>
          </a:xfrm>
          <a:prstGeom prst="notchedRightArrow">
            <a:avLst>
              <a:gd name="adj1" fmla="val 50000"/>
              <a:gd name="adj2" fmla="val 84861"/>
            </a:avLst>
          </a:prstGeom>
          <a:gradFill rotWithShape="1">
            <a:gsLst>
              <a:gs pos="0">
                <a:schemeClr val="bg1"/>
              </a:gs>
              <a:gs pos="100000">
                <a:srgbClr val="8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1881188" y="2239963"/>
            <a:ext cx="220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0.80 g                 x mol</a:t>
            </a:r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 flipV="1">
            <a:off x="2873375" y="3182938"/>
            <a:ext cx="577850" cy="103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 flipV="1">
            <a:off x="4129088" y="3327400"/>
            <a:ext cx="577850" cy="103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 flipV="1">
            <a:off x="3848100" y="3027363"/>
            <a:ext cx="844550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 flipV="1">
            <a:off x="5218113" y="3327400"/>
            <a:ext cx="844550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6211888" y="3057525"/>
            <a:ext cx="241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0.0100628 mol H</a:t>
            </a:r>
            <a:r>
              <a:rPr lang="en-US" sz="16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16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8" grpId="0"/>
      <p:bldP spid="19485" grpId="0"/>
      <p:bldP spid="19475" grpId="0"/>
      <p:bldP spid="19466" grpId="0"/>
      <p:bldP spid="19476" grpId="0"/>
      <p:bldP spid="19474" grpId="0"/>
      <p:bldP spid="19465" grpId="0"/>
      <p:bldP spid="19461" grpId="0" animBg="1"/>
      <p:bldP spid="19464" grpId="0"/>
      <p:bldP spid="19462" grpId="0" animBg="1"/>
      <p:bldP spid="19463" grpId="0"/>
      <p:bldP spid="19492" grpId="0"/>
      <p:bldP spid="19494" grpId="0"/>
      <p:bldP spid="19496" grpId="0"/>
      <p:bldP spid="19497" grpId="0" animBg="1"/>
      <p:bldP spid="19499" grpId="0"/>
      <p:bldP spid="19500" grpId="0" animBg="1"/>
      <p:bldP spid="19502" grpId="0" animBg="1"/>
      <p:bldP spid="19503" grpId="0" animBg="1"/>
      <p:bldP spid="19504" grpId="0" animBg="1"/>
      <p:bldP spid="195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33363" y="444500"/>
            <a:ext cx="8239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en-US" sz="1600">
                <a:ea typeface="Arial Unicode MS" pitchFamily="34" charset="-128"/>
                <a:cs typeface="Arial" charset="0"/>
              </a:rPr>
              <a:t>5.  If 2.00 g of Zn is allowed to react with 1.75 g of CuSO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4</a:t>
            </a:r>
            <a:r>
              <a:rPr lang="en-US" sz="1600">
                <a:ea typeface="Arial Unicode MS" pitchFamily="34" charset="-128"/>
                <a:cs typeface="Arial" charset="0"/>
              </a:rPr>
              <a:t> according to Equation [5], </a:t>
            </a:r>
          </a:p>
          <a:p>
            <a:pPr indent="457200"/>
            <a:r>
              <a:rPr lang="en-US" sz="1600">
                <a:ea typeface="Arial Unicode MS" pitchFamily="34" charset="-128"/>
                <a:cs typeface="Arial" charset="0"/>
              </a:rPr>
              <a:t>     how many grams of Zn will remain after the reaction is complete?  </a:t>
            </a:r>
          </a:p>
          <a:p>
            <a:pPr indent="457200"/>
            <a:r>
              <a:rPr lang="en-US" sz="1600" i="1">
                <a:solidFill>
                  <a:srgbClr val="003300"/>
                </a:solidFill>
                <a:ea typeface="Arial Unicode MS" pitchFamily="34" charset="-128"/>
                <a:cs typeface="Arial" charset="0"/>
              </a:rPr>
              <a:t>     (from the question we can assume that Zn in excess reactant)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600">
                <a:latin typeface="Arial Unicode MS" pitchFamily="34" charset="-128"/>
                <a:ea typeface="Arial Unicode MS" pitchFamily="34" charset="-128"/>
                <a:cs typeface="Arial" charset="0"/>
              </a:rPr>
              <a:t>                                                                      </a:t>
            </a:r>
            <a:r>
              <a:rPr lang="en-US" sz="16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600">
              <a:ea typeface="Arial Unicode MS" pitchFamily="34" charset="-128"/>
              <a:cs typeface="Arial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606550" y="1592263"/>
            <a:ext cx="5730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CuSO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4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(aq)     +     Zn(s)                    ZnSO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4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(aq)     +     Cu(s)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600">
              <a:ea typeface="Arial Unicode MS" pitchFamily="34" charset="-128"/>
              <a:cs typeface="Arial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175125" y="1779588"/>
            <a:ext cx="530225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955800" y="2211388"/>
            <a:ext cx="0" cy="954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989138" y="2506663"/>
            <a:ext cx="1206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ea typeface="Arial Unicode MS" pitchFamily="34" charset="-128"/>
                <a:cs typeface="Arial" charset="0"/>
              </a:rPr>
              <a:t>/ 159.5 g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38250" y="3295650"/>
            <a:ext cx="1438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0.01097 mol 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562225" y="3473450"/>
            <a:ext cx="517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71813" y="3300413"/>
            <a:ext cx="1587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0.01097 mol 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3563938" y="2732088"/>
            <a:ext cx="0" cy="579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94100" y="2908300"/>
            <a:ext cx="1803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ea typeface="Arial Unicode MS" pitchFamily="34" charset="-128"/>
                <a:cs typeface="Arial" charset="0"/>
              </a:rPr>
              <a:t>x 65.4 g/mol Zn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189288" y="2479675"/>
            <a:ext cx="1012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ea typeface="Arial Unicode MS" pitchFamily="34" charset="-128"/>
                <a:cs typeface="Arial" charset="0"/>
              </a:rPr>
              <a:t>x = 0.72 g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360738" y="2178050"/>
            <a:ext cx="736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x  g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682750" y="1884363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1.75 g                  2.00 g                   </a:t>
            </a:r>
            <a:endParaRPr lang="en-US" sz="1600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906463" y="4067175"/>
            <a:ext cx="6989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 reaction will consume 0.72 g of Zn.  </a:t>
            </a:r>
          </a:p>
          <a:p>
            <a:r>
              <a:rPr lang="en-US" sz="16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Therefore you will have 2.00 g – 0.72 g or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1.28 g of Zn remaining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1600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50850" y="5037138"/>
            <a:ext cx="827087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6.  What is meant by the term limiting reagent?</a:t>
            </a:r>
          </a:p>
          <a:p>
            <a:endParaRPr lang="en-US" sz="12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6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	The limiting reactant is the starting material used in a chemical reaction that is </a:t>
            </a:r>
          </a:p>
          <a:p>
            <a:pPr eaLnBrk="0" hangingPunct="0"/>
            <a:r>
              <a:rPr lang="en-US" sz="16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	used up first (or that you run out of).  When no more of it remains, no additional </a:t>
            </a:r>
          </a:p>
          <a:p>
            <a:pPr eaLnBrk="0" hangingPunct="0"/>
            <a:r>
              <a:rPr lang="en-US" sz="16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	product can be made and the reaction stops.  The quantity of limiting reactant </a:t>
            </a:r>
          </a:p>
          <a:p>
            <a:pPr eaLnBrk="0" hangingPunct="0"/>
            <a:r>
              <a:rPr lang="en-US" sz="16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	determines (LIMITS) the amount of product that is made.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2784475" y="1354138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8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8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8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39" grpId="0"/>
      <p:bldP spid="18438" grpId="0"/>
      <p:bldP spid="18437" grpId="0" animBg="1"/>
      <p:bldP spid="18436" grpId="0"/>
      <p:bldP spid="18435" grpId="0" animBg="1"/>
      <p:bldP spid="18434" grpId="0"/>
      <p:bldP spid="18441" grpId="0"/>
      <p:bldP spid="18442" grpId="0"/>
      <p:bldP spid="18447" grpId="0"/>
      <p:bldP spid="18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313" y="361950"/>
            <a:ext cx="8569325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 algn="just"/>
            <a:r>
              <a:rPr lang="en-US" sz="1400">
                <a:ea typeface="Times New Roman" pitchFamily="18" charset="0"/>
                <a:cs typeface="Arial" charset="0"/>
              </a:rPr>
              <a:t>TEACHER NOTES:</a:t>
            </a:r>
          </a:p>
          <a:p>
            <a:pPr indent="457200" algn="just"/>
            <a:endParaRPr lang="en-US" sz="1400">
              <a:ea typeface="Times New Roman" pitchFamily="18" charset="0"/>
              <a:cs typeface="Arial" charset="0"/>
            </a:endParaRPr>
          </a:p>
          <a:p>
            <a:pPr indent="457200" algn="just" eaLnBrk="0" hangingPunct="0"/>
            <a:r>
              <a:rPr lang="en-US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	W a r n i n g</a:t>
            </a:r>
            <a:r>
              <a:rPr lang="en-US" sz="1400">
                <a:ea typeface="Times New Roman" pitchFamily="18" charset="0"/>
                <a:cs typeface="Arial" charset="0"/>
              </a:rPr>
              <a:t> :  This lab experiment requires a large quantity or reagents.  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	     The acids and base are very </a:t>
            </a:r>
            <a:r>
              <a:rPr lang="en-US" sz="1400" i="1">
                <a:ea typeface="Times New Roman" pitchFamily="18" charset="0"/>
                <a:cs typeface="Arial" charset="0"/>
              </a:rPr>
              <a:t>concentrated</a:t>
            </a:r>
            <a:r>
              <a:rPr lang="en-US" sz="1400">
                <a:ea typeface="Times New Roman" pitchFamily="18" charset="0"/>
                <a:cs typeface="Arial" charset="0"/>
              </a:rPr>
              <a:t> and should only 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 		     be used in a fume hood with proper teacher supervision. </a:t>
            </a:r>
          </a:p>
          <a:p>
            <a:pPr indent="457200" algn="just" eaLnBrk="0" hangingPunct="0"/>
            <a:endParaRPr lang="en-US" sz="1400">
              <a:ea typeface="Times New Roman" pitchFamily="18" charset="0"/>
              <a:cs typeface="Arial" charset="0"/>
            </a:endParaRP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For a class of 100 students you will need:</a:t>
            </a:r>
          </a:p>
          <a:p>
            <a:pPr indent="457200" algn="just" eaLnBrk="0" hangingPunct="0"/>
            <a:r>
              <a:rPr lang="en-US" sz="1400" b="1">
                <a:ea typeface="Times New Roman" pitchFamily="18" charset="0"/>
                <a:cs typeface="Arial" charset="0"/>
              </a:rPr>
              <a:t>	750 mL concentrated nitric acid [HNO</a:t>
            </a:r>
            <a:r>
              <a:rPr lang="en-US" sz="1400" b="1" baseline="-30000">
                <a:ea typeface="Times New Roman" pitchFamily="18" charset="0"/>
                <a:cs typeface="Arial" charset="0"/>
              </a:rPr>
              <a:t>3</a:t>
            </a:r>
            <a:r>
              <a:rPr lang="en-US" sz="1400" b="1">
                <a:ea typeface="Times New Roman" pitchFamily="18" charset="0"/>
                <a:cs typeface="Arial" charset="0"/>
              </a:rPr>
              <a:t>]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457200" algn="just" eaLnBrk="0" hangingPunct="0"/>
            <a:r>
              <a:rPr lang="en-US" sz="1400" b="1">
                <a:ea typeface="Times New Roman" pitchFamily="18" charset="0"/>
                <a:cs typeface="Arial" charset="0"/>
              </a:rPr>
              <a:t>	650 mL concentrated sulfuric acid [H</a:t>
            </a:r>
            <a:r>
              <a:rPr lang="en-US" sz="1400" b="1" baseline="-30000">
                <a:ea typeface="Times New Roman" pitchFamily="18" charset="0"/>
                <a:cs typeface="Arial" charset="0"/>
              </a:rPr>
              <a:t>2</a:t>
            </a:r>
            <a:r>
              <a:rPr lang="en-US" sz="1400" b="1">
                <a:ea typeface="Times New Roman" pitchFamily="18" charset="0"/>
                <a:cs typeface="Arial" charset="0"/>
              </a:rPr>
              <a:t>SO</a:t>
            </a:r>
            <a:r>
              <a:rPr lang="en-US" sz="1400" b="1" baseline="-30000">
                <a:ea typeface="Times New Roman" pitchFamily="18" charset="0"/>
                <a:cs typeface="Arial" charset="0"/>
              </a:rPr>
              <a:t>4</a:t>
            </a:r>
            <a:r>
              <a:rPr lang="en-US" sz="1400" b="1">
                <a:ea typeface="Times New Roman" pitchFamily="18" charset="0"/>
                <a:cs typeface="Arial" charset="0"/>
              </a:rPr>
              <a:t>]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457200" algn="just" eaLnBrk="0" hangingPunct="0"/>
            <a:r>
              <a:rPr lang="en-US" sz="1400" b="1">
                <a:ea typeface="Times New Roman" pitchFamily="18" charset="0"/>
                <a:cs typeface="Arial" charset="0"/>
              </a:rPr>
              <a:t>	480 g sodium hydroxide (NaOH)</a:t>
            </a:r>
          </a:p>
          <a:p>
            <a:pPr indent="457200" algn="just" eaLnBrk="0" hangingPunct="0"/>
            <a:endParaRPr lang="en-US" sz="1400">
              <a:ea typeface="Times New Roman" pitchFamily="18" charset="0"/>
              <a:cs typeface="Arial" charset="0"/>
            </a:endParaRP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The concentrated nitric acid is not diluted.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The concentrated sulfuric acid is diluted to 6 M H</a:t>
            </a:r>
            <a:r>
              <a:rPr lang="en-US" sz="1400" baseline="-30000">
                <a:ea typeface="Times New Roman" pitchFamily="18" charset="0"/>
                <a:cs typeface="Arial" charset="0"/>
              </a:rPr>
              <a:t>2</a:t>
            </a:r>
            <a:r>
              <a:rPr lang="en-US" sz="1400">
                <a:ea typeface="Times New Roman" pitchFamily="18" charset="0"/>
                <a:cs typeface="Arial" charset="0"/>
              </a:rPr>
              <a:t>SO</a:t>
            </a:r>
            <a:r>
              <a:rPr lang="en-US" sz="1400" baseline="-30000">
                <a:ea typeface="Times New Roman" pitchFamily="18" charset="0"/>
                <a:cs typeface="Arial" charset="0"/>
              </a:rPr>
              <a:t>4</a:t>
            </a:r>
            <a:r>
              <a:rPr lang="en-US" sz="1400">
                <a:ea typeface="Times New Roman" pitchFamily="18" charset="0"/>
                <a:cs typeface="Arial" charset="0"/>
              </a:rPr>
              <a:t>.  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Concentrated sulfuric acid is 18.1 M.  Therefore, take 1 part [H</a:t>
            </a:r>
            <a:r>
              <a:rPr lang="en-US" sz="1400" baseline="-30000">
                <a:ea typeface="Times New Roman" pitchFamily="18" charset="0"/>
                <a:cs typeface="Arial" charset="0"/>
              </a:rPr>
              <a:t>2</a:t>
            </a:r>
            <a:r>
              <a:rPr lang="en-US" sz="1400">
                <a:ea typeface="Times New Roman" pitchFamily="18" charset="0"/>
                <a:cs typeface="Arial" charset="0"/>
              </a:rPr>
              <a:t>SO</a:t>
            </a:r>
            <a:r>
              <a:rPr lang="en-US" sz="1400" baseline="-30000">
                <a:ea typeface="Times New Roman" pitchFamily="18" charset="0"/>
                <a:cs typeface="Arial" charset="0"/>
              </a:rPr>
              <a:t>4</a:t>
            </a:r>
            <a:r>
              <a:rPr lang="en-US" sz="1400">
                <a:ea typeface="Times New Roman" pitchFamily="18" charset="0"/>
                <a:cs typeface="Arial" charset="0"/>
              </a:rPr>
              <a:t>] to 2 part H</a:t>
            </a:r>
            <a:r>
              <a:rPr lang="en-US" sz="1400" baseline="-30000">
                <a:ea typeface="Times New Roman" pitchFamily="18" charset="0"/>
                <a:cs typeface="Arial" charset="0"/>
              </a:rPr>
              <a:t>2</a:t>
            </a:r>
            <a:r>
              <a:rPr lang="en-US" sz="1400">
                <a:ea typeface="Times New Roman" pitchFamily="18" charset="0"/>
                <a:cs typeface="Arial" charset="0"/>
              </a:rPr>
              <a:t>O.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The resulting solution will be approximately 6 M H</a:t>
            </a:r>
            <a:r>
              <a:rPr lang="en-US" sz="1400" baseline="-30000">
                <a:ea typeface="Times New Roman" pitchFamily="18" charset="0"/>
                <a:cs typeface="Arial" charset="0"/>
              </a:rPr>
              <a:t>2</a:t>
            </a:r>
            <a:r>
              <a:rPr lang="en-US" sz="1400">
                <a:ea typeface="Times New Roman" pitchFamily="18" charset="0"/>
                <a:cs typeface="Arial" charset="0"/>
              </a:rPr>
              <a:t>SO</a:t>
            </a:r>
            <a:r>
              <a:rPr lang="en-US" sz="1400" baseline="-30000">
                <a:ea typeface="Times New Roman" pitchFamily="18" charset="0"/>
                <a:cs typeface="Arial" charset="0"/>
              </a:rPr>
              <a:t>4</a:t>
            </a:r>
            <a:r>
              <a:rPr lang="en-US" sz="1400">
                <a:ea typeface="Times New Roman" pitchFamily="18" charset="0"/>
                <a:cs typeface="Arial" charset="0"/>
              </a:rPr>
              <a:t>.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To make 3 M NaOH, begin with 2000 mL of cold distilled water and add 240 g NaOH.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You will need to mix two batches of NaOH to yield 4 L of 3 M NaOH.</a:t>
            </a:r>
          </a:p>
          <a:p>
            <a:pPr indent="457200" algn="just" eaLnBrk="0" hangingPunct="0"/>
            <a:endParaRPr lang="en-US" sz="1400">
              <a:ea typeface="Times New Roman" pitchFamily="18" charset="0"/>
              <a:cs typeface="Arial" charset="0"/>
            </a:endParaRP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Be sure students have read the lab and completed the pre-lab before going into the lab.</a:t>
            </a:r>
          </a:p>
          <a:p>
            <a:pPr indent="457200" algn="just" eaLnBrk="0" hangingPunct="0"/>
            <a:endParaRPr lang="en-US" sz="1400">
              <a:ea typeface="Times New Roman" pitchFamily="18" charset="0"/>
              <a:cs typeface="Arial" charset="0"/>
            </a:endParaRP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The lab requires two full days (in the lab) to complete.  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Day 1)  Students should be able to get through equation (3).  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	They must have added the NaOH to yield Cu(OH)</a:t>
            </a:r>
            <a:r>
              <a:rPr lang="en-US" sz="1400" baseline="-30000">
                <a:ea typeface="Times New Roman" pitchFamily="18" charset="0"/>
                <a:cs typeface="Arial" charset="0"/>
              </a:rPr>
              <a:t>2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457200" algn="just" eaLnBrk="0" hangingPunct="0"/>
            <a:r>
              <a:rPr lang="en-US" sz="1400" baseline="-30000">
                <a:ea typeface="Times New Roman" pitchFamily="18" charset="0"/>
                <a:cs typeface="Arial" charset="0"/>
              </a:rPr>
              <a:t>		</a:t>
            </a:r>
            <a:r>
              <a:rPr lang="en-US" sz="1400">
                <a:ea typeface="Times New Roman" pitchFamily="18" charset="0"/>
                <a:cs typeface="Arial" charset="0"/>
              </a:rPr>
              <a:t>Heating the solution with a boiling chip is ideally where they should get to –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	boiling chips must be removed and not left in beaker over night.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	If students are rushed for time and can’t heat – don’t worry, the reaction will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	proceed to completion on its own over night.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Day 2)  Complete lab</a:t>
            </a:r>
          </a:p>
          <a:p>
            <a:pPr indent="457200" algn="just" eaLnBrk="0" hangingPunct="0"/>
            <a:r>
              <a:rPr lang="en-US" sz="1400">
                <a:ea typeface="Times New Roman" pitchFamily="18" charset="0"/>
                <a:cs typeface="Arial" charset="0"/>
              </a:rPr>
              <a:t>		Students tend to have very high yields (~150% - 300%) due to impurities in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9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9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09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09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09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9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09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What you may see…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39775" y="1403350"/>
            <a:ext cx="7740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solution will change color many times during the reactions:</a:t>
            </a:r>
          </a:p>
          <a:p>
            <a:r>
              <a:rPr lang="en-US"/>
              <a:t>	A)  red brown gas given off when nitric acid is added to copper</a:t>
            </a:r>
          </a:p>
          <a:p>
            <a:r>
              <a:rPr lang="en-US"/>
              <a:t>	B)  water is added to copper nitrate solution (green to blue liquid)</a:t>
            </a:r>
          </a:p>
          <a:p>
            <a:r>
              <a:rPr lang="en-US"/>
              <a:t>	C)  NaOH is added to copper nitrate yielding copper (II) hydroxide</a:t>
            </a:r>
          </a:p>
          <a:p>
            <a:r>
              <a:rPr lang="en-US"/>
              <a:t>	D)  Cu(OH)</a:t>
            </a:r>
            <a:r>
              <a:rPr lang="en-US" baseline="-25000"/>
              <a:t>2</a:t>
            </a:r>
            <a:r>
              <a:rPr lang="en-US"/>
              <a:t> decomposes into CuO</a:t>
            </a:r>
          </a:p>
          <a:p>
            <a:r>
              <a:rPr lang="en-US"/>
              <a:t>	E)  sulfuric acid added to CuO yields CuSO</a:t>
            </a:r>
            <a:r>
              <a:rPr lang="en-US" baseline="-25000"/>
              <a:t>4 </a:t>
            </a:r>
          </a:p>
          <a:p>
            <a:r>
              <a:rPr lang="en-US" baseline="-25000"/>
              <a:t>	       </a:t>
            </a:r>
            <a:r>
              <a:rPr lang="en-US"/>
              <a:t>(this reaction may take ~2 minutes to occur … black to green)</a:t>
            </a:r>
            <a:endParaRPr lang="en-US" baseline="-25000"/>
          </a:p>
          <a:p>
            <a:r>
              <a:rPr lang="en-US"/>
              <a:t>	F)  Al foil added to CuSO</a:t>
            </a:r>
            <a:r>
              <a:rPr lang="en-US" baseline="-25000"/>
              <a:t>4</a:t>
            </a:r>
            <a:r>
              <a:rPr lang="en-US"/>
              <a:t> yields back original copper</a:t>
            </a:r>
            <a:endParaRPr lang="en-US" baseline="-250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77888" y="4206875"/>
            <a:ext cx="82311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Failure to rinse properly will yield numerous contaminants:</a:t>
            </a:r>
          </a:p>
          <a:p>
            <a:r>
              <a:rPr lang="en-US"/>
              <a:t>	excess Al</a:t>
            </a:r>
            <a:r>
              <a:rPr lang="en-US" baseline="30000"/>
              <a:t>3+</a:t>
            </a:r>
            <a:r>
              <a:rPr lang="en-US"/>
              <a:t> and SO</a:t>
            </a:r>
            <a:r>
              <a:rPr lang="en-US" baseline="-25000"/>
              <a:t>4</a:t>
            </a:r>
            <a:r>
              <a:rPr lang="en-US" baseline="30000"/>
              <a:t>2-</a:t>
            </a:r>
            <a:r>
              <a:rPr lang="en-US"/>
              <a:t>  …  gives clear, solid Al</a:t>
            </a:r>
            <a:r>
              <a:rPr lang="en-US" baseline="-25000"/>
              <a:t>2</a:t>
            </a:r>
            <a:r>
              <a:rPr lang="en-US"/>
              <a:t>(SO</a:t>
            </a:r>
            <a:r>
              <a:rPr lang="en-US" baseline="-25000"/>
              <a:t>4</a:t>
            </a:r>
            <a:r>
              <a:rPr lang="en-US"/>
              <a:t>)</a:t>
            </a:r>
            <a:r>
              <a:rPr lang="en-US" baseline="-25000"/>
              <a:t>3</a:t>
            </a:r>
            <a:r>
              <a:rPr lang="en-US"/>
              <a:t> crystals</a:t>
            </a:r>
          </a:p>
          <a:p>
            <a:r>
              <a:rPr lang="en-US"/>
              <a:t>	excess foil …  gives silver color</a:t>
            </a:r>
          </a:p>
          <a:p>
            <a:r>
              <a:rPr lang="en-US"/>
              <a:t>	excess foil digested with too much HCl …  yields AlCl</a:t>
            </a:r>
            <a:r>
              <a:rPr lang="en-US" baseline="-25000"/>
              <a:t>3</a:t>
            </a:r>
            <a:r>
              <a:rPr lang="en-US"/>
              <a:t> (gray powder)</a:t>
            </a:r>
          </a:p>
          <a:p>
            <a:r>
              <a:rPr lang="en-US"/>
              <a:t>	not enough foil …  and solution remains faint blue and CuSO</a:t>
            </a:r>
            <a:r>
              <a:rPr lang="en-US" baseline="-25000"/>
              <a:t>4</a:t>
            </a:r>
            <a:r>
              <a:rPr lang="en-US"/>
              <a:t> crystals </a:t>
            </a:r>
          </a:p>
          <a:p>
            <a:r>
              <a:rPr lang="en-US"/>
              <a:t>			  appear (blue-green color)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46125" y="10525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During the LAB: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82650" y="384651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FINAL Product:</a:t>
            </a:r>
          </a:p>
        </p:txBody>
      </p:sp>
      <p:sp>
        <p:nvSpPr>
          <p:cNvPr id="20489" name="AutoShape 9">
            <a:hlinkClick r:id="" action="ppaction://hlinkshowjump?jump=lastslideviewed" highlightClick="1"/>
            <a:hlinkHover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0" y="6386513"/>
            <a:ext cx="471488" cy="47148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92" name="Picture 12" descr="DSC0328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 l="9062" t="2361" r="7916" b="9723"/>
          <a:stretch>
            <a:fillRect/>
          </a:stretch>
        </p:blipFill>
        <p:spPr bwMode="auto">
          <a:xfrm>
            <a:off x="7575550" y="285750"/>
            <a:ext cx="1265238" cy="100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SC019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Document">
            <a:hlinkClick r:id="rId3" tooltip="Printable copy of Reactions of Copper Percent Yield Lab"/>
          </p:cNvPr>
          <p:cNvSpPr>
            <a:spLocks noChangeAspect="1" noEditPoints="1" noChangeArrowheads="1"/>
          </p:cNvSpPr>
          <p:nvPr/>
        </p:nvSpPr>
        <p:spPr bwMode="auto">
          <a:xfrm>
            <a:off x="8151813" y="290513"/>
            <a:ext cx="67627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1000"/>
          </a:p>
          <a:p>
            <a:pPr algn="ctr"/>
            <a:r>
              <a:rPr lang="en-US" sz="1000"/>
              <a:t>Copy of </a:t>
            </a:r>
            <a:r>
              <a:rPr lang="en-US" sz="1400"/>
              <a:t>Lab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26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314325" y="2420938"/>
            <a:ext cx="7097713" cy="549275"/>
            <a:chOff x="198" y="1525"/>
            <a:chExt cx="4471" cy="346"/>
          </a:xfrm>
        </p:grpSpPr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98" y="1525"/>
              <a:ext cx="447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Cu(NO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(aq)  +  2 NaOH(aq)              Cu(OH)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(s)     +     2 NaNO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(aq)</a:t>
              </a:r>
              <a:r>
                <a:rPr lang="en-US" sz="1600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" charset="0"/>
                </a:rPr>
                <a:t>        </a:t>
              </a:r>
              <a:r>
                <a:rPr lang="en-US" sz="1400">
                  <a:ea typeface="Arial Unicode MS" pitchFamily="34" charset="-128"/>
                  <a:cs typeface="Arial" charset="0"/>
                </a:rPr>
                <a:t> </a:t>
              </a:r>
              <a:endParaRPr lang="en-US" sz="140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  <a:p>
              <a:pPr eaLnBrk="0" hangingPunct="0"/>
              <a:endParaRPr lang="en-US" sz="1400"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051" y="1632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314325" y="1781175"/>
            <a:ext cx="7091363" cy="581025"/>
            <a:chOff x="198" y="1122"/>
            <a:chExt cx="4467" cy="366"/>
          </a:xfrm>
        </p:grpSpPr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98" y="1122"/>
              <a:ext cx="446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Cu(s)  +  4 HNO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(aq)             Cu(NO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(aq)  +  2 NO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(g)  +  2 H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O(l)</a:t>
              </a:r>
              <a:r>
                <a:rPr lang="en-US" sz="1600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" charset="0"/>
                </a:rPr>
                <a:t> 	        </a:t>
              </a:r>
              <a:r>
                <a:rPr lang="en-US" sz="1400">
                  <a:ea typeface="Arial Unicode MS" pitchFamily="34" charset="-128"/>
                  <a:cs typeface="Arial" charset="0"/>
                </a:rPr>
                <a:t> </a:t>
              </a:r>
              <a:endParaRPr lang="en-US" sz="140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  <a:p>
              <a:pPr eaLnBrk="0" hangingPunct="0"/>
              <a:endParaRPr lang="en-US" sz="1600"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1547" y="1227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314325" y="3154363"/>
            <a:ext cx="5727700" cy="549275"/>
            <a:chOff x="198" y="1987"/>
            <a:chExt cx="3608" cy="346"/>
          </a:xfrm>
        </p:grpSpPr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98" y="1987"/>
              <a:ext cx="360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Cu(OH)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(s)             CuO(s)     +     H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O(g)</a:t>
              </a:r>
              <a:r>
                <a:rPr lang="en-US" sz="1600" b="1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" charset="0"/>
                </a:rPr>
                <a:t>	</a:t>
              </a:r>
              <a:r>
                <a:rPr lang="en-US" sz="1600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" charset="0"/>
                </a:rPr>
                <a:t>	 </a:t>
              </a:r>
              <a:endParaRPr lang="en-US" sz="140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  <a:p>
              <a:pPr eaLnBrk="0" hangingPunct="0"/>
              <a:endParaRPr lang="en-US" sz="1400"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987" y="2097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9" name="Group 37"/>
          <p:cNvGrpSpPr>
            <a:grpSpLocks/>
          </p:cNvGrpSpPr>
          <p:nvPr/>
        </p:nvGrpSpPr>
        <p:grpSpPr bwMode="auto">
          <a:xfrm>
            <a:off x="314325" y="3790950"/>
            <a:ext cx="6013450" cy="549275"/>
            <a:chOff x="198" y="2388"/>
            <a:chExt cx="3788" cy="346"/>
          </a:xfrm>
        </p:grpSpPr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98" y="2388"/>
              <a:ext cx="37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CuO(s)     +     H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SO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(aq)              CuSO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(aq)     +     H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O(l)</a:t>
              </a:r>
              <a:r>
                <a:rPr lang="en-US" sz="1600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" charset="0"/>
                </a:rPr>
                <a:t>	      </a:t>
              </a:r>
              <a:endParaRPr lang="en-US" sz="140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  <a:p>
              <a:pPr eaLnBrk="0" hangingPunct="0"/>
              <a:endParaRPr lang="en-US" sz="1400"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1834" y="2494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314325" y="4618038"/>
            <a:ext cx="5445125" cy="336550"/>
            <a:chOff x="198" y="2909"/>
            <a:chExt cx="3430" cy="212"/>
          </a:xfrm>
        </p:grpSpPr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198" y="2909"/>
              <a:ext cx="34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CuSO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(aq)     +     Zn(s)              ZnSO</a:t>
              </a:r>
              <a:r>
                <a:rPr lang="en-US" sz="1600" b="1" baseline="-3000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1600" b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(aq)     +     Cu(s)</a:t>
              </a:r>
              <a:r>
                <a:rPr lang="en-US" sz="1600" b="1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" charset="0"/>
                </a:rPr>
                <a:t> </a:t>
              </a:r>
              <a:endParaRPr lang="en-US" sz="1400"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1742" y="3015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731838" y="555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Reactions of Copper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393700" y="5573713"/>
            <a:ext cx="8299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ea typeface="Arial Unicode MS" pitchFamily="34" charset="-128"/>
                <a:cs typeface="Arial" charset="0"/>
              </a:rPr>
              <a:t>     The objective in this experiment is to recover all of the copper you begin with </a:t>
            </a:r>
          </a:p>
          <a:p>
            <a:r>
              <a:rPr lang="en-US">
                <a:ea typeface="Arial Unicode MS" pitchFamily="34" charset="-128"/>
                <a:cs typeface="Arial" charset="0"/>
              </a:rPr>
              <a:t>in analytically pure form.     This is the test of your laboratory skills.</a:t>
            </a:r>
            <a:endParaRPr lang="en-US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>
              <a:ea typeface="Arial Unicode MS" pitchFamily="34" charset="-128"/>
              <a:cs typeface="Arial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7172325" y="1797050"/>
            <a:ext cx="158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Redox              [1]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7172325" y="2444750"/>
            <a:ext cx="158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Metathesis       [2]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172325" y="3175000"/>
            <a:ext cx="158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Dehydration     [3]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7172325" y="3813175"/>
            <a:ext cx="158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Metathesis       [4]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172325" y="4633913"/>
            <a:ext cx="158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Redox              [5]</a:t>
            </a: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7186613" y="2743200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(double replacement)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/>
      <p:bldP spid="3097" grpId="0"/>
      <p:bldP spid="3099" grpId="0"/>
      <p:bldP spid="3101" grpId="0"/>
      <p:bldP spid="3103" grpId="0"/>
      <p:bldP spid="3105" grpId="0"/>
      <p:bldP spid="3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SC03283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9601" t="5534" r="9497" b="11507"/>
          <a:stretch>
            <a:fillRect/>
          </a:stretch>
        </p:blipFill>
        <p:spPr bwMode="auto">
          <a:xfrm>
            <a:off x="0" y="-114300"/>
            <a:ext cx="9144000" cy="6873875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2775" y="690563"/>
            <a:ext cx="164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Reactions</a:t>
            </a:r>
          </a:p>
          <a:p>
            <a:pPr algn="ctr"/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Copper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746375" y="612775"/>
            <a:ext cx="179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Cu sample at </a:t>
            </a:r>
          </a:p>
          <a:p>
            <a:pPr algn="ctr"/>
            <a:r>
              <a:rPr lang="en-US"/>
              <a:t>beginning of lab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FFF0E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77875" y="6538913"/>
            <a:ext cx="771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Photographs of copper samples at end of lab – note many have impurities.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11550" y="2484438"/>
            <a:ext cx="577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CuCl</a:t>
            </a:r>
            <a:r>
              <a:rPr lang="en-US" sz="1200" baseline="-25000"/>
              <a:t>2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859463" y="2552700"/>
            <a:ext cx="655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CuSO</a:t>
            </a:r>
            <a:r>
              <a:rPr lang="en-US" sz="1200" baseline="-25000"/>
              <a:t>4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783513" y="5857875"/>
            <a:ext cx="755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Al(SO</a:t>
            </a:r>
            <a:r>
              <a:rPr lang="en-US" sz="1200" baseline="-25000"/>
              <a:t>4</a:t>
            </a:r>
            <a:r>
              <a:rPr lang="en-US" sz="1200"/>
              <a:t>)</a:t>
            </a:r>
            <a:r>
              <a:rPr lang="en-US" sz="1200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611813" y="5997575"/>
            <a:ext cx="519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AlCl</a:t>
            </a:r>
            <a:r>
              <a:rPr lang="en-US" sz="1200" baseline="-25000"/>
              <a:t>3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3657600" y="2697163"/>
            <a:ext cx="111125" cy="849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5449888" y="2660650"/>
            <a:ext cx="48895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5883275" y="5430838"/>
            <a:ext cx="185738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7583488" y="5172075"/>
            <a:ext cx="322262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032375" y="506413"/>
            <a:ext cx="154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Few impurities…</a:t>
            </a:r>
          </a:p>
          <a:p>
            <a:pPr algn="ctr"/>
            <a:r>
              <a:rPr lang="en-US" sz="1200"/>
              <a:t>should look like this!</a:t>
            </a:r>
            <a:endParaRPr lang="en-US" sz="1200" baseline="-2500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686175" y="5983288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Al foil</a:t>
            </a:r>
            <a:endParaRPr lang="en-US" sz="1200" baseline="-25000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 flipV="1">
            <a:off x="3962400" y="5459413"/>
            <a:ext cx="26988" cy="554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6075" y="1360488"/>
            <a:ext cx="8299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ea typeface="Arial Unicode MS" pitchFamily="34" charset="-128"/>
                <a:cs typeface="Arial" charset="0"/>
              </a:rPr>
              <a:t>     The objective in this experiment is to recover all of the copper you begin with </a:t>
            </a:r>
          </a:p>
          <a:p>
            <a:r>
              <a:rPr lang="en-US">
                <a:ea typeface="Arial Unicode MS" pitchFamily="34" charset="-128"/>
                <a:cs typeface="Arial" charset="0"/>
              </a:rPr>
              <a:t>in analytically pure form.   This is the test of your laboratory skills.</a:t>
            </a:r>
            <a:endParaRPr lang="en-US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>
              <a:ea typeface="Arial Unicode MS" pitchFamily="34" charset="-128"/>
              <a:cs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46075" y="1819275"/>
            <a:ext cx="8489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>
                <a:ea typeface="Arial Unicode MS" pitchFamily="34" charset="-128"/>
                <a:cs typeface="Arial" charset="0"/>
              </a:rPr>
              <a:t>     The percent yield of the copper can be expressed as the ratio of the recovered </a:t>
            </a:r>
          </a:p>
          <a:p>
            <a:pPr eaLnBrk="0" hangingPunct="0"/>
            <a:r>
              <a:rPr lang="en-US">
                <a:ea typeface="Arial Unicode MS" pitchFamily="34" charset="-128"/>
                <a:cs typeface="Arial" charset="0"/>
              </a:rPr>
              <a:t>weight to initial weight, multiplied by 100:</a:t>
            </a:r>
            <a:endParaRPr lang="en-US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>
              <a:ea typeface="Arial Unicode MS" pitchFamily="34" charset="-128"/>
              <a:cs typeface="Arial" charset="0"/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2071688" y="3219450"/>
            <a:ext cx="4533900" cy="738188"/>
            <a:chOff x="1305" y="2028"/>
            <a:chExt cx="2856" cy="465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2060" y="2081"/>
              <a:ext cx="193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ea typeface="Arial Unicode MS" pitchFamily="34" charset="-128"/>
                  <a:cs typeface="Arial" charset="0"/>
                </a:rPr>
                <a:t>recovered weight of Cu</a:t>
              </a:r>
            </a:p>
          </p:txBody>
        </p:sp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2191" y="2334"/>
              <a:ext cx="145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ea typeface="Arial Unicode MS" pitchFamily="34" charset="-128"/>
                  <a:cs typeface="Arial" charset="0"/>
                </a:rPr>
                <a:t>initial weight of Cu </a:t>
              </a:r>
            </a:p>
          </p:txBody>
        </p:sp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>
              <a:off x="2138" y="2318"/>
              <a:ext cx="14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305" y="2028"/>
              <a:ext cx="28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0" hangingPunct="0"/>
              <a:r>
                <a:rPr lang="en-US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% yield  =                                            x 100</a:t>
              </a: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3388" y="1160463"/>
            <a:ext cx="84042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b="1" i="1">
                <a:ea typeface="Arial Unicode MS" pitchFamily="34" charset="-128"/>
                <a:cs typeface="Arial" charset="0"/>
              </a:rPr>
              <a:t> </a:t>
            </a:r>
            <a:endParaRPr lang="en-US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algn="just" eaLnBrk="0" hangingPunct="0">
              <a:buSzPct val="1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Weight approximately 0.500 g of no. 16 or no. 18 copper wire (1) to the nearest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  0.0001 g and place it in a 250 mL beaker.  Add 4-5 mL of concentrated HNO</a:t>
            </a:r>
            <a:r>
              <a:rPr lang="en-US" baseline="-30000">
                <a:ea typeface="Arial Unicode MS" pitchFamily="34" charset="-128"/>
                <a:cs typeface="Arial" charset="0"/>
              </a:rPr>
              <a:t>3</a:t>
            </a:r>
            <a:r>
              <a:rPr lang="en-US">
                <a:ea typeface="Arial Unicode MS" pitchFamily="34" charset="-128"/>
                <a:cs typeface="Arial" charset="0"/>
              </a:rPr>
              <a:t>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  to the beaker, IN THE HOOD.  After the reaction is complete, add 100 mL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  distilled H</a:t>
            </a:r>
            <a:r>
              <a:rPr lang="en-US" baseline="-30000">
                <a:ea typeface="Arial Unicode MS" pitchFamily="34" charset="-128"/>
                <a:cs typeface="Arial" charset="0"/>
              </a:rPr>
              <a:t>2</a:t>
            </a:r>
            <a:r>
              <a:rPr lang="en-US">
                <a:ea typeface="Arial Unicode MS" pitchFamily="34" charset="-128"/>
                <a:cs typeface="Arial" charset="0"/>
              </a:rPr>
              <a:t>O.  Describe the reaction (6) as to color change, evolution of gas,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  and change in temperature (exothermic or endothermic) in the report sheet.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endParaRPr lang="en-US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algn="just" eaLnBrk="0" hangingPunct="0">
              <a:buSzPct val="1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Add 30 mL of 3.0 </a:t>
            </a:r>
            <a:r>
              <a:rPr lang="en-US" i="1">
                <a:ea typeface="Arial Unicode MS" pitchFamily="34" charset="-128"/>
                <a:cs typeface="Arial" charset="0"/>
              </a:rPr>
              <a:t>M</a:t>
            </a:r>
            <a:r>
              <a:rPr lang="en-US">
                <a:ea typeface="Arial Unicode MS" pitchFamily="34" charset="-128"/>
                <a:cs typeface="Arial" charset="0"/>
              </a:rPr>
              <a:t> NaOH to the solution in your beaker and describe the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  reaction (7).  Add two or three boiling chips and carefully heat the solution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  -- while stirring with a glass stirring rod -- just to the boiling point.  Describe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  the reaction on your report sheet (8).  </a:t>
            </a:r>
            <a:r>
              <a:rPr lang="en-US" i="1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Remove the boiling chips.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endParaRPr lang="en-US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algn="just" eaLnBrk="0" hangingPunct="0">
              <a:buSzPct val="1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Allow the black CuO to settle; then decant the supernantant liquid.  Add about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  200 mL of very hot distilled water and allow the CuO to settle.  Decant once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  more.  What are you removing by washing and decanting (9)?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" charset="0"/>
              </a:rPr>
              <a:t>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endParaRPr lang="en-US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algn="just" eaLnBrk="0" hangingPunct="0">
              <a:buSzPct val="1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 Add 15 mL of 6.0 </a:t>
            </a:r>
            <a:r>
              <a:rPr lang="en-US" i="1">
                <a:ea typeface="Arial Unicode MS" pitchFamily="34" charset="-128"/>
                <a:cs typeface="Arial" charset="0"/>
              </a:rPr>
              <a:t>M</a:t>
            </a:r>
            <a:r>
              <a:rPr lang="en-US">
                <a:ea typeface="Arial Unicode MS" pitchFamily="34" charset="-128"/>
                <a:cs typeface="Arial" charset="0"/>
              </a:rPr>
              <a:t> H</a:t>
            </a:r>
            <a:r>
              <a:rPr lang="en-US" baseline="-30000">
                <a:ea typeface="Arial Unicode MS" pitchFamily="34" charset="-128"/>
                <a:cs typeface="Arial" charset="0"/>
              </a:rPr>
              <a:t>2</a:t>
            </a:r>
            <a:r>
              <a:rPr lang="en-US">
                <a:ea typeface="Arial Unicode MS" pitchFamily="34" charset="-128"/>
                <a:cs typeface="Arial" charset="0"/>
              </a:rPr>
              <a:t>SO</a:t>
            </a:r>
            <a:r>
              <a:rPr lang="en-US" baseline="-30000">
                <a:ea typeface="Arial Unicode MS" pitchFamily="34" charset="-128"/>
                <a:cs typeface="Arial" charset="0"/>
              </a:rPr>
              <a:t>4</a:t>
            </a:r>
            <a:r>
              <a:rPr lang="en-US">
                <a:ea typeface="Arial Unicode MS" pitchFamily="34" charset="-128"/>
                <a:cs typeface="Arial" charset="0"/>
              </a:rPr>
              <a:t>.  </a:t>
            </a:r>
          </a:p>
          <a:p>
            <a:pPr algn="just" eaLnBrk="0" hangingPunct="0">
              <a:buSzPct val="100000"/>
              <a:buFont typeface="Symbol" pitchFamily="18" charset="2"/>
              <a:buNone/>
              <a:tabLst>
                <a:tab pos="457200" algn="l"/>
              </a:tabLst>
            </a:pPr>
            <a:r>
              <a:rPr lang="en-US">
                <a:ea typeface="Arial Unicode MS" pitchFamily="34" charset="-128"/>
                <a:cs typeface="Arial" charset="0"/>
              </a:rPr>
              <a:t>	What copper compound is present in the beaker now (10)?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>
                <a:solidFill>
                  <a:schemeClr val="tx1"/>
                </a:solidFill>
              </a:rPr>
              <a:t>Procedure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760413" y="1279525"/>
            <a:ext cx="3895725" cy="304800"/>
            <a:chOff x="479" y="806"/>
            <a:chExt cx="2454" cy="192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479" y="806"/>
              <a:ext cx="24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Redox:   Zn   +   MgCl</a:t>
              </a:r>
              <a:r>
                <a:rPr lang="en-US" sz="1400" baseline="-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       ZnCl</a:t>
              </a:r>
              <a:r>
                <a:rPr lang="en-US" sz="1400" baseline="-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+   Mg</a:t>
              </a:r>
              <a:endParaRPr lang="en-US" sz="1400"/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1842" y="897"/>
              <a:ext cx="23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385763" y="2098675"/>
            <a:ext cx="8312150" cy="304800"/>
            <a:chOff x="243" y="1322"/>
            <a:chExt cx="5236" cy="192"/>
          </a:xfrm>
        </p:grpSpPr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243" y="1322"/>
              <a:ext cx="5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Metathesis:  Pb(NO</a:t>
              </a:r>
              <a:r>
                <a:rPr lang="en-US" sz="1400" baseline="-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)</a:t>
              </a:r>
              <a:r>
                <a:rPr lang="en-US" sz="1400" baseline="-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+   H</a:t>
              </a:r>
              <a:r>
                <a:rPr lang="en-US" sz="1400" baseline="-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               PbS   +   HNO</a:t>
              </a:r>
              <a:r>
                <a:rPr lang="en-US" sz="1400" baseline="-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       (metathesis is also known as a double-replacement reaction)</a:t>
              </a:r>
            </a:p>
          </p:txBody>
        </p:sp>
        <p:sp>
          <p:nvSpPr>
            <p:cNvPr id="9218" name="Line 2"/>
            <p:cNvSpPr>
              <a:spLocks noChangeShapeType="1"/>
            </p:cNvSpPr>
            <p:nvPr/>
          </p:nvSpPr>
          <p:spPr bwMode="auto">
            <a:xfrm>
              <a:off x="1955" y="1418"/>
              <a:ext cx="229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4926013" y="1697038"/>
            <a:ext cx="3897312" cy="304800"/>
            <a:chOff x="3103" y="1069"/>
            <a:chExt cx="2455" cy="192"/>
          </a:xfrm>
        </p:grpSpPr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103" y="1069"/>
              <a:ext cx="24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Magnesium is reduced:    Mg</a:t>
              </a:r>
              <a:r>
                <a:rPr lang="en-US" sz="14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2+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+  2e‑         Mg</a:t>
              </a:r>
              <a:r>
                <a:rPr lang="en-US" sz="14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n-US" sz="1400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5113" y="1170"/>
              <a:ext cx="96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5497513" y="1284288"/>
            <a:ext cx="4572000" cy="304800"/>
            <a:chOff x="3463" y="809"/>
            <a:chExt cx="2880" cy="192"/>
          </a:xfrm>
        </p:grpSpPr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3463" y="809"/>
              <a:ext cx="28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Zinc is oxidized:    Zn</a:t>
              </a:r>
              <a:r>
                <a:rPr lang="en-US" sz="14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Zn</a:t>
              </a:r>
              <a:r>
                <a:rPr lang="en-US" sz="14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2+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+  2e</a:t>
              </a:r>
              <a:r>
                <a:rPr lang="en-US" sz="14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</a:t>
              </a:r>
              <a:endParaRPr lang="en-US" sz="1400"/>
            </a:p>
          </p:txBody>
        </p:sp>
        <p:sp>
          <p:nvSpPr>
            <p:cNvPr id="9219" name="Line 3"/>
            <p:cNvSpPr>
              <a:spLocks noChangeShapeType="1"/>
            </p:cNvSpPr>
            <p:nvPr/>
          </p:nvSpPr>
          <p:spPr bwMode="auto">
            <a:xfrm>
              <a:off x="4683" y="909"/>
              <a:ext cx="96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60400" y="373063"/>
            <a:ext cx="8093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i="1">
                <a:ea typeface="Arial Unicode MS" pitchFamily="34" charset="-128"/>
                <a:cs typeface="Arial" charset="0"/>
              </a:rPr>
              <a:t>Pre-lab (Review Questions)</a:t>
            </a:r>
            <a:r>
              <a:rPr lang="en-US" sz="1400" b="1">
                <a:ea typeface="Arial Unicode MS" pitchFamily="34" charset="-128"/>
                <a:cs typeface="Arial" charset="0"/>
              </a:rPr>
              <a:t>  </a:t>
            </a:r>
          </a:p>
          <a:p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ea typeface="Arial Unicode MS" pitchFamily="34" charset="-128"/>
                <a:cs typeface="Arial" charset="0"/>
              </a:rPr>
              <a:t>1.  Give an example, other than the ones listed in this experiment, of redox and metathesis reactions.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400">
              <a:ea typeface="Arial Unicode MS" pitchFamily="34" charset="-128"/>
              <a:cs typeface="Arial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74638" y="2528888"/>
            <a:ext cx="77898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 eaLnBrk="0" hangingPunct="0"/>
            <a:r>
              <a:rPr lang="en-US" sz="1400">
                <a:ea typeface="Arial Unicode MS" pitchFamily="34" charset="-128"/>
                <a:cs typeface="Arial" charset="0"/>
              </a:rPr>
              <a:t>2.  When will reactions proceed to completion?</a:t>
            </a:r>
          </a:p>
          <a:p>
            <a:pPr indent="457200" eaLnBrk="0" hangingPunct="0"/>
            <a:endParaRPr lang="en-US" sz="8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     	</a:t>
            </a:r>
          </a:p>
          <a:p>
            <a:pPr indent="457200"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400">
                <a:ea typeface="Arial Unicode MS" pitchFamily="34" charset="-128"/>
                <a:cs typeface="Arial" charset="0"/>
              </a:rPr>
              <a:t>3.  Define percent yield in general terms.</a:t>
            </a:r>
          </a:p>
          <a:p>
            <a:pPr indent="457200" eaLnBrk="0" hangingPunct="0"/>
            <a:endParaRPr lang="en-US" sz="800"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solidFill>
                <a:srgbClr val="000080"/>
              </a:solidFill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solidFill>
                <a:srgbClr val="000080"/>
              </a:solidFill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0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400">
                <a:ea typeface="Arial Unicode MS" pitchFamily="34" charset="-128"/>
                <a:cs typeface="Arial" charset="0"/>
              </a:rPr>
              <a:t>4.  Name six methods of separating materials.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400">
                <a:ea typeface="Arial Unicode MS" pitchFamily="34" charset="-128"/>
                <a:cs typeface="Arial" charset="0"/>
              </a:rPr>
              <a:t>     </a:t>
            </a:r>
            <a:endParaRPr lang="en-US" sz="1400">
              <a:solidFill>
                <a:srgbClr val="000080"/>
              </a:solidFill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000"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400">
                <a:ea typeface="Arial Unicode MS" pitchFamily="34" charset="-128"/>
                <a:cs typeface="Arial" charset="0"/>
              </a:rPr>
              <a:t>5.  Give criteria in terms of temperature changes for exothermic and endothermic reactions.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r>
              <a:rPr lang="en-US" sz="1400">
                <a:ea typeface="Arial Unicode MS" pitchFamily="34" charset="-128"/>
                <a:cs typeface="Arial" charset="0"/>
              </a:rPr>
              <a:t>	</a:t>
            </a:r>
          </a:p>
          <a:p>
            <a:pPr indent="457200" eaLnBrk="0" hangingPunct="0"/>
            <a:endParaRPr lang="en-US" sz="1400" b="1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 b="1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 b="1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 b="1"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725488" y="2903538"/>
            <a:ext cx="7788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Driving forces for double replacement reaction is formation of water, gas or a solid.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   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Single replacement reactions we use an activity series to predict if they will occur.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   </a:t>
            </a:r>
            <a:r>
              <a:rPr lang="en-US" sz="1400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For a reaction to proceed to completion all of the reactants must mix:  they may need to be stirred, or heated to assist in the process of them reacting.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79400" y="4308475"/>
            <a:ext cx="8493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Percent yield is a measure of how well the reaction proceeded to completion.  The formula for 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percent yield is the experimental yield divided by the calculated (theoretical yield).  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19113" y="5086350"/>
            <a:ext cx="7977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a)  filtration     b)  magnetism     c)  centrifugation     d)  decantation     e)  color     f)  distillation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725488" y="5891213"/>
            <a:ext cx="76946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Exothermic reactions  - release heat and feel “hot” to the touch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800">
              <a:solidFill>
                <a:srgbClr val="000080"/>
              </a:solidFill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4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Endothermic reaction  -  gain heat and feel “cold” to the touch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1400"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  <p:bldP spid="9238" grpId="0"/>
      <p:bldP spid="9240" grpId="0"/>
      <p:bldP spid="9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687638" y="3343275"/>
            <a:ext cx="11795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1 mol Cu </a:t>
            </a: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-260350" y="3165475"/>
            <a:ext cx="299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en-US" sz="1600">
              <a:ea typeface="Arial Unicode MS" pitchFamily="34" charset="-128"/>
              <a:cs typeface="Arial" charset="0"/>
            </a:endParaRPr>
          </a:p>
          <a:p>
            <a:pPr algn="just" eaLnBrk="0" hangingPunct="0"/>
            <a:r>
              <a:rPr lang="en-US" sz="1600">
                <a:ea typeface="Arial Unicode MS" pitchFamily="34" charset="-128"/>
                <a:cs typeface="Arial" charset="0"/>
              </a:rPr>
              <a:t>       x g Cu(NO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600">
                <a:ea typeface="Arial Unicode MS" pitchFamily="34" charset="-128"/>
                <a:cs typeface="Arial" charset="0"/>
              </a:rPr>
              <a:t>)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  =  0.93 g Cu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724275" y="3297238"/>
            <a:ext cx="1797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1 mol  Cu(NO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600">
                <a:ea typeface="Arial Unicode MS" pitchFamily="34" charset="-128"/>
                <a:cs typeface="Arial" charset="0"/>
              </a:rPr>
              <a:t>)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endParaRPr lang="en-US" sz="1600">
              <a:ea typeface="Arial Unicode MS" pitchFamily="34" charset="-128"/>
              <a:cs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74938" y="3575050"/>
            <a:ext cx="1084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63.5 g Cu 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579438" y="2036763"/>
            <a:ext cx="71104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600"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600">
                <a:ea typeface="Arial Unicode MS" pitchFamily="34" charset="-128"/>
                <a:cs typeface="Arial" charset="0"/>
              </a:rPr>
              <a:t>		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Cu     +     2 HNO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3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                             Cu(NO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3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)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2</a:t>
            </a:r>
            <a:r>
              <a:rPr lang="en-US" sz="1600" b="1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     +     H</a:t>
            </a:r>
            <a:r>
              <a:rPr lang="en-US" sz="1600" b="1" baseline="-300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2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1600">
                <a:ea typeface="Arial Unicode MS" pitchFamily="34" charset="-128"/>
                <a:cs typeface="Arial" charset="0"/>
              </a:rPr>
              <a:t>                              0.93 g          excess                                  x g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600">
              <a:ea typeface="Arial Unicode MS" pitchFamily="34" charset="-128"/>
              <a:cs typeface="Arial" charset="0"/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443413" y="2471738"/>
            <a:ext cx="993775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2673350" y="3403600"/>
            <a:ext cx="1058863" cy="465138"/>
            <a:chOff x="4790" y="13724"/>
            <a:chExt cx="1127" cy="689"/>
          </a:xfrm>
        </p:grpSpPr>
        <p:sp>
          <p:nvSpPr>
            <p:cNvPr id="8207" name="AutoShape 15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038600" y="3587750"/>
            <a:ext cx="11699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1 mol Cu</a:t>
            </a:r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3763963" y="3395663"/>
            <a:ext cx="1568450" cy="474662"/>
            <a:chOff x="4790" y="13724"/>
            <a:chExt cx="1127" cy="689"/>
          </a:xfrm>
        </p:grpSpPr>
        <p:sp>
          <p:nvSpPr>
            <p:cNvPr id="8203" name="AutoShape 11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54638" y="3302000"/>
            <a:ext cx="23193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187.5 g  Cu(NO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600">
                <a:ea typeface="Arial Unicode MS" pitchFamily="34" charset="-128"/>
                <a:cs typeface="Arial" charset="0"/>
              </a:rPr>
              <a:t>)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endParaRPr lang="en-US" sz="1600">
              <a:ea typeface="Arial Unicode MS" pitchFamily="34" charset="-128"/>
              <a:cs typeface="Arial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472113" y="3594100"/>
            <a:ext cx="2238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1 mol Cu(NO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600">
                <a:ea typeface="Arial Unicode MS" pitchFamily="34" charset="-128"/>
                <a:cs typeface="Arial" charset="0"/>
              </a:rPr>
              <a:t>)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endParaRPr lang="en-US" sz="1600">
              <a:ea typeface="Arial Unicode MS" pitchFamily="34" charset="-128"/>
              <a:cs typeface="Arial" charset="0"/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5368925" y="3406775"/>
            <a:ext cx="1819275" cy="465138"/>
            <a:chOff x="4790" y="13724"/>
            <a:chExt cx="1127" cy="68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4790" y="13724"/>
              <a:ext cx="1127" cy="689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4852" y="14066"/>
              <a:ext cx="10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8" name="Group 36"/>
          <p:cNvGrpSpPr>
            <a:grpSpLocks/>
          </p:cNvGrpSpPr>
          <p:nvPr/>
        </p:nvGrpSpPr>
        <p:grpSpPr bwMode="auto">
          <a:xfrm>
            <a:off x="2532063" y="4316413"/>
            <a:ext cx="1416050" cy="1055687"/>
            <a:chOff x="2858" y="3125"/>
            <a:chExt cx="892" cy="665"/>
          </a:xfrm>
        </p:grpSpPr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3174" y="3125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ea typeface="Arial Unicode MS" pitchFamily="34" charset="-128"/>
                  <a:cs typeface="Arial" charset="0"/>
                </a:rPr>
                <a:t>1.65 g</a:t>
              </a:r>
              <a:endParaRPr lang="en-US" sz="160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  <a:p>
              <a:pPr eaLnBrk="0" hangingPunct="0"/>
              <a:r>
                <a:rPr lang="en-US" sz="1600">
                  <a:ea typeface="Arial Unicode MS" pitchFamily="34" charset="-128"/>
                  <a:cs typeface="Arial" charset="0"/>
                </a:rPr>
                <a:t>2.75 g</a:t>
              </a: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2858" y="3214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ea typeface="Arial Unicode MS" pitchFamily="34" charset="-128"/>
                  <a:cs typeface="Arial" charset="0"/>
                </a:rPr>
                <a:t>%  =</a:t>
              </a:r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3252" y="3315"/>
              <a:ext cx="3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357688" y="4448175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%  =  60% yield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57200" y="1227138"/>
            <a:ext cx="84915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ea typeface="Arial Unicode MS" pitchFamily="34" charset="-128"/>
                <a:cs typeface="Arial" charset="0"/>
              </a:rPr>
              <a:t>6.  If 1.65 g of Cu(NO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600">
                <a:ea typeface="Arial Unicode MS" pitchFamily="34" charset="-128"/>
                <a:cs typeface="Arial" charset="0"/>
              </a:rPr>
              <a:t>)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 are obtained from allowing 0.93 g of Cu to react with excess HNO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600">
                <a:ea typeface="Arial Unicode MS" pitchFamily="34" charset="-128"/>
                <a:cs typeface="Arial" charset="0"/>
              </a:rPr>
              <a:t>, </a:t>
            </a:r>
          </a:p>
          <a:p>
            <a:r>
              <a:rPr lang="en-US" sz="1600">
                <a:ea typeface="Arial Unicode MS" pitchFamily="34" charset="-128"/>
                <a:cs typeface="Arial" charset="0"/>
              </a:rPr>
              <a:t>	what is the percent yield of the reaction?</a:t>
            </a:r>
            <a:endParaRPr lang="en-US" sz="16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600">
              <a:ea typeface="Arial Unicode MS" pitchFamily="34" charset="-128"/>
              <a:cs typeface="Arial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867400" y="1970088"/>
            <a:ext cx="74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00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1.65 g</a:t>
            </a:r>
            <a:endParaRPr lang="en-US" sz="160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36513" y="3163888"/>
            <a:ext cx="184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/>
            </a:r>
            <a:br>
              <a:rPr lang="en-US" sz="1600"/>
            </a:br>
            <a:endParaRPr lang="en-US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60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449263" y="5351463"/>
            <a:ext cx="8478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7.  What is the maximum percent yield in any reaction?</a:t>
            </a:r>
            <a:endParaRPr lang="en-US" sz="1600">
              <a:solidFill>
                <a:srgbClr val="000080"/>
              </a:solidFill>
            </a:endParaRP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655638" y="365125"/>
            <a:ext cx="247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ea typeface="Arial Unicode MS" pitchFamily="34" charset="-128"/>
                <a:cs typeface="Arial" charset="0"/>
              </a:rPr>
              <a:t>Pre-lab (Review Questions)</a:t>
            </a: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7172325" y="3409950"/>
            <a:ext cx="2009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ea typeface="Arial Unicode MS" pitchFamily="34" charset="-128"/>
                <a:cs typeface="Arial" charset="0"/>
              </a:rPr>
              <a:t>=  2.75 g Cu(NO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3</a:t>
            </a:r>
            <a:r>
              <a:rPr lang="en-US" sz="1600">
                <a:ea typeface="Arial Unicode MS" pitchFamily="34" charset="-128"/>
                <a:cs typeface="Arial" charset="0"/>
              </a:rPr>
              <a:t>)</a:t>
            </a:r>
            <a:r>
              <a:rPr lang="en-US" sz="1600" baseline="-30000">
                <a:ea typeface="Arial Unicode MS" pitchFamily="34" charset="-128"/>
                <a:cs typeface="Arial" charset="0"/>
              </a:rPr>
              <a:t>2</a:t>
            </a:r>
            <a:r>
              <a:rPr lang="en-US" sz="1600">
                <a:ea typeface="Arial Unicode MS" pitchFamily="34" charset="-128"/>
                <a:cs typeface="Arial" charset="0"/>
              </a:rPr>
              <a:t>  </a:t>
            </a:r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2216150" y="3529013"/>
            <a:ext cx="434975" cy="147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V="1">
            <a:off x="3197225" y="3681413"/>
            <a:ext cx="434975" cy="147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V="1">
            <a:off x="2973388" y="3463925"/>
            <a:ext cx="665162" cy="119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4278313" y="3711575"/>
            <a:ext cx="665162" cy="119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1365250" y="5846763"/>
            <a:ext cx="7326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80"/>
                </a:solidFill>
              </a:rPr>
              <a:t>100%;  any value higher would be impurities in product (e.g.  water, by-product)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27" grpId="0"/>
      <p:bldP spid="8208" grpId="0"/>
      <p:bldP spid="8195" grpId="0"/>
      <p:bldP spid="8196" grpId="0"/>
      <p:bldP spid="8200" grpId="0"/>
      <p:bldP spid="8194" grpId="0"/>
      <p:bldP spid="8211" grpId="0"/>
      <p:bldP spid="8217" grpId="0"/>
      <p:bldP spid="8236" grpId="0"/>
      <p:bldP spid="8237" grpId="0" animBg="1"/>
      <p:bldP spid="8238" grpId="0" animBg="1"/>
      <p:bldP spid="8239" grpId="0" animBg="1"/>
      <p:bldP spid="8240" grpId="0" animBg="1"/>
      <p:bldP spid="8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15925" y="4114800"/>
            <a:ext cx="80565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en-US" sz="1400">
                <a:ea typeface="Arial Unicode MS" pitchFamily="34" charset="-128"/>
                <a:cs typeface="Arial" charset="0"/>
              </a:rPr>
              <a:t>11.  When copper (II) sulfate and aluminum are allowed to react, aluminum sulfate and copper </a:t>
            </a:r>
          </a:p>
          <a:p>
            <a:pPr indent="457200"/>
            <a:r>
              <a:rPr lang="en-US" sz="1400">
                <a:ea typeface="Arial Unicode MS" pitchFamily="34" charset="-128"/>
                <a:cs typeface="Arial" charset="0"/>
              </a:rPr>
              <a:t>	are formed.  What kind of reaction is this?  Write a balanced equation for this reaction.</a:t>
            </a:r>
          </a:p>
          <a:p>
            <a:pPr indent="457200"/>
            <a:endParaRPr lang="en-US" sz="1400"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200">
              <a:ea typeface="Arial Unicode MS" pitchFamily="34" charset="-128"/>
              <a:cs typeface="Arial" charset="0"/>
            </a:endParaRPr>
          </a:p>
        </p:txBody>
      </p:sp>
      <p:grpSp>
        <p:nvGrpSpPr>
          <p:cNvPr id="7201" name="Group 33"/>
          <p:cNvGrpSpPr>
            <a:grpSpLocks/>
          </p:cNvGrpSpPr>
          <p:nvPr/>
        </p:nvGrpSpPr>
        <p:grpSpPr bwMode="auto">
          <a:xfrm>
            <a:off x="2111375" y="4691063"/>
            <a:ext cx="5497513" cy="304800"/>
            <a:chOff x="1330" y="2955"/>
            <a:chExt cx="3463" cy="192"/>
          </a:xfrm>
        </p:grpSpPr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1330" y="2955"/>
              <a:ext cx="3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3 CuSO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(aq)     +     2 Al(s)                   Al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(SO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)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(aq)     +    3 Cu(s)</a:t>
              </a:r>
            </a:p>
          </p:txBody>
        </p:sp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2934" y="3056"/>
              <a:ext cx="304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2" name="Group 34"/>
          <p:cNvGrpSpPr>
            <a:grpSpLocks/>
          </p:cNvGrpSpPr>
          <p:nvPr/>
        </p:nvGrpSpPr>
        <p:grpSpPr bwMode="auto">
          <a:xfrm>
            <a:off x="1525588" y="5595938"/>
            <a:ext cx="6704012" cy="274637"/>
            <a:chOff x="961" y="3525"/>
            <a:chExt cx="4223" cy="173"/>
          </a:xfrm>
        </p:grpSpPr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961" y="3525"/>
              <a:ext cx="4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Aluminum is oxidized:    Al</a:t>
              </a:r>
              <a:r>
                <a:rPr lang="en-US" sz="12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r>
                <a:rPr lang="en-US" sz="12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 Al</a:t>
              </a:r>
              <a:r>
                <a:rPr lang="en-US" sz="12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3+</a:t>
              </a:r>
              <a:r>
                <a:rPr lang="en-US" sz="12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+  3e</a:t>
              </a:r>
              <a:r>
                <a:rPr lang="en-US" sz="12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          	</a:t>
              </a:r>
              <a:r>
                <a:rPr lang="en-US" sz="12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Copper is reduced:    Cu</a:t>
              </a:r>
              <a:r>
                <a:rPr lang="en-US" sz="12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2+</a:t>
              </a:r>
              <a:r>
                <a:rPr lang="en-US" sz="12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+  2e</a:t>
              </a:r>
              <a:r>
                <a:rPr lang="en-US" sz="12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‑</a:t>
              </a:r>
              <a:r>
                <a:rPr lang="en-US" sz="12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 Cu</a:t>
              </a:r>
              <a:r>
                <a:rPr lang="en-US" sz="1200" baseline="300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4818" y="3609"/>
              <a:ext cx="96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2248" y="3602"/>
              <a:ext cx="96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6875" y="3140075"/>
            <a:ext cx="8191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eaLnBrk="0" hangingPunct="0"/>
            <a:r>
              <a:rPr lang="en-US" sz="1400">
                <a:ea typeface="Arial Unicode MS" pitchFamily="34" charset="-128"/>
                <a:cs typeface="Arial" charset="0"/>
              </a:rPr>
              <a:t>10.  When sulfuric acid and copper (II) oxide are allowed to react, copper (II) sulfate and water 	are formed.  Write a balanced equation for this reaction.</a:t>
            </a:r>
            <a:endParaRPr lang="en-US" sz="14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indent="457200" eaLnBrk="0" hangingPunct="0"/>
            <a:endParaRPr lang="en-US" sz="1400">
              <a:ea typeface="Arial Unicode MS" pitchFamily="34" charset="-128"/>
              <a:cs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36563" y="777875"/>
            <a:ext cx="701833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8.  What is meant by the terms </a:t>
            </a:r>
            <a:r>
              <a:rPr lang="en-US" sz="1400" i="1">
                <a:ea typeface="Arial Unicode MS" pitchFamily="34" charset="-128"/>
                <a:cs typeface="Arial Unicode MS" pitchFamily="34" charset="-128"/>
              </a:rPr>
              <a:t>decantation</a:t>
            </a:r>
            <a:r>
              <a:rPr lang="en-US" sz="1400"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1400" i="1">
                <a:ea typeface="Arial Unicode MS" pitchFamily="34" charset="-128"/>
                <a:cs typeface="Arial Unicode MS" pitchFamily="34" charset="-128"/>
              </a:rPr>
              <a:t>filtration</a:t>
            </a:r>
            <a:r>
              <a:rPr lang="en-US" sz="1400"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indent="457200"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1400">
              <a:solidFill>
                <a:srgbClr val="000080"/>
              </a:solidFill>
              <a:ea typeface="Arial Unicode MS" pitchFamily="34" charset="-128"/>
              <a:cs typeface="Arial Unicode MS" pitchFamily="34" charset="-128"/>
            </a:endParaRPr>
          </a:p>
          <a:p>
            <a:pPr indent="457200" eaLnBrk="0" hangingPunct="0"/>
            <a:endParaRPr lang="en-US" sz="1400">
              <a:solidFill>
                <a:srgbClr val="000080"/>
              </a:solidFill>
              <a:ea typeface="Arial Unicode MS" pitchFamily="34" charset="-128"/>
              <a:cs typeface="Arial Unicode MS" pitchFamily="34" charset="-128"/>
            </a:endParaRPr>
          </a:p>
          <a:p>
            <a:pPr indent="457200" eaLnBrk="0" hangingPunct="0"/>
            <a:endParaRPr lang="en-US" sz="1400">
              <a:solidFill>
                <a:srgbClr val="000080"/>
              </a:solidFill>
              <a:ea typeface="Arial Unicode MS" pitchFamily="34" charset="-128"/>
              <a:cs typeface="Arial Unicode MS" pitchFamily="34" charset="-128"/>
            </a:endParaRPr>
          </a:p>
          <a:p>
            <a:pPr indent="457200" eaLnBrk="0" hangingPunct="0"/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9.  When Cu(OH)</a:t>
            </a:r>
            <a:r>
              <a:rPr lang="en-US" sz="1400" baseline="-3000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400">
                <a:ea typeface="Arial Unicode MS" pitchFamily="34" charset="-128"/>
                <a:cs typeface="Arial Unicode MS" pitchFamily="34" charset="-128"/>
              </a:rPr>
              <a:t>(s) is heated, Copper (II) oxide and water are formed.  </a:t>
            </a:r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	Write a balanced equation for the reaction.</a:t>
            </a:r>
            <a:endParaRPr lang="en-US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eaLnBrk="0" hangingPunct="0"/>
            <a:endParaRPr lang="en-US" sz="1400"/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2895600" y="2690813"/>
            <a:ext cx="3613150" cy="304800"/>
            <a:chOff x="1824" y="1695"/>
            <a:chExt cx="2276" cy="192"/>
          </a:xfrm>
        </p:grpSpPr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1824" y="1695"/>
              <a:ext cx="22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Cu(OH)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(s)                CuO(s)     +     H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O(g)</a:t>
              </a:r>
            </a:p>
          </p:txBody>
        </p:sp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2544" y="1798"/>
              <a:ext cx="305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1966913" y="3690938"/>
            <a:ext cx="5670550" cy="304800"/>
            <a:chOff x="1239" y="2325"/>
            <a:chExt cx="3572" cy="192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239" y="2325"/>
              <a:ext cx="35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H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SO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(aq)    +     CuO(s)                   CuSO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(aq)     +     H</a:t>
              </a:r>
              <a:r>
                <a:rPr lang="en-US" sz="1400" b="1" baseline="-30000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1400" b="1">
                  <a:solidFill>
                    <a:srgbClr val="000080"/>
                  </a:solidFill>
                  <a:ea typeface="Arial Unicode MS" pitchFamily="34" charset="-128"/>
                  <a:cs typeface="Arial" charset="0"/>
                </a:rPr>
                <a:t>O(l)</a:t>
              </a:r>
              <a:r>
                <a:rPr lang="en-US" sz="1400">
                  <a:solidFill>
                    <a:srgbClr val="000080"/>
                  </a:solidFill>
                  <a:latin typeface="Arial Unicode MS" pitchFamily="34" charset="-128"/>
                  <a:ea typeface="Arial Unicode MS" pitchFamily="34" charset="-128"/>
                  <a:cs typeface="Arial" charset="0"/>
                </a:rPr>
                <a:t>	</a:t>
              </a:r>
              <a:endParaRPr lang="en-US" sz="1400"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692" y="2421"/>
              <a:ext cx="305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884238" y="5988050"/>
            <a:ext cx="757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ea typeface="Arial Unicode MS" pitchFamily="34" charset="-128"/>
                <a:cs typeface="Arial" charset="0"/>
              </a:rPr>
              <a:t>It could also be called a </a:t>
            </a:r>
            <a:r>
              <a:rPr lang="en-US" sz="12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single replacement reaction</a:t>
            </a:r>
            <a:r>
              <a:rPr lang="en-US" sz="1200">
                <a:ea typeface="Arial Unicode MS" pitchFamily="34" charset="-128"/>
                <a:cs typeface="Arial" charset="0"/>
              </a:rPr>
              <a:t> – where aluminum is chemically more active than copper.</a:t>
            </a:r>
            <a:endParaRPr lang="en-US" sz="120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1200">
              <a:ea typeface="Arial Unicode MS" pitchFamily="34" charset="-128"/>
              <a:cs typeface="Arial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55638" y="365125"/>
            <a:ext cx="247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ea typeface="Arial Unicode MS" pitchFamily="34" charset="-128"/>
                <a:cs typeface="Arial" charset="0"/>
              </a:rPr>
              <a:t>Pre-lab (Review Questions)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885825" y="1187450"/>
            <a:ext cx="5113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Decantation  -  pour off solvent leaving behind precipitate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85825" y="1409700"/>
            <a:ext cx="7499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Filtration  -  pass through filter that separates our components of a mixture 		</a:t>
            </a:r>
          </a:p>
          <a:p>
            <a:pPr eaLnBrk="0" hangingPunct="0"/>
            <a:r>
              <a:rPr lang="en-US" sz="1400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	          by differences in particle size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1196975" y="5113338"/>
            <a:ext cx="7167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Arial Unicode MS" pitchFamily="34" charset="-128"/>
                <a:cs typeface="Arial" charset="0"/>
              </a:rPr>
              <a:t>This reaction is an example of a </a:t>
            </a:r>
            <a:r>
              <a:rPr lang="en-US" sz="1400">
                <a:solidFill>
                  <a:srgbClr val="000080"/>
                </a:solidFill>
                <a:ea typeface="Arial Unicode MS" pitchFamily="34" charset="-128"/>
                <a:cs typeface="Arial" charset="0"/>
              </a:rPr>
              <a:t>redox reaction</a:t>
            </a:r>
            <a:r>
              <a:rPr lang="en-US" sz="1400">
                <a:ea typeface="Arial Unicode MS" pitchFamily="34" charset="-128"/>
                <a:cs typeface="Arial" charset="0"/>
              </a:rPr>
              <a:t>:  where aluminum is oxidized and copper </a:t>
            </a:r>
          </a:p>
          <a:p>
            <a:r>
              <a:rPr lang="en-US" sz="1400">
                <a:ea typeface="Arial Unicode MS" pitchFamily="34" charset="-128"/>
                <a:cs typeface="Arial" charset="0"/>
              </a:rPr>
              <a:t>is reduced.</a:t>
            </a:r>
            <a:r>
              <a:rPr lang="en-US" sz="1400">
                <a:latin typeface="Arial Unicode MS" pitchFamily="34" charset="-128"/>
                <a:ea typeface="Arial Unicode MS" pitchFamily="34" charset="-128"/>
                <a:cs typeface="Arial" charset="0"/>
              </a:rPr>
              <a:t>  </a:t>
            </a:r>
            <a:r>
              <a:rPr lang="en-US" sz="1400">
                <a:ea typeface="Arial Unicode MS" pitchFamily="34" charset="-128"/>
                <a:cs typeface="Arial" charset="0"/>
              </a:rPr>
              <a:t>The copper is the oxidizing agent and the aluminum is the reducing agent.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95" grpId="0"/>
      <p:bldP spid="7197" grpId="0"/>
      <p:bldP spid="7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233488" y="4572000"/>
            <a:ext cx="4533900" cy="738188"/>
            <a:chOff x="1305" y="2028"/>
            <a:chExt cx="2856" cy="465"/>
          </a:xfrm>
        </p:grpSpPr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2060" y="2081"/>
              <a:ext cx="193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ea typeface="Arial Unicode MS" pitchFamily="34" charset="-128"/>
                  <a:cs typeface="Arial" charset="0"/>
                </a:rPr>
                <a:t>recovered weight of Cu</a:t>
              </a: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2191" y="2334"/>
              <a:ext cx="145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ea typeface="Arial Unicode MS" pitchFamily="34" charset="-128"/>
                  <a:cs typeface="Arial" charset="0"/>
                </a:rPr>
                <a:t>initial weight of Cu </a:t>
              </a:r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2138" y="2318"/>
              <a:ext cx="14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305" y="2028"/>
              <a:ext cx="28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0" hangingPunct="0"/>
              <a:r>
                <a:rPr lang="en-US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% yield  =                                            x 100</a:t>
              </a:r>
              <a:endParaRPr lang="en-US"/>
            </a:p>
          </p:txBody>
        </p:sp>
      </p:grp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08038" y="1555750"/>
            <a:ext cx="7575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1.  Weight copper initial                                            	_______________</a:t>
            </a:r>
            <a:endParaRPr lang="en-US" sz="800"/>
          </a:p>
          <a:p>
            <a:pPr algn="ctr"/>
            <a:endParaRPr lang="en-US"/>
          </a:p>
          <a:p>
            <a:pPr algn="ctr"/>
            <a:r>
              <a:rPr lang="en-US"/>
              <a:t>*2.  Weight of copper and evaporating dish            	_______________</a:t>
            </a:r>
            <a:endParaRPr lang="en-US" sz="800"/>
          </a:p>
          <a:p>
            <a:pPr algn="ctr"/>
            <a:endParaRPr lang="en-US"/>
          </a:p>
          <a:p>
            <a:pPr algn="ctr"/>
            <a:r>
              <a:rPr lang="en-US"/>
              <a:t>3.  Weight of evaporating dish (initial)                           _______________</a:t>
            </a:r>
            <a:endParaRPr lang="en-US" sz="800"/>
          </a:p>
          <a:p>
            <a:pPr algn="ctr"/>
            <a:endParaRPr lang="en-US"/>
          </a:p>
          <a:p>
            <a:pPr algn="ctr"/>
            <a:r>
              <a:rPr lang="en-US"/>
              <a:t>*4.  Weight of copper final                                       	_______________</a:t>
            </a:r>
            <a:endParaRPr lang="en-US" sz="800"/>
          </a:p>
          <a:p>
            <a:pPr algn="ctr"/>
            <a:endParaRPr lang="en-US"/>
          </a:p>
          <a:p>
            <a:pPr algn="ctr"/>
            <a:r>
              <a:rPr lang="en-US"/>
              <a:t>*5.  % Yield (show calculations)                               	_______________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55713" y="295275"/>
            <a:ext cx="675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/>
              <a:t>REPORT SHEET</a:t>
            </a:r>
            <a:endParaRPr lang="en-US"/>
          </a:p>
          <a:p>
            <a:pPr algn="ctr"/>
            <a:r>
              <a:rPr lang="en-US"/>
              <a:t>Chemical Reactions of Copper and Percent Yield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613525" y="14684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0.485 g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470650" y="19812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136.427 g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3075" y="5919788"/>
            <a:ext cx="812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*These values will not be obtained until the last day of the lab when the copper</a:t>
            </a:r>
          </a:p>
          <a:p>
            <a:r>
              <a:rPr lang="en-US"/>
              <a:t>  has been dried in the evaporating dish.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481763" y="254793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135.973 g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637338" y="31067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0.454 g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734175" y="4608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0.454 g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686550" y="4987925"/>
            <a:ext cx="1025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734175" y="500856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0.485 g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721600" y="475615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 100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718300" y="552767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93.6 % yield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594475" y="3657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93.6 %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3 -0.22345 " pathEditMode="relative" ptsTypes="AA">
                                      <p:cBhvr>
                                        <p:cTn id="38" dur="2000" spd="-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32 -0.51423 " pathEditMode="relative" ptsTypes="AA">
                                      <p:cBhvr>
                                        <p:cTn id="52" dur="2000" spd="-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9" grpId="0"/>
      <p:bldP spid="15370" grpId="0"/>
      <p:bldP spid="15376" grpId="0"/>
      <p:bldP spid="15376" grpId="1"/>
      <p:bldP spid="15377" grpId="0" animBg="1"/>
      <p:bldP spid="15378" grpId="0"/>
      <p:bldP spid="15378" grpId="1"/>
      <p:bldP spid="15379" grpId="0"/>
      <p:bldP spid="15380" grpId="0"/>
      <p:bldP spid="153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to get your Cu sample back…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34975" y="1666875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a typeface="Arial Unicode MS" pitchFamily="34" charset="-128"/>
                <a:cs typeface="Arial" charset="0"/>
              </a:rPr>
              <a:t>CuSO</a:t>
            </a:r>
            <a:r>
              <a:rPr lang="en-US" sz="2400" b="1" baseline="-30000">
                <a:solidFill>
                  <a:schemeClr val="accent2"/>
                </a:solidFill>
                <a:ea typeface="Arial Unicode MS" pitchFamily="34" charset="-128"/>
                <a:cs typeface="Arial" charset="0"/>
              </a:rPr>
              <a:t>4</a:t>
            </a:r>
            <a:r>
              <a:rPr lang="en-US" sz="2400" b="1">
                <a:solidFill>
                  <a:schemeClr val="accent2"/>
                </a:solidFill>
                <a:ea typeface="Arial Unicode MS" pitchFamily="34" charset="-128"/>
                <a:cs typeface="Arial" charset="0"/>
              </a:rPr>
              <a:t>(aq)     +     Al(s)              Al</a:t>
            </a:r>
            <a:r>
              <a:rPr lang="en-US" sz="2400" b="1" baseline="-25000">
                <a:solidFill>
                  <a:schemeClr val="accent2"/>
                </a:solidFill>
                <a:ea typeface="Arial Unicode MS" pitchFamily="34" charset="-128"/>
                <a:cs typeface="Arial" charset="0"/>
              </a:rPr>
              <a:t>2</a:t>
            </a:r>
            <a:r>
              <a:rPr lang="en-US" sz="2400" b="1">
                <a:solidFill>
                  <a:schemeClr val="accent2"/>
                </a:solidFill>
                <a:ea typeface="Arial Unicode MS" pitchFamily="34" charset="-128"/>
                <a:cs typeface="Arial" charset="0"/>
              </a:rPr>
              <a:t>(SO</a:t>
            </a:r>
            <a:r>
              <a:rPr lang="en-US" sz="2400" b="1" baseline="-25000">
                <a:solidFill>
                  <a:schemeClr val="accent2"/>
                </a:solidFill>
                <a:ea typeface="Arial Unicode MS" pitchFamily="34" charset="-128"/>
                <a:cs typeface="Arial" charset="0"/>
              </a:rPr>
              <a:t>4</a:t>
            </a:r>
            <a:r>
              <a:rPr lang="en-US" sz="2400" b="1">
                <a:solidFill>
                  <a:schemeClr val="accent2"/>
                </a:solidFill>
                <a:ea typeface="Arial Unicode MS" pitchFamily="34" charset="-128"/>
                <a:cs typeface="Arial" charset="0"/>
              </a:rPr>
              <a:t>)</a:t>
            </a:r>
            <a:r>
              <a:rPr lang="en-US" sz="2400" b="1" baseline="-30000">
                <a:solidFill>
                  <a:schemeClr val="accent2"/>
                </a:solidFill>
                <a:ea typeface="Arial Unicode MS" pitchFamily="34" charset="-128"/>
                <a:cs typeface="Arial" charset="0"/>
              </a:rPr>
              <a:t>3</a:t>
            </a:r>
            <a:r>
              <a:rPr lang="en-US" sz="2400" b="1">
                <a:solidFill>
                  <a:schemeClr val="accent2"/>
                </a:solidFill>
                <a:ea typeface="Arial Unicode MS" pitchFamily="34" charset="-128"/>
                <a:cs typeface="Arial" charset="0"/>
              </a:rPr>
              <a:t>(aq)     +     Cu(s)</a:t>
            </a: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 </a:t>
            </a:r>
            <a:endParaRPr lang="en-US" sz="2400">
              <a:ea typeface="Arial Unicode MS" pitchFamily="34" charset="-128"/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895725" y="1895475"/>
            <a:ext cx="8080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1474788" y="3751263"/>
            <a:ext cx="6413500" cy="457200"/>
            <a:chOff x="780" y="2392"/>
            <a:chExt cx="4040" cy="288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780" y="2392"/>
              <a:ext cx="40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1C1C1C"/>
                  </a:solidFill>
                </a:rPr>
                <a:t>Al(s)   +   HCl(aq)               H</a:t>
              </a:r>
              <a:r>
                <a:rPr lang="en-US" sz="2400" baseline="-25000">
                  <a:solidFill>
                    <a:srgbClr val="1C1C1C"/>
                  </a:solidFill>
                </a:rPr>
                <a:t>2</a:t>
              </a:r>
              <a:r>
                <a:rPr lang="en-US" sz="2400">
                  <a:solidFill>
                    <a:srgbClr val="1C1C1C"/>
                  </a:solidFill>
                </a:rPr>
                <a:t>(g)   +   AlCl</a:t>
              </a:r>
              <a:r>
                <a:rPr lang="en-US" sz="2400" baseline="-25000">
                  <a:solidFill>
                    <a:srgbClr val="1C1C1C"/>
                  </a:solidFill>
                </a:rPr>
                <a:t>3</a:t>
              </a:r>
              <a:r>
                <a:rPr lang="en-US" sz="2400">
                  <a:solidFill>
                    <a:srgbClr val="1C1C1C"/>
                  </a:solidFill>
                </a:rPr>
                <a:t>(aq)</a:t>
              </a:r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2453" y="2552"/>
              <a:ext cx="509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935288" y="20320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excess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0713" y="20431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blue color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973638" y="20431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colorless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613650" y="2092325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red-brown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68363" y="2622550"/>
            <a:ext cx="7740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You only want to add a slight excess of aluminum foil.  </a:t>
            </a:r>
          </a:p>
          <a:p>
            <a:r>
              <a:rPr lang="en-US"/>
              <a:t>Too much foil… </a:t>
            </a:r>
          </a:p>
          <a:p>
            <a:r>
              <a:rPr lang="en-US"/>
              <a:t>	… will need to be removed by adding additional hydrochloric acid: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950913" y="4525963"/>
            <a:ext cx="744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Failure to rinse out aluminum sulfate or aluminum chloride ions will yield</a:t>
            </a:r>
          </a:p>
          <a:p>
            <a:r>
              <a:rPr lang="en-US"/>
              <a:t>a product contaminated with these salts and give product a gray color.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1510</Words>
  <Application>Microsoft Office PowerPoint</Application>
  <PresentationFormat>On-screen Show (4:3)</PresentationFormat>
  <Paragraphs>485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Symbol</vt:lpstr>
      <vt:lpstr>Times New Roman</vt:lpstr>
      <vt:lpstr>Default Design</vt:lpstr>
      <vt:lpstr>Reactions of Copper</vt:lpstr>
      <vt:lpstr>Slide 2</vt:lpstr>
      <vt:lpstr>Slide 3</vt:lpstr>
      <vt:lpstr>Procedure</vt:lpstr>
      <vt:lpstr>Slide 5</vt:lpstr>
      <vt:lpstr>Slide 6</vt:lpstr>
      <vt:lpstr>Slide 7</vt:lpstr>
      <vt:lpstr>Slide 8</vt:lpstr>
      <vt:lpstr>How to get your Cu sample back…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What you may see…</vt:lpstr>
      <vt:lpstr>Slide 19</vt:lpstr>
      <vt:lpstr>Slide 20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of Copper</dc:title>
  <dc:subject>Chemistry</dc:subject>
  <dc:creator>Jeff Christopherson</dc:creator>
  <cp:keywords>stoichiometry, percent yield</cp:keywords>
  <cp:lastModifiedBy>UNIT55</cp:lastModifiedBy>
  <cp:revision>51</cp:revision>
  <dcterms:created xsi:type="dcterms:W3CDTF">2007-01-27T20:45:05Z</dcterms:created>
  <dcterms:modified xsi:type="dcterms:W3CDTF">2009-07-06T15:39:58Z</dcterms:modified>
</cp:coreProperties>
</file>