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E4286C-845C-441F-BAAD-EF7363C055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928EA4-6A41-4122-935B-8FD5CDE446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227A04-37B6-4CFB-9FDA-4523BA6BC599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Base is 0.13 </a:t>
            </a:r>
            <a:r>
              <a:rPr lang="en-US" i="1"/>
              <a:t>M</a:t>
            </a:r>
            <a:r>
              <a:rPr lang="en-US"/>
              <a:t> NaOH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B7DBDA-11F1-4BEC-9847-C1D25280F652}" type="slidenum">
              <a:rPr lang="en-US"/>
              <a:pPr/>
              <a:t>2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D24199-2448-4F0D-BBBD-9681FDA6C0DF}" type="slidenum">
              <a:rPr lang="en-US"/>
              <a:pPr/>
              <a:t>3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BF96F-F4AF-4588-A0C3-F022FEF41DC6}" type="slidenum">
              <a:rPr lang="en-US"/>
              <a:pPr/>
              <a:t>4</a:t>
            </a:fld>
            <a:endParaRPr lang="en-US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8519A3-71E8-4C07-80A8-9A3FEEC54116}" type="slidenum">
              <a:rPr lang="en-US"/>
              <a:pPr/>
              <a:t>5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E5EC7-9E70-41EB-9675-4F868821F5C9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91DC7-7871-41A3-AD92-6D87748B4B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D3A91-59FD-463B-BBC2-45B85A779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64F2-29AB-4FD1-B205-335B335004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50E7333-525E-44FD-98DE-CE9CBDBFE7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6BF2B-A8F5-46E9-AE05-348CDF774F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88E9D-75A5-4753-9EE9-B110CC82D3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7D417-D3E7-4413-9BFB-9B4CB5492B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7B001-08B0-4DA0-AF9F-4081E4FFC9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A25BA-4AA2-451A-A964-3E4205FDA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E30CA-5DD3-4732-991E-48D508B9F5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B32DA-222B-42A8-811F-73165D35AC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2543D-7D96-4FDA-B15A-1F922A3466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CF5CCB-5411-41E4-9FFE-E92740B7FD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149" name="Group 77"/>
          <p:cNvGraphicFramePr>
            <a:graphicFrameLocks noGrp="1"/>
          </p:cNvGraphicFramePr>
          <p:nvPr>
            <p:ph idx="1"/>
          </p:nvPr>
        </p:nvGraphicFramePr>
        <p:xfrm>
          <a:off x="327025" y="1889125"/>
          <a:ext cx="8518525" cy="3820353"/>
        </p:xfrm>
        <a:graphic>
          <a:graphicData uri="http://schemas.openxmlformats.org/drawingml/2006/table">
            <a:tbl>
              <a:tblPr/>
              <a:tblGrid>
                <a:gridCol w="1217613"/>
                <a:gridCol w="1216025"/>
                <a:gridCol w="1216025"/>
                <a:gridCol w="1217612"/>
                <a:gridCol w="1217613"/>
                <a:gridCol w="1216025"/>
                <a:gridCol w="1217612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Initial HCl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Final HCl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added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Initial NaOH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NaOH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NaOH added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Molarity of NaOH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 mL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1.10 mL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1.10 mL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3.00 mL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5.35 mL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0.85 mL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1.10 mL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2.10 mL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 mL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0.77 mL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2.10 mL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5.10 mL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3.00 mL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2.30 mL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5.10 mL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10.10 mL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5.00 mL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3.85 mL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10.10 mL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20.10 mL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10.00 mL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7.70 mL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20.10 mL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35.10 mL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15.00 mL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11.5 mL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43" name="Text Box 71"/>
          <p:cNvSpPr txBox="1">
            <a:spLocks noChangeArrowheads="1"/>
          </p:cNvSpPr>
          <p:nvPr/>
        </p:nvSpPr>
        <p:spPr bwMode="auto">
          <a:xfrm>
            <a:off x="6019800" y="5867400"/>
            <a:ext cx="167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M</a:t>
            </a:r>
            <a:r>
              <a:rPr lang="en-US" baseline="-25000"/>
              <a:t>1</a:t>
            </a:r>
            <a:r>
              <a:rPr lang="en-US" baseline="30000"/>
              <a:t>.</a:t>
            </a:r>
            <a:r>
              <a:rPr lang="en-US"/>
              <a:t>V</a:t>
            </a:r>
            <a:r>
              <a:rPr lang="en-US" baseline="-25000"/>
              <a:t>1</a:t>
            </a:r>
            <a:r>
              <a:rPr lang="en-US"/>
              <a:t>  =  </a:t>
            </a:r>
            <a:r>
              <a:rPr lang="en-US" i="1"/>
              <a:t>M</a:t>
            </a:r>
            <a:r>
              <a:rPr lang="en-US" baseline="-25000"/>
              <a:t>2</a:t>
            </a:r>
            <a:r>
              <a:rPr lang="en-US" baseline="30000"/>
              <a:t>.</a:t>
            </a:r>
            <a:r>
              <a:rPr lang="en-US"/>
              <a:t>V</a:t>
            </a:r>
            <a:r>
              <a:rPr lang="en-US" baseline="-25000"/>
              <a:t>2</a:t>
            </a:r>
          </a:p>
        </p:txBody>
      </p:sp>
      <p:sp>
        <p:nvSpPr>
          <p:cNvPr id="3144" name="Text Box 72"/>
          <p:cNvSpPr txBox="1">
            <a:spLocks noChangeArrowheads="1"/>
          </p:cNvSpPr>
          <p:nvPr/>
        </p:nvSpPr>
        <p:spPr bwMode="auto">
          <a:xfrm>
            <a:off x="4724400" y="6172200"/>
            <a:ext cx="3805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(0.10 </a:t>
            </a:r>
            <a:r>
              <a:rPr lang="en-US" i="1"/>
              <a:t>M</a:t>
            </a:r>
            <a:r>
              <a:rPr lang="en-US"/>
              <a:t>)(1.10 mL)  =  (</a:t>
            </a:r>
            <a:r>
              <a:rPr lang="en-US" i="1"/>
              <a:t>M</a:t>
            </a:r>
            <a:r>
              <a:rPr lang="en-US" baseline="-25000"/>
              <a:t>2</a:t>
            </a:r>
            <a:r>
              <a:rPr lang="en-US"/>
              <a:t>)(2.35 mL)</a:t>
            </a:r>
            <a:endParaRPr lang="en-US" baseline="-25000"/>
          </a:p>
        </p:txBody>
      </p:sp>
      <p:sp>
        <p:nvSpPr>
          <p:cNvPr id="3145" name="Text Box 73"/>
          <p:cNvSpPr txBox="1">
            <a:spLocks noChangeArrowheads="1"/>
          </p:cNvSpPr>
          <p:nvPr/>
        </p:nvSpPr>
        <p:spPr bwMode="auto">
          <a:xfrm>
            <a:off x="1203325" y="1331913"/>
            <a:ext cx="165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HCl  =  0.10 </a:t>
            </a:r>
            <a:r>
              <a:rPr lang="en-US" i="1"/>
              <a:t>M</a:t>
            </a:r>
          </a:p>
        </p:txBody>
      </p:sp>
      <p:sp>
        <p:nvSpPr>
          <p:cNvPr id="3146" name="Text Box 74"/>
          <p:cNvSpPr txBox="1">
            <a:spLocks noChangeArrowheads="1"/>
          </p:cNvSpPr>
          <p:nvPr/>
        </p:nvSpPr>
        <p:spPr bwMode="auto">
          <a:xfrm>
            <a:off x="4978400" y="1309688"/>
            <a:ext cx="158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NaOH  =  ?</a:t>
            </a:r>
            <a:r>
              <a:rPr lang="en-US" i="1"/>
              <a:t> 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80975" y="1052513"/>
            <a:ext cx="8858250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457200"/>
            <a:r>
              <a:rPr lang="en-US">
                <a:ea typeface="Times New Roman" pitchFamily="18" charset="0"/>
                <a:cs typeface="Arial" charset="0"/>
              </a:rPr>
              <a:t>Titration Lab</a:t>
            </a:r>
          </a:p>
          <a:p>
            <a:pPr indent="457200"/>
            <a:endParaRPr lang="en-US">
              <a:ea typeface="Times New Roman" pitchFamily="18" charset="0"/>
              <a:cs typeface="Arial" charset="0"/>
            </a:endParaRPr>
          </a:p>
          <a:p>
            <a:pPr indent="457200" eaLnBrk="0" hangingPunct="0"/>
            <a:r>
              <a:rPr lang="en-US">
                <a:ea typeface="Times New Roman" pitchFamily="18" charset="0"/>
                <a:cs typeface="Arial" charset="0"/>
              </a:rPr>
              <a:t>Teacher Notes:  </a:t>
            </a:r>
          </a:p>
          <a:p>
            <a:pPr indent="457200" eaLnBrk="0" hangingPunct="0"/>
            <a:endParaRPr lang="en-US">
              <a:ea typeface="Times New Roman" pitchFamily="18" charset="0"/>
              <a:cs typeface="Arial" charset="0"/>
            </a:endParaRPr>
          </a:p>
          <a:p>
            <a:pPr indent="457200" eaLnBrk="0" hangingPunct="0"/>
            <a:r>
              <a:rPr lang="en-US" b="1">
                <a:ea typeface="Times New Roman" pitchFamily="18" charset="0"/>
                <a:cs typeface="Arial" charset="0"/>
              </a:rPr>
              <a:t>Step 1)  Mix 5 liters of 0.100 M HCl</a:t>
            </a:r>
            <a:endParaRPr lang="en-US">
              <a:ea typeface="Times New Roman" pitchFamily="18" charset="0"/>
              <a:cs typeface="Arial" charset="0"/>
            </a:endParaRPr>
          </a:p>
          <a:p>
            <a:pPr indent="457200" eaLnBrk="0" hangingPunct="0"/>
            <a:r>
              <a:rPr lang="en-US">
                <a:ea typeface="Times New Roman" pitchFamily="18" charset="0"/>
                <a:cs typeface="Arial" charset="0"/>
              </a:rPr>
              <a:t>M</a:t>
            </a:r>
            <a:r>
              <a:rPr lang="en-US" baseline="-30000">
                <a:ea typeface="Times New Roman" pitchFamily="18" charset="0"/>
                <a:cs typeface="Arial" charset="0"/>
              </a:rPr>
              <a:t>1</a:t>
            </a:r>
            <a:r>
              <a:rPr lang="en-US">
                <a:ea typeface="Times New Roman" pitchFamily="18" charset="0"/>
                <a:cs typeface="Arial" charset="0"/>
              </a:rPr>
              <a:t>V</a:t>
            </a:r>
            <a:r>
              <a:rPr lang="en-US" baseline="-30000">
                <a:ea typeface="Times New Roman" pitchFamily="18" charset="0"/>
                <a:cs typeface="Arial" charset="0"/>
              </a:rPr>
              <a:t>1</a:t>
            </a:r>
            <a:r>
              <a:rPr lang="en-US">
                <a:ea typeface="Times New Roman" pitchFamily="18" charset="0"/>
                <a:cs typeface="Arial" charset="0"/>
              </a:rPr>
              <a:t> = M</a:t>
            </a:r>
            <a:r>
              <a:rPr lang="en-US" baseline="-30000">
                <a:ea typeface="Times New Roman" pitchFamily="18" charset="0"/>
                <a:cs typeface="Arial" charset="0"/>
              </a:rPr>
              <a:t>2</a:t>
            </a:r>
            <a:r>
              <a:rPr lang="en-US">
                <a:ea typeface="Times New Roman" pitchFamily="18" charset="0"/>
                <a:cs typeface="Arial" charset="0"/>
              </a:rPr>
              <a:t> V</a:t>
            </a:r>
            <a:r>
              <a:rPr lang="en-US" baseline="-30000">
                <a:ea typeface="Times New Roman" pitchFamily="18" charset="0"/>
                <a:cs typeface="Arial" charset="0"/>
              </a:rPr>
              <a:t>2</a:t>
            </a:r>
            <a:endParaRPr lang="en-US">
              <a:ea typeface="Times New Roman" pitchFamily="18" charset="0"/>
              <a:cs typeface="Arial" charset="0"/>
            </a:endParaRPr>
          </a:p>
          <a:p>
            <a:pPr indent="457200" eaLnBrk="0" hangingPunct="0"/>
            <a:r>
              <a:rPr lang="en-US">
                <a:ea typeface="Times New Roman" pitchFamily="18" charset="0"/>
                <a:cs typeface="Arial" charset="0"/>
              </a:rPr>
              <a:t>(0.100 M) (5000 mL)  =  (12.1 M) (x mL)</a:t>
            </a:r>
          </a:p>
          <a:p>
            <a:pPr indent="457200" eaLnBrk="0" hangingPunct="0"/>
            <a:r>
              <a:rPr lang="en-US">
                <a:ea typeface="Times New Roman" pitchFamily="18" charset="0"/>
                <a:cs typeface="Arial" charset="0"/>
              </a:rPr>
              <a:t>		    requires 41.3 mL of 12.1 M HCl for 5 L of 0.100 M HCl</a:t>
            </a:r>
          </a:p>
          <a:p>
            <a:pPr indent="457200" eaLnBrk="0" hangingPunct="0"/>
            <a:endParaRPr lang="en-US">
              <a:ea typeface="Times New Roman" pitchFamily="18" charset="0"/>
              <a:cs typeface="Arial" charset="0"/>
            </a:endParaRPr>
          </a:p>
          <a:p>
            <a:pPr indent="457200" eaLnBrk="0" hangingPunct="0"/>
            <a:r>
              <a:rPr lang="en-US" b="1">
                <a:ea typeface="Times New Roman" pitchFamily="18" charset="0"/>
                <a:cs typeface="Arial" charset="0"/>
              </a:rPr>
              <a:t>Step 2)  Mix 5 liters of 0.13 M NaOH</a:t>
            </a:r>
            <a:endParaRPr lang="en-US">
              <a:ea typeface="Times New Roman" pitchFamily="18" charset="0"/>
              <a:cs typeface="Arial" charset="0"/>
            </a:endParaRPr>
          </a:p>
          <a:p>
            <a:pPr indent="457200" eaLnBrk="0" hangingPunct="0"/>
            <a:r>
              <a:rPr lang="en-US">
                <a:ea typeface="Times New Roman" pitchFamily="18" charset="0"/>
                <a:cs typeface="Arial" charset="0"/>
              </a:rPr>
              <a:t>  M  =  </a:t>
            </a:r>
            <a:r>
              <a:rPr lang="en-US" u="sng">
                <a:ea typeface="Times New Roman" pitchFamily="18" charset="0"/>
                <a:cs typeface="Arial" charset="0"/>
              </a:rPr>
              <a:t>mol</a:t>
            </a:r>
            <a:endParaRPr lang="en-US">
              <a:ea typeface="Times New Roman" pitchFamily="18" charset="0"/>
              <a:cs typeface="Arial" charset="0"/>
            </a:endParaRPr>
          </a:p>
          <a:p>
            <a:pPr indent="457200" eaLnBrk="0" hangingPunct="0"/>
            <a:r>
              <a:rPr lang="en-US">
                <a:ea typeface="Times New Roman" pitchFamily="18" charset="0"/>
                <a:cs typeface="Arial" charset="0"/>
              </a:rPr>
              <a:t>             L         requires 0.65 moles NaOH in 5 L or 26 g NaOH in 5000 mL water</a:t>
            </a:r>
          </a:p>
          <a:p>
            <a:pPr indent="457200" eaLnBrk="0" hangingPunct="0"/>
            <a:endParaRPr lang="en-US">
              <a:ea typeface="Times New Roman" pitchFamily="18" charset="0"/>
              <a:cs typeface="Arial" charset="0"/>
            </a:endParaRPr>
          </a:p>
          <a:p>
            <a:pPr indent="457200" eaLnBrk="0" hangingPunct="0"/>
            <a:r>
              <a:rPr lang="en-US" b="1">
                <a:ea typeface="Times New Roman" pitchFamily="18" charset="0"/>
                <a:cs typeface="Arial" charset="0"/>
              </a:rPr>
              <a:t>Step 3)  Prepare indicators (500 mL of each indicator)</a:t>
            </a:r>
          </a:p>
          <a:p>
            <a:pPr indent="457200" eaLnBrk="0" hangingPunct="0"/>
            <a:r>
              <a:rPr lang="en-US" i="1">
                <a:ea typeface="Times New Roman" pitchFamily="18" charset="0"/>
                <a:cs typeface="Arial" charset="0"/>
              </a:rPr>
              <a:t>Phenolphthalein</a:t>
            </a:r>
            <a:r>
              <a:rPr lang="en-US">
                <a:ea typeface="Times New Roman" pitchFamily="18" charset="0"/>
                <a:cs typeface="Arial" charset="0"/>
              </a:rPr>
              <a:t> should be mixed fresh each year</a:t>
            </a:r>
            <a:r>
              <a:rPr lang="en-US" b="1">
                <a:ea typeface="Times New Roman" pitchFamily="18" charset="0"/>
                <a:cs typeface="Arial" charset="0"/>
              </a:rPr>
              <a:t> </a:t>
            </a:r>
            <a:r>
              <a:rPr lang="en-US">
                <a:ea typeface="Times New Roman" pitchFamily="18" charset="0"/>
                <a:cs typeface="Arial" charset="0"/>
              </a:rPr>
              <a:t>(for ammonia titration with HCl)</a:t>
            </a:r>
          </a:p>
          <a:p>
            <a:pPr indent="457200" eaLnBrk="0" hangingPunct="0"/>
            <a:r>
              <a:rPr lang="en-US">
                <a:ea typeface="Times New Roman" pitchFamily="18" charset="0"/>
                <a:cs typeface="Arial" charset="0"/>
              </a:rPr>
              <a:t>Use </a:t>
            </a:r>
            <a:r>
              <a:rPr lang="en-US" i="1">
                <a:ea typeface="Times New Roman" pitchFamily="18" charset="0"/>
                <a:cs typeface="Arial" charset="0"/>
              </a:rPr>
              <a:t>methyl orange</a:t>
            </a:r>
            <a:r>
              <a:rPr lang="en-US">
                <a:ea typeface="Times New Roman" pitchFamily="18" charset="0"/>
                <a:cs typeface="Arial" charset="0"/>
              </a:rPr>
              <a:t> for titration of vinegar (with NaOH)</a:t>
            </a:r>
          </a:p>
          <a:p>
            <a:pPr indent="457200" eaLnBrk="0" hangingPunct="0"/>
            <a:r>
              <a:rPr lang="en-US">
                <a:ea typeface="Times New Roman" pitchFamily="18" charset="0"/>
                <a:cs typeface="Arial" charset="0"/>
              </a:rPr>
              <a:t>Use </a:t>
            </a:r>
            <a:r>
              <a:rPr lang="en-US" i="1">
                <a:ea typeface="Times New Roman" pitchFamily="18" charset="0"/>
                <a:cs typeface="Arial" charset="0"/>
              </a:rPr>
              <a:t>bromthymol blue</a:t>
            </a:r>
            <a:r>
              <a:rPr lang="en-US">
                <a:ea typeface="Times New Roman" pitchFamily="18" charset="0"/>
                <a:cs typeface="Arial" charset="0"/>
              </a:rPr>
              <a:t> for titration of NaOH with HCl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98525" y="493713"/>
            <a:ext cx="503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Day 1)  Get used to indicators and using a buret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812925" y="1103313"/>
            <a:ext cx="514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use litmus paper to identify the acid and the base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812925" y="1560513"/>
            <a:ext cx="414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Then check pH of each using pH paper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889125" y="2093913"/>
            <a:ext cx="729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Add ~1 mL of universal indicator into a 150 mL Erlenmeyer flask,</a:t>
            </a:r>
          </a:p>
          <a:p>
            <a:r>
              <a:rPr lang="en-US"/>
              <a:t>Add acid and note color change, then add base and note color change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812925" y="3008313"/>
            <a:ext cx="69405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Rinse out Erlenmeyer flask and add 1 mL of phenolphthalein.</a:t>
            </a:r>
          </a:p>
          <a:p>
            <a:r>
              <a:rPr lang="en-US"/>
              <a:t>Add base and record the color of phenolphthalein, finally, add acid </a:t>
            </a:r>
          </a:p>
          <a:p>
            <a:r>
              <a:rPr lang="en-US"/>
              <a:t>Until a faint pink color persists.</a:t>
            </a:r>
          </a:p>
          <a:p>
            <a:endParaRPr lang="en-US"/>
          </a:p>
          <a:p>
            <a:r>
              <a:rPr lang="en-US"/>
              <a:t>Repeat several times to reach the endpoint.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812925" y="4837113"/>
            <a:ext cx="607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 use household ammonia (as base) and vinegar (as acid).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990600" y="5334000"/>
            <a:ext cx="7169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Day 2)  Set up calibration curve with 0.1 M HCl and unknown [NaOH]</a:t>
            </a:r>
          </a:p>
          <a:p>
            <a:endParaRPr lang="en-US"/>
          </a:p>
          <a:p>
            <a:r>
              <a:rPr lang="en-US"/>
              <a:t>	calculate concentration of ammonia and vinegar.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46125" y="646113"/>
            <a:ext cx="688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What is the pH of a solution made from mixing 50 mL of 3.0 M HCl</a:t>
            </a:r>
          </a:p>
          <a:p>
            <a:r>
              <a:rPr lang="en-US"/>
              <a:t>with 75 mL of 2.0 M NaOH?</a:t>
            </a:r>
          </a:p>
        </p:txBody>
      </p: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2027238" y="1785938"/>
            <a:ext cx="1095375" cy="641350"/>
            <a:chOff x="482" y="988"/>
            <a:chExt cx="690" cy="404"/>
          </a:xfrm>
        </p:grpSpPr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482" y="1079"/>
              <a:ext cx="4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 = </a:t>
              </a:r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824" y="988"/>
              <a:ext cx="3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mol</a:t>
              </a:r>
            </a:p>
            <a:p>
              <a:pPr algn="ctr"/>
              <a:r>
                <a:rPr lang="en-US"/>
                <a:t>L</a:t>
              </a:r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834" y="1191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5997575" y="1808163"/>
            <a:ext cx="1095375" cy="641350"/>
            <a:chOff x="482" y="988"/>
            <a:chExt cx="690" cy="404"/>
          </a:xfrm>
        </p:grpSpPr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482" y="1079"/>
              <a:ext cx="4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 = </a:t>
              </a: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824" y="988"/>
              <a:ext cx="3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mol</a:t>
              </a:r>
            </a:p>
            <a:p>
              <a:pPr algn="ctr"/>
              <a:r>
                <a:rPr lang="en-US"/>
                <a:t>L</a:t>
              </a:r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834" y="1191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490663" y="1400175"/>
            <a:ext cx="2339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HCl         H</a:t>
            </a:r>
            <a:r>
              <a:rPr lang="en-US" baseline="30000"/>
              <a:t>1+</a:t>
            </a:r>
            <a:r>
              <a:rPr lang="en-US"/>
              <a:t>   +   Cl</a:t>
            </a:r>
            <a:r>
              <a:rPr lang="en-US" baseline="30000"/>
              <a:t>1-</a:t>
            </a:r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046288" y="1582738"/>
            <a:ext cx="377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186363" y="1409700"/>
            <a:ext cx="284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NaOH         Na</a:t>
            </a:r>
            <a:r>
              <a:rPr lang="en-US" baseline="30000"/>
              <a:t>1+</a:t>
            </a:r>
            <a:r>
              <a:rPr lang="en-US"/>
              <a:t>   +   OH</a:t>
            </a:r>
            <a:r>
              <a:rPr lang="en-US" baseline="30000"/>
              <a:t>1-</a:t>
            </a:r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6013450" y="1592263"/>
            <a:ext cx="377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217" name="Group 25"/>
          <p:cNvGrpSpPr>
            <a:grpSpLocks/>
          </p:cNvGrpSpPr>
          <p:nvPr/>
        </p:nvGrpSpPr>
        <p:grpSpPr bwMode="auto">
          <a:xfrm>
            <a:off x="1608138" y="2624138"/>
            <a:ext cx="1820862" cy="641350"/>
            <a:chOff x="1013" y="1653"/>
            <a:chExt cx="1147" cy="404"/>
          </a:xfrm>
        </p:grpSpPr>
        <p:sp>
          <p:nvSpPr>
            <p:cNvPr id="8210" name="Text Box 18"/>
            <p:cNvSpPr txBox="1">
              <a:spLocks noChangeArrowheads="1"/>
            </p:cNvSpPr>
            <p:nvPr/>
          </p:nvSpPr>
          <p:spPr bwMode="auto">
            <a:xfrm>
              <a:off x="1013" y="1744"/>
              <a:ext cx="6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3.0 M = </a:t>
              </a:r>
            </a:p>
          </p:txBody>
        </p:sp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1564" y="1653"/>
              <a:ext cx="59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x mol</a:t>
              </a:r>
            </a:p>
            <a:p>
              <a:pPr algn="ctr"/>
              <a:r>
                <a:rPr lang="en-US"/>
                <a:t>0.050 L</a:t>
              </a:r>
            </a:p>
          </p:txBody>
        </p:sp>
        <p:sp>
          <p:nvSpPr>
            <p:cNvPr id="8212" name="Line 20"/>
            <p:cNvSpPr>
              <a:spLocks noChangeShapeType="1"/>
            </p:cNvSpPr>
            <p:nvPr/>
          </p:nvSpPr>
          <p:spPr bwMode="auto">
            <a:xfrm>
              <a:off x="1626" y="1856"/>
              <a:ext cx="4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18" name="Group 26"/>
          <p:cNvGrpSpPr>
            <a:grpSpLocks/>
          </p:cNvGrpSpPr>
          <p:nvPr/>
        </p:nvGrpSpPr>
        <p:grpSpPr bwMode="auto">
          <a:xfrm>
            <a:off x="5632450" y="2633663"/>
            <a:ext cx="1820863" cy="641350"/>
            <a:chOff x="1013" y="1653"/>
            <a:chExt cx="1147" cy="404"/>
          </a:xfrm>
        </p:grpSpPr>
        <p:sp>
          <p:nvSpPr>
            <p:cNvPr id="8219" name="Text Box 27"/>
            <p:cNvSpPr txBox="1">
              <a:spLocks noChangeArrowheads="1"/>
            </p:cNvSpPr>
            <p:nvPr/>
          </p:nvSpPr>
          <p:spPr bwMode="auto">
            <a:xfrm>
              <a:off x="1013" y="1744"/>
              <a:ext cx="6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2.0 M = </a:t>
              </a:r>
            </a:p>
          </p:txBody>
        </p:sp>
        <p:sp>
          <p:nvSpPr>
            <p:cNvPr id="8220" name="Text Box 28"/>
            <p:cNvSpPr txBox="1">
              <a:spLocks noChangeArrowheads="1"/>
            </p:cNvSpPr>
            <p:nvPr/>
          </p:nvSpPr>
          <p:spPr bwMode="auto">
            <a:xfrm>
              <a:off x="1564" y="1653"/>
              <a:ext cx="59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x mol</a:t>
              </a:r>
            </a:p>
            <a:p>
              <a:pPr algn="ctr"/>
              <a:r>
                <a:rPr lang="en-US"/>
                <a:t>0.075 L</a:t>
              </a:r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auto">
            <a:xfrm>
              <a:off x="1626" y="1856"/>
              <a:ext cx="4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1736725" y="3708400"/>
            <a:ext cx="187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 = 0.15 mol HCl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5761038" y="3717925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 = 0.15 mol NaOH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4073525" y="47831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pH =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46125" y="646113"/>
            <a:ext cx="688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What is the pH of a solution made from mixing 50 mL of 3.0 M HCl</a:t>
            </a:r>
          </a:p>
          <a:p>
            <a:r>
              <a:rPr lang="en-US"/>
              <a:t>with 80 mL of 2.0 M NaOH?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2027238" y="1785938"/>
            <a:ext cx="1095375" cy="641350"/>
            <a:chOff x="482" y="988"/>
            <a:chExt cx="690" cy="404"/>
          </a:xfrm>
        </p:grpSpPr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482" y="1079"/>
              <a:ext cx="4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 = </a:t>
              </a:r>
            </a:p>
          </p:txBody>
        </p: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824" y="988"/>
              <a:ext cx="3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mol</a:t>
              </a:r>
            </a:p>
            <a:p>
              <a:pPr algn="ctr"/>
              <a:r>
                <a:rPr lang="en-US"/>
                <a:t>L</a:t>
              </a:r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834" y="1191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5997575" y="1808163"/>
            <a:ext cx="1095375" cy="641350"/>
            <a:chOff x="482" y="988"/>
            <a:chExt cx="690" cy="404"/>
          </a:xfrm>
        </p:grpSpPr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482" y="1079"/>
              <a:ext cx="4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 = </a:t>
              </a:r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824" y="988"/>
              <a:ext cx="3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mol</a:t>
              </a:r>
            </a:p>
            <a:p>
              <a:pPr algn="ctr"/>
              <a:r>
                <a:rPr lang="en-US"/>
                <a:t>L</a:t>
              </a:r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834" y="1191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490663" y="1400175"/>
            <a:ext cx="2339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HCl         H</a:t>
            </a:r>
            <a:r>
              <a:rPr lang="en-US" baseline="30000"/>
              <a:t>1+</a:t>
            </a:r>
            <a:r>
              <a:rPr lang="en-US"/>
              <a:t>   +   Cl</a:t>
            </a:r>
            <a:r>
              <a:rPr lang="en-US" baseline="30000"/>
              <a:t>1-</a:t>
            </a:r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2046288" y="1582738"/>
            <a:ext cx="377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5186363" y="1409700"/>
            <a:ext cx="284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NaOH         Na</a:t>
            </a:r>
            <a:r>
              <a:rPr lang="en-US" baseline="30000"/>
              <a:t>1+</a:t>
            </a:r>
            <a:r>
              <a:rPr lang="en-US"/>
              <a:t>   +   OH</a:t>
            </a:r>
            <a:r>
              <a:rPr lang="en-US" baseline="30000"/>
              <a:t>1-</a:t>
            </a:r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6013450" y="1592263"/>
            <a:ext cx="377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1608138" y="2624138"/>
            <a:ext cx="1820862" cy="641350"/>
            <a:chOff x="1013" y="1653"/>
            <a:chExt cx="1147" cy="404"/>
          </a:xfrm>
        </p:grpSpPr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1013" y="1744"/>
              <a:ext cx="6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3.0 M = </a:t>
              </a:r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1564" y="1653"/>
              <a:ext cx="59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x mol</a:t>
              </a:r>
            </a:p>
            <a:p>
              <a:pPr algn="ctr"/>
              <a:r>
                <a:rPr lang="en-US"/>
                <a:t>0.050 L</a:t>
              </a:r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>
              <a:off x="1626" y="1856"/>
              <a:ext cx="4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5" name="Group 19"/>
          <p:cNvGrpSpPr>
            <a:grpSpLocks/>
          </p:cNvGrpSpPr>
          <p:nvPr/>
        </p:nvGrpSpPr>
        <p:grpSpPr bwMode="auto">
          <a:xfrm>
            <a:off x="5632450" y="2633663"/>
            <a:ext cx="1820863" cy="641350"/>
            <a:chOff x="1013" y="1653"/>
            <a:chExt cx="1147" cy="404"/>
          </a:xfrm>
        </p:grpSpPr>
        <p:sp>
          <p:nvSpPr>
            <p:cNvPr id="9236" name="Text Box 20"/>
            <p:cNvSpPr txBox="1">
              <a:spLocks noChangeArrowheads="1"/>
            </p:cNvSpPr>
            <p:nvPr/>
          </p:nvSpPr>
          <p:spPr bwMode="auto">
            <a:xfrm>
              <a:off x="1013" y="1744"/>
              <a:ext cx="6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2.0 M = </a:t>
              </a:r>
            </a:p>
          </p:txBody>
        </p:sp>
        <p:sp>
          <p:nvSpPr>
            <p:cNvPr id="9237" name="Text Box 21"/>
            <p:cNvSpPr txBox="1">
              <a:spLocks noChangeArrowheads="1"/>
            </p:cNvSpPr>
            <p:nvPr/>
          </p:nvSpPr>
          <p:spPr bwMode="auto">
            <a:xfrm>
              <a:off x="1564" y="1653"/>
              <a:ext cx="59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x mol</a:t>
              </a:r>
            </a:p>
            <a:p>
              <a:pPr algn="ctr"/>
              <a:r>
                <a:rPr lang="en-US"/>
                <a:t>0.080 L</a:t>
              </a:r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1626" y="1856"/>
              <a:ext cx="4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1736725" y="3708400"/>
            <a:ext cx="187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 = 0.15 mol HCl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5761038" y="3717925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 = 0.16 mol NaOH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7208838" y="6257925"/>
            <a:ext cx="1308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pH = 12.89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4022725" y="4381500"/>
            <a:ext cx="1601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0.16 mol OH</a:t>
            </a:r>
            <a:r>
              <a:rPr lang="en-US" baseline="30000"/>
              <a:t>1-</a:t>
            </a:r>
          </a:p>
          <a:p>
            <a:r>
              <a:rPr lang="en-US"/>
              <a:t>0.15 mol H</a:t>
            </a:r>
            <a:r>
              <a:rPr lang="en-US" baseline="30000"/>
              <a:t>1+</a:t>
            </a:r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3984625" y="4964113"/>
            <a:ext cx="1646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3787775" y="462915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</a:t>
            </a: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4032250" y="4970463"/>
            <a:ext cx="1601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0.01 mol OH</a:t>
            </a:r>
            <a:r>
              <a:rPr lang="en-US" baseline="30000"/>
              <a:t>1-</a:t>
            </a:r>
          </a:p>
        </p:txBody>
      </p:sp>
      <p:grpSp>
        <p:nvGrpSpPr>
          <p:cNvPr id="9247" name="Group 31"/>
          <p:cNvGrpSpPr>
            <a:grpSpLocks/>
          </p:cNvGrpSpPr>
          <p:nvPr/>
        </p:nvGrpSpPr>
        <p:grpSpPr bwMode="auto">
          <a:xfrm>
            <a:off x="911225" y="4576763"/>
            <a:ext cx="1095375" cy="641350"/>
            <a:chOff x="482" y="988"/>
            <a:chExt cx="690" cy="404"/>
          </a:xfrm>
        </p:grpSpPr>
        <p:sp>
          <p:nvSpPr>
            <p:cNvPr id="9248" name="Text Box 32"/>
            <p:cNvSpPr txBox="1">
              <a:spLocks noChangeArrowheads="1"/>
            </p:cNvSpPr>
            <p:nvPr/>
          </p:nvSpPr>
          <p:spPr bwMode="auto">
            <a:xfrm>
              <a:off x="482" y="1079"/>
              <a:ext cx="4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 = </a:t>
              </a:r>
            </a:p>
          </p:txBody>
        </p:sp>
        <p:sp>
          <p:nvSpPr>
            <p:cNvPr id="9249" name="Text Box 33"/>
            <p:cNvSpPr txBox="1">
              <a:spLocks noChangeArrowheads="1"/>
            </p:cNvSpPr>
            <p:nvPr/>
          </p:nvSpPr>
          <p:spPr bwMode="auto">
            <a:xfrm>
              <a:off x="824" y="988"/>
              <a:ext cx="3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mol</a:t>
              </a:r>
            </a:p>
            <a:p>
              <a:pPr algn="ctr"/>
              <a:r>
                <a:rPr lang="en-US"/>
                <a:t>L</a:t>
              </a:r>
            </a:p>
          </p:txBody>
        </p:sp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>
              <a:off x="834" y="1191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55" name="Group 39"/>
          <p:cNvGrpSpPr>
            <a:grpSpLocks/>
          </p:cNvGrpSpPr>
          <p:nvPr/>
        </p:nvGrpSpPr>
        <p:grpSpPr bwMode="auto">
          <a:xfrm>
            <a:off x="868363" y="5376863"/>
            <a:ext cx="1827212" cy="641350"/>
            <a:chOff x="547" y="3387"/>
            <a:chExt cx="1151" cy="404"/>
          </a:xfrm>
        </p:grpSpPr>
        <p:sp>
          <p:nvSpPr>
            <p:cNvPr id="9252" name="Text Box 36"/>
            <p:cNvSpPr txBox="1">
              <a:spLocks noChangeArrowheads="1"/>
            </p:cNvSpPr>
            <p:nvPr/>
          </p:nvSpPr>
          <p:spPr bwMode="auto">
            <a:xfrm>
              <a:off x="547" y="3478"/>
              <a:ext cx="5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x M = </a:t>
              </a:r>
            </a:p>
          </p:txBody>
        </p:sp>
        <p:sp>
          <p:nvSpPr>
            <p:cNvPr id="9253" name="Text Box 37"/>
            <p:cNvSpPr txBox="1">
              <a:spLocks noChangeArrowheads="1"/>
            </p:cNvSpPr>
            <p:nvPr/>
          </p:nvSpPr>
          <p:spPr bwMode="auto">
            <a:xfrm>
              <a:off x="1030" y="3387"/>
              <a:ext cx="6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0.01 mol</a:t>
              </a:r>
            </a:p>
            <a:p>
              <a:pPr algn="ctr"/>
              <a:r>
                <a:rPr lang="en-US"/>
                <a:t>0.130 L</a:t>
              </a:r>
            </a:p>
          </p:txBody>
        </p:sp>
        <p:sp>
          <p:nvSpPr>
            <p:cNvPr id="9254" name="Line 38"/>
            <p:cNvSpPr>
              <a:spLocks noChangeShapeType="1"/>
            </p:cNvSpPr>
            <p:nvPr/>
          </p:nvSpPr>
          <p:spPr bwMode="auto">
            <a:xfrm>
              <a:off x="1072" y="3590"/>
              <a:ext cx="6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1254125" y="6210300"/>
            <a:ext cx="2090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 = 0.0769 M OH</a:t>
            </a:r>
            <a:r>
              <a:rPr lang="en-US" baseline="30000"/>
              <a:t>1-</a:t>
            </a:r>
            <a:endParaRPr lang="en-US"/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6635750" y="4865688"/>
            <a:ext cx="1608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</a:t>
            </a:r>
            <a:r>
              <a:rPr lang="en-US" baseline="-25000"/>
              <a:t>w</a:t>
            </a:r>
            <a:r>
              <a:rPr lang="en-US"/>
              <a:t> = [H</a:t>
            </a:r>
            <a:r>
              <a:rPr lang="en-US" baseline="30000"/>
              <a:t>+</a:t>
            </a:r>
            <a:r>
              <a:rPr lang="en-US"/>
              <a:t>][OH</a:t>
            </a:r>
            <a:r>
              <a:rPr lang="en-US" baseline="30000"/>
              <a:t>-</a:t>
            </a:r>
            <a:r>
              <a:rPr lang="en-US"/>
              <a:t>]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6122988" y="5375275"/>
            <a:ext cx="261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1x10</a:t>
            </a:r>
            <a:r>
              <a:rPr lang="en-US" baseline="30000"/>
              <a:t>-14</a:t>
            </a:r>
            <a:r>
              <a:rPr lang="en-US"/>
              <a:t> = [H</a:t>
            </a:r>
            <a:r>
              <a:rPr lang="en-US" baseline="30000"/>
              <a:t>+</a:t>
            </a:r>
            <a:r>
              <a:rPr lang="en-US"/>
              <a:t>][0.0769 M]</a:t>
            </a: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6896100" y="5819775"/>
            <a:ext cx="179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[H</a:t>
            </a:r>
            <a:r>
              <a:rPr lang="en-US" baseline="30000"/>
              <a:t>+</a:t>
            </a:r>
            <a:r>
              <a:rPr lang="en-US"/>
              <a:t>] = 1.3 x10</a:t>
            </a:r>
            <a:r>
              <a:rPr lang="en-US" baseline="30000"/>
              <a:t>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6" name="Group 16"/>
          <p:cNvGraphicFramePr>
            <a:graphicFrameLocks noGrp="1"/>
          </p:cNvGraphicFramePr>
          <p:nvPr/>
        </p:nvGraphicFramePr>
        <p:xfrm>
          <a:off x="339725" y="2627313"/>
          <a:ext cx="3422650" cy="3901758"/>
        </p:xfrm>
        <a:graphic>
          <a:graphicData uri="http://schemas.openxmlformats.org/drawingml/2006/table">
            <a:tbl>
              <a:tblPr/>
              <a:tblGrid>
                <a:gridCol w="3422650"/>
              </a:tblGrid>
              <a:tr h="3660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                            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Credit: Baughman </a:t>
                      </a:r>
                      <a:r>
                        <a:rPr kumimoji="0" lang="en-US" sz="7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 al.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7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Science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297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787 (2002)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45" name="Picture 5" descr="nanotub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7350" y="293688"/>
            <a:ext cx="5265738" cy="5986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465</Words>
  <Application>Microsoft Office PowerPoint</Application>
  <PresentationFormat>On-screen Show (4:3)</PresentationFormat>
  <Paragraphs>131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Titration</dc:title>
  <dc:subject>Chemistry</dc:subject>
  <dc:creator>Jeff Christopherson</dc:creator>
  <cp:keywords>titration, neutralization</cp:keywords>
  <cp:lastModifiedBy>UNIT55</cp:lastModifiedBy>
  <cp:revision>18</cp:revision>
  <dcterms:created xsi:type="dcterms:W3CDTF">2007-04-16T16:48:33Z</dcterms:created>
  <dcterms:modified xsi:type="dcterms:W3CDTF">2009-07-06T15:43:07Z</dcterms:modified>
  <cp:category>acids and bases</cp:category>
</cp:coreProperties>
</file>